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1"/>
  </p:notesMasterIdLst>
  <p:handoutMasterIdLst>
    <p:handoutMasterId r:id="rId32"/>
  </p:handoutMasterIdLst>
  <p:sldIdLst>
    <p:sldId id="256" r:id="rId5"/>
    <p:sldId id="281" r:id="rId6"/>
    <p:sldId id="286" r:id="rId7"/>
    <p:sldId id="285" r:id="rId8"/>
    <p:sldId id="264" r:id="rId9"/>
    <p:sldId id="258" r:id="rId10"/>
    <p:sldId id="259" r:id="rId11"/>
    <p:sldId id="269" r:id="rId12"/>
    <p:sldId id="270" r:id="rId13"/>
    <p:sldId id="274" r:id="rId14"/>
    <p:sldId id="265" r:id="rId15"/>
    <p:sldId id="272" r:id="rId16"/>
    <p:sldId id="275" r:id="rId17"/>
    <p:sldId id="277" r:id="rId18"/>
    <p:sldId id="266" r:id="rId19"/>
    <p:sldId id="261" r:id="rId20"/>
    <p:sldId id="287" r:id="rId21"/>
    <p:sldId id="271" r:id="rId22"/>
    <p:sldId id="283" r:id="rId23"/>
    <p:sldId id="268" r:id="rId24"/>
    <p:sldId id="279" r:id="rId25"/>
    <p:sldId id="278" r:id="rId26"/>
    <p:sldId id="284" r:id="rId27"/>
    <p:sldId id="276" r:id="rId28"/>
    <p:sldId id="262" r:id="rId29"/>
    <p:sldId id="260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071"/>
    <a:srgbClr val="3C3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80" d="100"/>
          <a:sy n="80" d="100"/>
        </p:scale>
        <p:origin x="114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1A6CA-97E4-47ED-B962-3DEBFE1E97B3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1FD916-C5FA-4E1E-A80E-81B9D29972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786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B99B4B-503A-44E6-9C80-FD19F7D782BF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45D2C-C3AF-477C-A07D-7F1090FB10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71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54F193-FA12-42F0-855C-9CAFF1B1C87A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6951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54F193-FA12-42F0-855C-9CAFF1B1C87A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540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46C26-2260-4171-BB4E-459E767EBE88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4A0FD-C89F-4741-B802-5EEAB0D9AB9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55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-109415" y="6503309"/>
            <a:ext cx="9362831" cy="354692"/>
          </a:xfrm>
          <a:prstGeom prst="rect">
            <a:avLst/>
          </a:prstGeom>
          <a:solidFill>
            <a:srgbClr val="2950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95071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-109415" y="-57610"/>
            <a:ext cx="9362831" cy="842447"/>
          </a:xfrm>
          <a:prstGeom prst="rect">
            <a:avLst/>
          </a:prstGeom>
          <a:solidFill>
            <a:srgbClr val="2950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79656" y="-7813"/>
            <a:ext cx="8215032" cy="7708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>
                <a:solidFill>
                  <a:schemeClr val="bg1"/>
                </a:solidFill>
                <a:latin typeface="Rockwell" panose="02060603020205020403" pitchFamily="18" charset="0"/>
              </a:defRPr>
            </a:lvl1pPr>
          </a:lstStyle>
          <a:p>
            <a:r>
              <a:rPr lang="en-US" smtClean="0"/>
              <a:t>Heading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idx="1" hasCustomPrompt="1"/>
          </p:nvPr>
        </p:nvSpPr>
        <p:spPr>
          <a:xfrm>
            <a:off x="479656" y="1218222"/>
            <a:ext cx="8215032" cy="455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>
                <a:solidFill>
                  <a:srgbClr val="295071"/>
                </a:solidFill>
                <a:latin typeface="+mj-lt"/>
              </a:defRPr>
            </a:lvl1pPr>
            <a:lvl2pPr>
              <a:defRPr>
                <a:solidFill>
                  <a:srgbClr val="666666"/>
                </a:solidFill>
                <a:latin typeface="+mj-lt"/>
              </a:defRPr>
            </a:lvl2pPr>
            <a:lvl3pPr>
              <a:defRPr>
                <a:solidFill>
                  <a:srgbClr val="666666"/>
                </a:solidFill>
                <a:latin typeface="+mj-lt"/>
              </a:defRPr>
            </a:lvl3pPr>
            <a:lvl4pPr>
              <a:defRPr>
                <a:solidFill>
                  <a:srgbClr val="666666"/>
                </a:solidFill>
                <a:latin typeface="+mj-lt"/>
              </a:defRPr>
            </a:lvl4pPr>
            <a:lvl5pPr>
              <a:defRPr>
                <a:solidFill>
                  <a:srgbClr val="666666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Sub Heading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487980" y="6532765"/>
            <a:ext cx="31305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/>
                </a:solidFill>
              </a:rPr>
              <a:t>Winshuttle </a:t>
            </a:r>
            <a:r>
              <a:rPr lang="en-US" sz="1000" smtClean="0">
                <a:solidFill>
                  <a:schemeClr val="bg1"/>
                </a:solidFill>
              </a:rPr>
              <a:t>User Group Conference</a:t>
            </a:r>
            <a:r>
              <a:rPr lang="en-US" sz="1000" baseline="0" smtClean="0">
                <a:solidFill>
                  <a:schemeClr val="bg1"/>
                </a:solidFill>
              </a:rPr>
              <a:t>  |  </a:t>
            </a:r>
            <a:r>
              <a:rPr lang="en-US" sz="1000" smtClean="0">
                <a:solidFill>
                  <a:schemeClr val="bg1"/>
                </a:solidFill>
              </a:rPr>
              <a:t>Fort Worth 2014</a:t>
            </a:r>
            <a:endParaRPr lang="en-US" sz="1000" dirty="0" smtClean="0">
              <a:solidFill>
                <a:schemeClr val="bg1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897" y="5889995"/>
            <a:ext cx="1579488" cy="92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1738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46C26-2260-4171-BB4E-459E767EBE88}" type="datetimeFigureOut">
              <a:rPr lang="en-US" smtClean="0"/>
              <a:t>10/24/2014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4A0FD-C89F-4741-B802-5EEAB0D9AB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845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0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5.png"/><Relationship Id="rId5" Type="http://schemas.openxmlformats.org/officeDocument/2006/relationships/image" Target="../media/image22.png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2.png"/><Relationship Id="rId7" Type="http://schemas.openxmlformats.org/officeDocument/2006/relationships/image" Target="../media/image2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31.jpg"/><Relationship Id="rId5" Type="http://schemas.openxmlformats.org/officeDocument/2006/relationships/image" Target="../media/image28.png"/><Relationship Id="rId10" Type="http://schemas.openxmlformats.org/officeDocument/2006/relationships/image" Target="../media/image16.png"/><Relationship Id="rId4" Type="http://schemas.openxmlformats.org/officeDocument/2006/relationships/image" Target="../media/image13.png"/><Relationship Id="rId9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38.png"/><Relationship Id="rId5" Type="http://schemas.openxmlformats.org/officeDocument/2006/relationships/image" Target="../media/image21.png"/><Relationship Id="rId10" Type="http://schemas.openxmlformats.org/officeDocument/2006/relationships/image" Target="../media/image37.png"/><Relationship Id="rId4" Type="http://schemas.openxmlformats.org/officeDocument/2006/relationships/image" Target="../media/image33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help.winshuttle.com/designer" TargetMode="External"/><Relationship Id="rId2" Type="http://schemas.openxmlformats.org/officeDocument/2006/relationships/hyperlink" Target="http://bit.ly/mddesignpattern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help.winshuttle.com/" TargetMode="External"/><Relationship Id="rId5" Type="http://schemas.openxmlformats.org/officeDocument/2006/relationships/hyperlink" Target="http://help.winshuttle.com/foundation" TargetMode="External"/><Relationship Id="rId4" Type="http://schemas.openxmlformats.org/officeDocument/2006/relationships/hyperlink" Target="http://help.winshuttle.com/composer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wmf"/><Relationship Id="rId4" Type="http://schemas.openxmlformats.org/officeDocument/2006/relationships/package" Target="../embeddings/Microsoft_Word_Document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02509" y="1369498"/>
            <a:ext cx="7381104" cy="1357226"/>
          </a:xfrm>
        </p:spPr>
        <p:txBody>
          <a:bodyPr anchor="t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800" spc="100" dirty="0" smtClean="0">
                <a:solidFill>
                  <a:schemeClr val="bg1"/>
                </a:solidFill>
                <a:latin typeface="Rockwell" panose="02060603020205020403" pitchFamily="18" charset="0"/>
                <a:ea typeface="Adobe Gothic Std B" panose="020B0800000000000000" pitchFamily="34" charset="-128"/>
              </a:rPr>
              <a:t>Workflow 101</a:t>
            </a:r>
            <a:r>
              <a:rPr lang="en-US" sz="2800" dirty="0">
                <a:solidFill>
                  <a:schemeClr val="bg1"/>
                </a:solidFill>
                <a:latin typeface="Calibri Light" panose="020F0302020204030204" pitchFamily="34" charset="0"/>
              </a:rPr>
              <a:t/>
            </a:r>
            <a:br>
              <a:rPr lang="en-US" sz="2800" dirty="0">
                <a:solidFill>
                  <a:schemeClr val="bg1"/>
                </a:solidFill>
                <a:latin typeface="Calibri Light" panose="020F0302020204030204" pitchFamily="34" charset="0"/>
              </a:rPr>
            </a:br>
            <a:endParaRPr lang="en-US" sz="2800" dirty="0">
              <a:solidFill>
                <a:schemeClr val="bg1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2509" y="2471351"/>
            <a:ext cx="7718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Divya Kaiwar  | 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</a:rPr>
              <a:t>Principal Solution </a:t>
            </a:r>
            <a:r>
              <a:rPr lang="en-US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Engineer 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</a:rPr>
              <a:t>|  Winshuttle</a:t>
            </a:r>
            <a:endParaRPr lang="en-US" dirty="0" smtClean="0">
              <a:solidFill>
                <a:schemeClr val="bg1"/>
              </a:solidFill>
              <a:latin typeface="Calibri Light" panose="020F0302020204030204" pitchFamily="34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Heather 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</a:rPr>
              <a:t>Oebel </a:t>
            </a:r>
            <a:r>
              <a:rPr lang="en-US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|  Solutions Manager |  </a:t>
            </a:r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</a:rPr>
              <a:t>Winshuttle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11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Form </a:t>
            </a:r>
            <a:r>
              <a:rPr lang="en-US" dirty="0"/>
              <a:t>&amp; Workflow </a:t>
            </a:r>
            <a:r>
              <a:rPr lang="en-US" dirty="0" smtClean="0"/>
              <a:t>Design – </a:t>
            </a:r>
            <a:r>
              <a:rPr lang="en-US" dirty="0"/>
              <a:t>Designer</a:t>
            </a:r>
            <a:br>
              <a:rPr lang="en-US" dirty="0"/>
            </a:b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9645" y="104295"/>
            <a:ext cx="90133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Rockwell" panose="02060603020205020403" pitchFamily="18" charset="0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45" y="3302068"/>
            <a:ext cx="2272162" cy="13604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152" y="2882932"/>
            <a:ext cx="26257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Model process with Designer</a:t>
            </a: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870" y="1501108"/>
            <a:ext cx="1962142" cy="12700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98995" y="1091304"/>
            <a:ext cx="36897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75000"/>
                  </a:schemeClr>
                </a:solidFill>
              </a:rPr>
              <a:t>Build forms 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with Microsoft Office InfoPath</a:t>
            </a: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68718" y="3281559"/>
            <a:ext cx="1720679" cy="1392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Quad Arrow Callout 9"/>
          <p:cNvSpPr/>
          <p:nvPr/>
        </p:nvSpPr>
        <p:spPr>
          <a:xfrm>
            <a:off x="2611211" y="3156309"/>
            <a:ext cx="1573633" cy="1533199"/>
          </a:xfrm>
          <a:prstGeom prst="quadArrowCallout">
            <a:avLst>
              <a:gd name="adj1" fmla="val 12071"/>
              <a:gd name="adj2" fmla="val 17871"/>
              <a:gd name="adj3" fmla="val 17871"/>
              <a:gd name="adj4" fmla="val 35234"/>
            </a:avLst>
          </a:prstGeom>
          <a:solidFill>
            <a:schemeClr val="tx2"/>
          </a:solidFill>
          <a:ln w="3175">
            <a:solidFill>
              <a:schemeClr val="accent1"/>
            </a:solidFill>
          </a:ln>
          <a:effectLst>
            <a:innerShdw blurRad="1651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 smtClean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900" y="3302068"/>
            <a:ext cx="2016418" cy="13604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326900" y="2859458"/>
            <a:ext cx="1953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Publish to SharePoint</a:t>
            </a: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35298" y="2880252"/>
            <a:ext cx="2486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Open form in web browser</a:t>
            </a: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Striped Right Arrow 13"/>
          <p:cNvSpPr/>
          <p:nvPr/>
        </p:nvSpPr>
        <p:spPr>
          <a:xfrm>
            <a:off x="6467733" y="3710140"/>
            <a:ext cx="482235" cy="473036"/>
          </a:xfrm>
          <a:prstGeom prst="stripedRightArrow">
            <a:avLst>
              <a:gd name="adj1" fmla="val 32018"/>
              <a:gd name="adj2" fmla="val 50000"/>
            </a:avLst>
          </a:prstGeom>
          <a:solidFill>
            <a:schemeClr val="tx2"/>
          </a:solidFill>
          <a:ln w="3175">
            <a:solidFill>
              <a:schemeClr val="accent1"/>
            </a:solidFill>
          </a:ln>
          <a:effectLst>
            <a:innerShdw blurRad="165100">
              <a:prstClr val="black">
                <a:alpha val="40000"/>
              </a:prstClr>
            </a:inn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 smtClean="0">
              <a:effectLst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71497" y="4663750"/>
            <a:ext cx="16936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 smtClean="0">
                <a:solidFill>
                  <a:srgbClr val="1F497D">
                    <a:lumMod val="75000"/>
                  </a:srgbClr>
                </a:solidFill>
              </a:rPr>
              <a:t>Record the Scripts</a:t>
            </a:r>
          </a:p>
          <a:p>
            <a:pPr>
              <a:defRPr/>
            </a:pPr>
            <a:endParaRPr lang="en-US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7604" y="5019425"/>
            <a:ext cx="1927225" cy="13795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325" y="4985896"/>
            <a:ext cx="1851026" cy="1460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591" y="6103619"/>
            <a:ext cx="16192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023" y="6035040"/>
            <a:ext cx="852616" cy="411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49" y="4390712"/>
            <a:ext cx="1276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586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 animBg="1"/>
      <p:bldP spid="12" grpId="0"/>
      <p:bldP spid="13" grpId="0"/>
      <p:bldP spid="14" grpId="0" animBg="1"/>
      <p:bldP spid="15" grpId="0"/>
      <p:bldP spid="1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Vendor Creation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GB" dirty="0" smtClean="0"/>
              <a:t>TRANSACTION – Create </a:t>
            </a:r>
            <a:r>
              <a:rPr lang="en-GB" b="1" dirty="0" smtClean="0"/>
              <a:t>XK01</a:t>
            </a:r>
            <a:r>
              <a:rPr lang="en-GB" dirty="0" smtClean="0"/>
              <a:t> script </a:t>
            </a:r>
          </a:p>
          <a:p>
            <a:pPr marL="514350" indent="-514350">
              <a:buAutoNum type="arabicPeriod"/>
            </a:pPr>
            <a:r>
              <a:rPr lang="en-GB" dirty="0" smtClean="0"/>
              <a:t>QUERY to SP List – Company Codes Extract </a:t>
            </a:r>
          </a:p>
          <a:p>
            <a:pPr marL="514350" indent="-514350">
              <a:buAutoNum type="arabicPeriod"/>
            </a:pPr>
            <a:r>
              <a:rPr lang="en-GB" dirty="0" smtClean="0"/>
              <a:t>Workflow Design </a:t>
            </a:r>
          </a:p>
          <a:p>
            <a:pPr marL="1200150" lvl="1" indent="-514350">
              <a:buAutoNum type="arabicPeriod"/>
            </a:pPr>
            <a:r>
              <a:rPr lang="en-GB" dirty="0" smtClean="0"/>
              <a:t>3-4 Swim Lanes – Originator, Finance Team (Optional), Approver, MD Team</a:t>
            </a:r>
          </a:p>
          <a:p>
            <a:pPr marL="1200150" lvl="1" indent="-514350">
              <a:buAutoNum type="arabicPeriod"/>
            </a:pPr>
            <a:r>
              <a:rPr lang="en-GB" dirty="0" smtClean="0"/>
              <a:t>Approver Loop – On Reject task is resent to the Originator</a:t>
            </a:r>
          </a:p>
          <a:p>
            <a:pPr marL="514350" lvl="0" indent="-514350">
              <a:buFont typeface="Arial" panose="020B0604020202020204" pitchFamily="34" charset="0"/>
              <a:buAutoNum type="arabicPeriod"/>
            </a:pPr>
            <a:r>
              <a:rPr lang="en-GB" dirty="0" smtClean="0"/>
              <a:t>Form Design </a:t>
            </a:r>
          </a:p>
          <a:p>
            <a:pPr marL="1200150" lvl="1" indent="-514350">
              <a:buFont typeface="Arial" panose="020B0604020202020204" pitchFamily="34" charset="0"/>
              <a:buAutoNum type="arabicPeriod"/>
            </a:pPr>
            <a:r>
              <a:rPr lang="en-GB" dirty="0" smtClean="0"/>
              <a:t>Multiple Views – Originator, Approver, MD Team</a:t>
            </a:r>
          </a:p>
          <a:p>
            <a:pPr marL="1200150" lvl="1" indent="-514350">
              <a:buFont typeface="Arial" panose="020B0604020202020204" pitchFamily="34" charset="0"/>
              <a:buAutoNum type="arabicPeriod"/>
            </a:pPr>
            <a:r>
              <a:rPr lang="en-GB" dirty="0" smtClean="0"/>
              <a:t>Field formatting – Drop Downs, Mandatory fields etc. </a:t>
            </a:r>
          </a:p>
          <a:p>
            <a:pPr marL="1200150" lvl="1" indent="-514350">
              <a:buFont typeface="Arial" panose="020B0604020202020204" pitchFamily="34" charset="0"/>
              <a:buAutoNum type="arabicPeriod"/>
            </a:pPr>
            <a:r>
              <a:rPr lang="en-GB" dirty="0" smtClean="0"/>
              <a:t>Controls – Attachment, Process Control, User etc. </a:t>
            </a:r>
          </a:p>
          <a:p>
            <a:pPr marL="1200150" lvl="1" indent="-514350">
              <a:buFont typeface="Arial" panose="020B0604020202020204" pitchFamily="34" charset="0"/>
              <a:buAutoNum type="arabicPeriod"/>
            </a:pPr>
            <a:endParaRPr lang="en-GB" dirty="0" smtClean="0"/>
          </a:p>
          <a:p>
            <a:pPr marL="1200150" lvl="1" indent="-514350">
              <a:buAutoNum type="arabicPeriod"/>
            </a:pPr>
            <a:endParaRPr lang="en-GB" dirty="0" smtClean="0"/>
          </a:p>
          <a:p>
            <a:pPr marL="1200150" lvl="1" indent="-514350">
              <a:buAutoNum type="arabicPeriod"/>
            </a:pPr>
            <a:endParaRPr lang="en-GB" dirty="0" smtClean="0"/>
          </a:p>
          <a:p>
            <a:pPr marL="1200150" lvl="1" indent="-514350">
              <a:buAutoNum type="arabicPeriod"/>
            </a:pPr>
            <a:endParaRPr lang="en-GB" dirty="0" smtClean="0"/>
          </a:p>
          <a:p>
            <a:pPr marL="1200150" lvl="1" indent="-514350">
              <a:buAutoNum type="arabicPeriod"/>
            </a:pPr>
            <a:endParaRPr lang="en-GB" dirty="0" smtClean="0"/>
          </a:p>
          <a:p>
            <a:pPr marL="1200150" lvl="1" indent="-514350">
              <a:buAutoNum type="arabicPeriod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7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Transaction Script </a:t>
            </a:r>
            <a:endParaRPr lang="en-GB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776" y="1287271"/>
            <a:ext cx="6480610" cy="4419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157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Query Script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11" y="1303973"/>
            <a:ext cx="6479513" cy="4419235"/>
          </a:xfrm>
        </p:spPr>
      </p:pic>
    </p:spTree>
    <p:extLst>
      <p:ext uri="{BB962C8B-B14F-4D97-AF65-F5344CB8AC3E}">
        <p14:creationId xmlns:p14="http://schemas.microsoft.com/office/powerpoint/2010/main" val="303850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			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sz="5400" dirty="0" smtClean="0"/>
              <a:t>        	Solution Build</a:t>
            </a:r>
            <a:endParaRPr lang="en-GB" sz="5400" dirty="0"/>
          </a:p>
        </p:txBody>
      </p:sp>
    </p:spTree>
    <p:extLst>
      <p:ext uri="{BB962C8B-B14F-4D97-AF65-F5344CB8AC3E}">
        <p14:creationId xmlns:p14="http://schemas.microsoft.com/office/powerpoint/2010/main" val="185153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0862"/>
            <a:ext cx="8229600" cy="741362"/>
          </a:xfrm>
        </p:spPr>
        <p:txBody>
          <a:bodyPr>
            <a:normAutofit/>
          </a:bodyPr>
          <a:lstStyle/>
          <a:p>
            <a:r>
              <a:rPr lang="en-US" dirty="0" smtClean="0"/>
              <a:t>Building Solutions </a:t>
            </a:r>
            <a:r>
              <a:rPr lang="en-US" smtClean="0"/>
              <a:t>with Designer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7E63D2-696B-4A4C-B45E-2437714EA840}" type="slidenum">
              <a:rPr lang="en-US" smtClean="0"/>
              <a:pPr/>
              <a:t>15</a:t>
            </a:fld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5454540" y="3641541"/>
            <a:ext cx="5105398" cy="0"/>
          </a:xfrm>
          <a:prstGeom prst="line">
            <a:avLst/>
          </a:prstGeom>
          <a:ln>
            <a:solidFill>
              <a:srgbClr val="8E8F91"/>
            </a:solidFill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rot="5400000">
            <a:off x="1530482" y="3641540"/>
            <a:ext cx="5105398" cy="1"/>
          </a:xfrm>
          <a:prstGeom prst="line">
            <a:avLst/>
          </a:prstGeom>
          <a:ln>
            <a:solidFill>
              <a:srgbClr val="8E8F91"/>
            </a:solidFill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398713" y="1009664"/>
            <a:ext cx="933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Author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83621" y="1009664"/>
            <a:ext cx="60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Run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19563" y="1009664"/>
            <a:ext cx="6723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Host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3758767" y="3640841"/>
            <a:ext cx="720080" cy="940287"/>
          </a:xfrm>
          <a:prstGeom prst="rightArrow">
            <a:avLst>
              <a:gd name="adj1" fmla="val 65459"/>
              <a:gd name="adj2" fmla="val 41401"/>
            </a:avLst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27432" rIns="27432" rtlCol="0" anchor="ctr"/>
          <a:lstStyle/>
          <a:p>
            <a:pPr algn="ctr"/>
            <a:r>
              <a:rPr lang="en-US" sz="10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Publish</a:t>
            </a:r>
            <a:br>
              <a:rPr lang="en-US" sz="10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0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Web</a:t>
            </a:r>
            <a:br>
              <a:rPr lang="en-US" sz="10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0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Service</a:t>
            </a:r>
            <a:endParaRPr lang="en-US" sz="105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Right Arrow 31"/>
          <p:cNvSpPr/>
          <p:nvPr/>
        </p:nvSpPr>
        <p:spPr>
          <a:xfrm>
            <a:off x="3769885" y="5225017"/>
            <a:ext cx="720081" cy="940287"/>
          </a:xfrm>
          <a:prstGeom prst="rightArrow">
            <a:avLst>
              <a:gd name="adj1" fmla="val 65459"/>
              <a:gd name="adj2" fmla="val 41401"/>
            </a:avLst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27432" rIns="27432" rtlCol="0" anchor="ctr"/>
          <a:lstStyle/>
          <a:p>
            <a:pPr algn="ctr"/>
            <a:r>
              <a:rPr lang="en-US" sz="10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Publish</a:t>
            </a:r>
            <a:br>
              <a:rPr lang="en-US" sz="10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050" b="1" spc="-3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Process</a:t>
            </a:r>
            <a:endParaRPr lang="en-US" sz="1050" b="1" spc="-3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Group 85"/>
          <p:cNvGrpSpPr/>
          <p:nvPr/>
        </p:nvGrpSpPr>
        <p:grpSpPr>
          <a:xfrm>
            <a:off x="7671707" y="4317050"/>
            <a:ext cx="1296269" cy="1682825"/>
            <a:chOff x="7671707" y="4317050"/>
            <a:chExt cx="1296269" cy="1682825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7684" y="4317050"/>
              <a:ext cx="653054" cy="653054"/>
            </a:xfrm>
            <a:prstGeom prst="rect">
              <a:avLst/>
            </a:prstGeom>
          </p:spPr>
        </p:pic>
        <p:sp>
          <p:nvSpPr>
            <p:cNvPr id="35" name="Left Arrow 34"/>
            <p:cNvSpPr/>
            <p:nvPr/>
          </p:nvSpPr>
          <p:spPr>
            <a:xfrm>
              <a:off x="7671707" y="4754218"/>
              <a:ext cx="1296269" cy="1245657"/>
            </a:xfrm>
            <a:prstGeom prst="leftArrow">
              <a:avLst>
                <a:gd name="adj1" fmla="val 60760"/>
                <a:gd name="adj2" fmla="val 46457"/>
              </a:avLst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05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Fill out and submit form</a:t>
              </a:r>
              <a:endParaRPr lang="en-US" sz="105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8" name="Group 80"/>
          <p:cNvGrpSpPr/>
          <p:nvPr/>
        </p:nvGrpSpPr>
        <p:grpSpPr>
          <a:xfrm>
            <a:off x="4538980" y="1409774"/>
            <a:ext cx="3048000" cy="3128284"/>
            <a:chOff x="4538980" y="1409774"/>
            <a:chExt cx="3048000" cy="3128284"/>
          </a:xfrm>
        </p:grpSpPr>
        <p:grpSp>
          <p:nvGrpSpPr>
            <p:cNvPr id="20" name="Group 38"/>
            <p:cNvGrpSpPr/>
            <p:nvPr/>
          </p:nvGrpSpPr>
          <p:grpSpPr>
            <a:xfrm>
              <a:off x="4538980" y="1409774"/>
              <a:ext cx="3048000" cy="3128284"/>
              <a:chOff x="4511867" y="1892063"/>
              <a:chExt cx="3048000" cy="3049105"/>
            </a:xfrm>
            <a:noFill/>
          </p:grpSpPr>
          <p:sp>
            <p:nvSpPr>
              <p:cNvPr id="40" name="Rounded Rectangle 39"/>
              <p:cNvSpPr/>
              <p:nvPr/>
            </p:nvSpPr>
            <p:spPr>
              <a:xfrm>
                <a:off x="4511867" y="1892063"/>
                <a:ext cx="3048000" cy="3049105"/>
              </a:xfrm>
              <a:prstGeom prst="roundRect">
                <a:avLst>
                  <a:gd name="adj" fmla="val 6148"/>
                </a:avLst>
              </a:prstGeom>
              <a:grpFill/>
              <a:ln w="5715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endParaRPr lang="en-US" sz="1600" b="1" dirty="0" smtClean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pPr algn="ctr"/>
                <a:endParaRPr lang="en-US" sz="1600" b="1" dirty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pPr algn="ctr"/>
                <a:endParaRPr lang="en-US" sz="1600" b="1" dirty="0" smtClean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pPr algn="ctr"/>
                <a:r>
                  <a:rPr lang="en-US" sz="15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Governance Platform</a:t>
                </a:r>
              </a:p>
              <a:p>
                <a:pPr algn="ctr"/>
                <a:r>
                  <a:rPr lang="en-US" sz="15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Web Service Directory</a:t>
                </a:r>
              </a:p>
              <a:p>
                <a:pPr algn="ctr"/>
                <a:r>
                  <a:rPr lang="en-US" sz="15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Artifact Storage</a:t>
                </a:r>
              </a:p>
              <a:p>
                <a:pPr algn="ctr"/>
                <a:r>
                  <a:rPr lang="en-US" sz="15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User Authentication</a:t>
                </a:r>
                <a:endParaRPr lang="en-US" sz="1500" b="1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2" name="Rounded Rectangle 41"/>
              <p:cNvSpPr/>
              <p:nvPr/>
            </p:nvSpPr>
            <p:spPr>
              <a:xfrm>
                <a:off x="4590607" y="3826797"/>
                <a:ext cx="2898648" cy="990332"/>
              </a:xfrm>
              <a:prstGeom prst="roundRect">
                <a:avLst>
                  <a:gd name="adj" fmla="val 8994"/>
                </a:avLst>
              </a:prstGeom>
              <a:grpFill/>
              <a:ln w="571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b"/>
              <a:lstStyle/>
              <a:p>
                <a:pPr algn="ctr"/>
                <a:r>
                  <a:rPr lang="en-US" sz="1500" b="1" dirty="0" smtClean="0">
                    <a:solidFill>
                      <a:schemeClr val="accent5">
                        <a:lumMod val="75000"/>
                      </a:schemeClr>
                    </a:solidFill>
                  </a:rPr>
                  <a:t>Winshuttle Server - Web Svc Engine</a:t>
                </a:r>
                <a:endParaRPr lang="en-US" sz="1500" b="1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9" name="Group 59"/>
            <p:cNvGrpSpPr/>
            <p:nvPr/>
          </p:nvGrpSpPr>
          <p:grpSpPr>
            <a:xfrm>
              <a:off x="4678861" y="1568358"/>
              <a:ext cx="2054145" cy="276288"/>
              <a:chOff x="4678861" y="1568358"/>
              <a:chExt cx="2054145" cy="276288"/>
            </a:xfrm>
          </p:grpSpPr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8861" y="1568358"/>
                <a:ext cx="257740" cy="274320"/>
              </a:xfrm>
              <a:prstGeom prst="rect">
                <a:avLst/>
              </a:prstGeom>
            </p:spPr>
          </p:pic>
          <p:sp>
            <p:nvSpPr>
              <p:cNvPr id="59" name="TextBox 58"/>
              <p:cNvSpPr txBox="1"/>
              <p:nvPr/>
            </p:nvSpPr>
            <p:spPr>
              <a:xfrm>
                <a:off x="4885176" y="1583036"/>
                <a:ext cx="184783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SharePoint 2007/2010/2013</a:t>
                </a:r>
                <a:endParaRPr lang="en-US" sz="1100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pic>
          <p:nvPicPr>
            <p:cNvPr id="61" name="Picture 2" descr="Windows Server 2008 R2 Home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23361"/>
            <a:stretch/>
          </p:blipFill>
          <p:spPr bwMode="auto">
            <a:xfrm>
              <a:off x="4766488" y="3437047"/>
              <a:ext cx="1005840" cy="182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Group 81"/>
          <p:cNvGrpSpPr/>
          <p:nvPr/>
        </p:nvGrpSpPr>
        <p:grpSpPr>
          <a:xfrm>
            <a:off x="4551699" y="4643577"/>
            <a:ext cx="3048000" cy="1550663"/>
            <a:chOff x="4551699" y="4643577"/>
            <a:chExt cx="3048000" cy="1550663"/>
          </a:xfrm>
        </p:grpSpPr>
        <p:sp>
          <p:nvSpPr>
            <p:cNvPr id="28" name="Rounded Rectangle 27"/>
            <p:cNvSpPr/>
            <p:nvPr/>
          </p:nvSpPr>
          <p:spPr>
            <a:xfrm>
              <a:off x="4551699" y="4643577"/>
              <a:ext cx="3048000" cy="1550663"/>
            </a:xfrm>
            <a:prstGeom prst="roundRect">
              <a:avLst>
                <a:gd name="adj" fmla="val 17790"/>
              </a:avLst>
            </a:prstGeom>
            <a:noFill/>
            <a:ln w="57150">
              <a:solidFill>
                <a:srgbClr val="AC83B3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sz="1400" b="1" dirty="0" smtClean="0">
                  <a:solidFill>
                    <a:srgbClr val="95629E"/>
                  </a:solidFill>
                </a:rPr>
                <a:t> </a:t>
              </a:r>
            </a:p>
            <a:p>
              <a:pPr algn="ctr"/>
              <a:r>
                <a:rPr lang="en-US" sz="1400" b="1" dirty="0" smtClean="0">
                  <a:solidFill>
                    <a:srgbClr val="86588E"/>
                  </a:solidFill>
                </a:rPr>
                <a:t>Workflow -  Execution &amp; Tracking</a:t>
              </a:r>
            </a:p>
            <a:p>
              <a:pPr algn="ctr"/>
              <a:r>
                <a:rPr lang="en-US" sz="1400" b="1" dirty="0" smtClean="0">
                  <a:solidFill>
                    <a:srgbClr val="86588E"/>
                  </a:solidFill>
                </a:rPr>
                <a:t>Form Rendering/Processing</a:t>
              </a:r>
            </a:p>
            <a:p>
              <a:pPr algn="ctr"/>
              <a:r>
                <a:rPr lang="en-US" sz="1400" b="1" dirty="0" smtClean="0">
                  <a:solidFill>
                    <a:srgbClr val="86588E"/>
                  </a:solidFill>
                </a:rPr>
                <a:t>Notifications</a:t>
              </a:r>
            </a:p>
          </p:txBody>
        </p:sp>
        <p:grpSp>
          <p:nvGrpSpPr>
            <p:cNvPr id="38" name="Group 62"/>
            <p:cNvGrpSpPr/>
            <p:nvPr/>
          </p:nvGrpSpPr>
          <p:grpSpPr>
            <a:xfrm>
              <a:off x="4733131" y="4746334"/>
              <a:ext cx="2054145" cy="276288"/>
              <a:chOff x="4678861" y="1568358"/>
              <a:chExt cx="2054145" cy="276288"/>
            </a:xfrm>
          </p:grpSpPr>
          <p:pic>
            <p:nvPicPr>
              <p:cNvPr id="64" name="Picture 6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8861" y="1568358"/>
                <a:ext cx="257740" cy="274320"/>
              </a:xfrm>
              <a:prstGeom prst="rect">
                <a:avLst/>
              </a:prstGeom>
            </p:spPr>
          </p:pic>
          <p:sp>
            <p:nvSpPr>
              <p:cNvPr id="65" name="TextBox 64"/>
              <p:cNvSpPr txBox="1"/>
              <p:nvPr/>
            </p:nvSpPr>
            <p:spPr>
              <a:xfrm>
                <a:off x="4885176" y="1583036"/>
                <a:ext cx="184783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SharePoint 2007/2010</a:t>
                </a:r>
                <a:endParaRPr lang="en-US" sz="1100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39" name="Group 77"/>
          <p:cNvGrpSpPr/>
          <p:nvPr/>
        </p:nvGrpSpPr>
        <p:grpSpPr>
          <a:xfrm>
            <a:off x="179512" y="1408155"/>
            <a:ext cx="3455988" cy="2086041"/>
            <a:chOff x="179512" y="1409773"/>
            <a:chExt cx="3455988" cy="2114151"/>
          </a:xfrm>
        </p:grpSpPr>
        <p:sp>
          <p:nvSpPr>
            <p:cNvPr id="7" name="Rounded Rectangle 6"/>
            <p:cNvSpPr/>
            <p:nvPr/>
          </p:nvSpPr>
          <p:spPr>
            <a:xfrm>
              <a:off x="179512" y="1409773"/>
              <a:ext cx="3455988" cy="2114151"/>
            </a:xfrm>
            <a:prstGeom prst="roundRect">
              <a:avLst>
                <a:gd name="adj" fmla="val 9583"/>
              </a:avLst>
            </a:prstGeom>
            <a:ln w="571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sz="16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43" name="Group 9"/>
            <p:cNvGrpSpPr/>
            <p:nvPr/>
          </p:nvGrpSpPr>
          <p:grpSpPr>
            <a:xfrm>
              <a:off x="360333" y="1776854"/>
              <a:ext cx="3099617" cy="550732"/>
              <a:chOff x="321345" y="2791560"/>
              <a:chExt cx="3099617" cy="550732"/>
            </a:xfrm>
            <a:solidFill>
              <a:schemeClr val="tx2">
                <a:lumMod val="75000"/>
              </a:schemeClr>
            </a:solidFill>
          </p:grpSpPr>
          <p:sp>
            <p:nvSpPr>
              <p:cNvPr id="11" name="Rounded Rectangle 10"/>
              <p:cNvSpPr/>
              <p:nvPr/>
            </p:nvSpPr>
            <p:spPr>
              <a:xfrm>
                <a:off x="321345" y="2791560"/>
                <a:ext cx="865187" cy="548640"/>
              </a:xfrm>
              <a:prstGeom prst="roundRect">
                <a:avLst/>
              </a:prstGeom>
              <a:solidFill>
                <a:srgbClr val="0070C0"/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r>
                  <a:rPr lang="en-US" sz="1400" b="1" dirty="0" smtClean="0"/>
                  <a:t>Record</a:t>
                </a:r>
                <a:endParaRPr lang="en-US" sz="1400" b="1" dirty="0"/>
              </a:p>
            </p:txBody>
          </p:sp>
          <p:cxnSp>
            <p:nvCxnSpPr>
              <p:cNvPr id="12" name="Elbow Connector 11"/>
              <p:cNvCxnSpPr>
                <a:stCxn id="11" idx="3"/>
                <a:endCxn id="14" idx="1"/>
              </p:cNvCxnSpPr>
              <p:nvPr/>
            </p:nvCxnSpPr>
            <p:spPr>
              <a:xfrm>
                <a:off x="1186532" y="3065880"/>
                <a:ext cx="252028" cy="2092"/>
              </a:xfrm>
              <a:prstGeom prst="bentConnector3">
                <a:avLst>
                  <a:gd name="adj1" fmla="val 50000"/>
                </a:avLst>
              </a:prstGeom>
              <a:grpFill/>
              <a:ln>
                <a:solidFill>
                  <a:schemeClr val="tx2">
                    <a:lumMod val="75000"/>
                  </a:schemeClr>
                </a:solidFill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Elbow Connector 12"/>
              <p:cNvCxnSpPr>
                <a:stCxn id="14" idx="3"/>
              </p:cNvCxnSpPr>
              <p:nvPr/>
            </p:nvCxnSpPr>
            <p:spPr>
              <a:xfrm flipV="1">
                <a:off x="2303747" y="3065880"/>
                <a:ext cx="252028" cy="2093"/>
              </a:xfrm>
              <a:prstGeom prst="bentConnector3">
                <a:avLst>
                  <a:gd name="adj1" fmla="val 50000"/>
                </a:avLst>
              </a:prstGeom>
              <a:grpFill/>
              <a:ln>
                <a:solidFill>
                  <a:schemeClr val="tx2">
                    <a:lumMod val="75000"/>
                  </a:schemeClr>
                </a:solidFill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Rounded Rectangle 13"/>
              <p:cNvSpPr/>
              <p:nvPr/>
            </p:nvSpPr>
            <p:spPr>
              <a:xfrm>
                <a:off x="1438560" y="2793652"/>
                <a:ext cx="865187" cy="548640"/>
              </a:xfrm>
              <a:prstGeom prst="roundRect">
                <a:avLst/>
              </a:prstGeom>
              <a:solidFill>
                <a:srgbClr val="0070C0"/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r>
                  <a:rPr lang="en-US" sz="1400" b="1" dirty="0" smtClean="0"/>
                  <a:t>Map</a:t>
                </a:r>
                <a:endParaRPr lang="en-US" sz="1400" b="1" dirty="0"/>
              </a:p>
            </p:txBody>
          </p:sp>
          <p:sp>
            <p:nvSpPr>
              <p:cNvPr id="15" name="Rounded Rectangle 14"/>
              <p:cNvSpPr/>
              <p:nvPr/>
            </p:nvSpPr>
            <p:spPr>
              <a:xfrm>
                <a:off x="2555775" y="2793652"/>
                <a:ext cx="865187" cy="548640"/>
              </a:xfrm>
              <a:prstGeom prst="roundRect">
                <a:avLst/>
              </a:prstGeom>
              <a:solidFill>
                <a:srgbClr val="0070C0"/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r>
                  <a:rPr lang="en-US" sz="1400" b="1" dirty="0" smtClean="0"/>
                  <a:t>Publish</a:t>
                </a:r>
                <a:endParaRPr lang="en-US" sz="1400" b="1" dirty="0"/>
              </a:p>
            </p:txBody>
          </p:sp>
        </p:grpSp>
        <p:grpSp>
          <p:nvGrpSpPr>
            <p:cNvPr id="44" name="Group 65"/>
            <p:cNvGrpSpPr/>
            <p:nvPr/>
          </p:nvGrpSpPr>
          <p:grpSpPr>
            <a:xfrm>
              <a:off x="384687" y="2728021"/>
              <a:ext cx="3099617" cy="550732"/>
              <a:chOff x="383751" y="2795141"/>
              <a:chExt cx="3099617" cy="550732"/>
            </a:xfrm>
          </p:grpSpPr>
          <p:sp>
            <p:nvSpPr>
              <p:cNvPr id="67" name="Rounded Rectangle 66"/>
              <p:cNvSpPr/>
              <p:nvPr/>
            </p:nvSpPr>
            <p:spPr>
              <a:xfrm>
                <a:off x="383751" y="2795141"/>
                <a:ext cx="865187" cy="548640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rgbClr val="99CC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r>
                  <a:rPr lang="en-US" sz="1400" b="1" dirty="0" smtClean="0"/>
                  <a:t>Select</a:t>
                </a:r>
                <a:endParaRPr lang="en-US" sz="1400" b="1" dirty="0"/>
              </a:p>
            </p:txBody>
          </p:sp>
          <p:cxnSp>
            <p:nvCxnSpPr>
              <p:cNvPr id="68" name="Elbow Connector 67"/>
              <p:cNvCxnSpPr>
                <a:stCxn id="67" idx="3"/>
                <a:endCxn id="70" idx="1"/>
              </p:cNvCxnSpPr>
              <p:nvPr/>
            </p:nvCxnSpPr>
            <p:spPr>
              <a:xfrm>
                <a:off x="1248938" y="3069461"/>
                <a:ext cx="252028" cy="2092"/>
              </a:xfrm>
              <a:prstGeom prst="bentConnector3">
                <a:avLst>
                  <a:gd name="adj1" fmla="val 50000"/>
                </a:avLst>
              </a:prstGeom>
              <a:solidFill>
                <a:schemeClr val="tx2">
                  <a:lumMod val="75000"/>
                </a:schemeClr>
              </a:solidFill>
              <a:ln>
                <a:solidFill>
                  <a:srgbClr val="98BB49"/>
                </a:solidFill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Elbow Connector 68"/>
              <p:cNvCxnSpPr>
                <a:stCxn id="70" idx="3"/>
              </p:cNvCxnSpPr>
              <p:nvPr/>
            </p:nvCxnSpPr>
            <p:spPr>
              <a:xfrm>
                <a:off x="2366153" y="3071553"/>
                <a:ext cx="252028" cy="6436"/>
              </a:xfrm>
              <a:prstGeom prst="bentConnector3">
                <a:avLst>
                  <a:gd name="adj1" fmla="val 50000"/>
                </a:avLst>
              </a:prstGeom>
              <a:solidFill>
                <a:schemeClr val="tx2">
                  <a:lumMod val="75000"/>
                </a:schemeClr>
              </a:solidFill>
              <a:ln>
                <a:solidFill>
                  <a:srgbClr val="98BB49"/>
                </a:solidFill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Rounded Rectangle 69"/>
              <p:cNvSpPr/>
              <p:nvPr/>
            </p:nvSpPr>
            <p:spPr>
              <a:xfrm>
                <a:off x="1500966" y="2797233"/>
                <a:ext cx="865187" cy="548640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rgbClr val="99CC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r>
                  <a:rPr lang="en-US" sz="1400" b="1" dirty="0" smtClean="0"/>
                  <a:t>Map</a:t>
                </a:r>
                <a:endParaRPr lang="en-US" sz="1400" b="1" dirty="0"/>
              </a:p>
            </p:txBody>
          </p:sp>
          <p:sp>
            <p:nvSpPr>
              <p:cNvPr id="71" name="Rounded Rectangle 70"/>
              <p:cNvSpPr/>
              <p:nvPr/>
            </p:nvSpPr>
            <p:spPr>
              <a:xfrm>
                <a:off x="2618181" y="2797233"/>
                <a:ext cx="865187" cy="548640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rgbClr val="99CC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r>
                  <a:rPr lang="en-US" sz="1400" b="1" dirty="0" smtClean="0"/>
                  <a:t>Publish</a:t>
                </a:r>
                <a:endParaRPr lang="en-US" sz="1400" b="1" dirty="0"/>
              </a:p>
            </p:txBody>
          </p:sp>
        </p:grpSp>
      </p:grpSp>
      <p:grpSp>
        <p:nvGrpSpPr>
          <p:cNvPr id="45" name="Group 79"/>
          <p:cNvGrpSpPr/>
          <p:nvPr/>
        </p:nvGrpSpPr>
        <p:grpSpPr>
          <a:xfrm>
            <a:off x="206501" y="3585636"/>
            <a:ext cx="3455988" cy="2650290"/>
            <a:chOff x="206501" y="3728690"/>
            <a:chExt cx="3455988" cy="2507235"/>
          </a:xfrm>
        </p:grpSpPr>
        <p:grpSp>
          <p:nvGrpSpPr>
            <p:cNvPr id="46" name="Group 19"/>
            <p:cNvGrpSpPr/>
            <p:nvPr/>
          </p:nvGrpSpPr>
          <p:grpSpPr>
            <a:xfrm>
              <a:off x="206501" y="3728690"/>
              <a:ext cx="3455988" cy="2507235"/>
              <a:chOff x="206501" y="3533031"/>
              <a:chExt cx="3455988" cy="2702895"/>
            </a:xfrm>
          </p:grpSpPr>
          <p:sp>
            <p:nvSpPr>
              <p:cNvPr id="17" name="Rounded Rectangle 16"/>
              <p:cNvSpPr/>
              <p:nvPr/>
            </p:nvSpPr>
            <p:spPr>
              <a:xfrm>
                <a:off x="206501" y="3533031"/>
                <a:ext cx="3455988" cy="2702895"/>
              </a:xfrm>
              <a:prstGeom prst="roundRect">
                <a:avLst>
                  <a:gd name="adj" fmla="val 8994"/>
                </a:avLst>
              </a:prstGeom>
              <a:ln w="57150">
                <a:solidFill>
                  <a:srgbClr val="6C0300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b"/>
              <a:lstStyle/>
              <a:p>
                <a:pPr algn="ctr"/>
                <a:endParaRPr lang="en-US" sz="1600" b="1" dirty="0" smtClean="0">
                  <a:solidFill>
                    <a:srgbClr val="6C0300"/>
                  </a:solidFill>
                </a:endParaRPr>
              </a:p>
              <a:p>
                <a:pPr algn="ctr"/>
                <a:r>
                  <a:rPr lang="en-US" sz="1600" b="1" dirty="0" smtClean="0">
                    <a:solidFill>
                      <a:srgbClr val="6C0300"/>
                    </a:solidFill>
                  </a:rPr>
                  <a:t>Create Solution</a:t>
                </a:r>
                <a:endParaRPr lang="en-US" sz="1600" b="1" dirty="0">
                  <a:solidFill>
                    <a:srgbClr val="6C0300"/>
                  </a:solidFill>
                </a:endParaRPr>
              </a:p>
            </p:txBody>
          </p:sp>
          <p:sp>
            <p:nvSpPr>
              <p:cNvPr id="22" name="Rounded Rectangle 21"/>
              <p:cNvSpPr/>
              <p:nvPr/>
            </p:nvSpPr>
            <p:spPr>
              <a:xfrm>
                <a:off x="1477547" y="4154099"/>
                <a:ext cx="865187" cy="743997"/>
              </a:xfrm>
              <a:prstGeom prst="roundRect">
                <a:avLst/>
              </a:prstGeom>
              <a:solidFill>
                <a:srgbClr val="6C0300"/>
              </a:solidFill>
              <a:ln>
                <a:solidFill>
                  <a:srgbClr val="6C0300"/>
                </a:solidFill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lIns="9144" rIns="9144" rtlCol="0" anchor="ctr"/>
              <a:lstStyle/>
              <a:p>
                <a:pPr algn="ctr"/>
                <a:r>
                  <a:rPr lang="en-US" sz="1400" b="1" dirty="0" smtClean="0"/>
                  <a:t>Model </a:t>
                </a:r>
                <a:r>
                  <a:rPr lang="en-US" sz="1400" b="1" spc="-20" dirty="0" smtClean="0"/>
                  <a:t>workflow</a:t>
                </a:r>
                <a:endParaRPr lang="en-US" sz="1400" b="1" spc="-20" dirty="0"/>
              </a:p>
            </p:txBody>
          </p:sp>
          <p:sp>
            <p:nvSpPr>
              <p:cNvPr id="25" name="Rounded Rectangle 24"/>
              <p:cNvSpPr/>
              <p:nvPr/>
            </p:nvSpPr>
            <p:spPr>
              <a:xfrm>
                <a:off x="2619117" y="4140699"/>
                <a:ext cx="865187" cy="757397"/>
              </a:xfrm>
              <a:prstGeom prst="roundRect">
                <a:avLst/>
              </a:prstGeom>
              <a:solidFill>
                <a:srgbClr val="6C0300"/>
              </a:solidFill>
              <a:ln>
                <a:solidFill>
                  <a:srgbClr val="6C0300"/>
                </a:solidFill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r>
                  <a:rPr lang="en-US" sz="1050" b="1" dirty="0" smtClean="0"/>
                  <a:t>     </a:t>
                </a:r>
                <a:r>
                  <a:rPr lang="en-US" sz="1050" b="1" dirty="0" err="1" smtClean="0">
                    <a:solidFill>
                      <a:srgbClr val="D7C4DA"/>
                    </a:solidFill>
                  </a:rPr>
                  <a:t>Infopath</a:t>
                </a:r>
                <a:endParaRPr lang="en-US" sz="1050" b="1" dirty="0" smtClean="0">
                  <a:solidFill>
                    <a:srgbClr val="D7C4DA"/>
                  </a:solidFill>
                </a:endParaRPr>
              </a:p>
              <a:p>
                <a:pPr algn="ctr"/>
                <a:r>
                  <a:rPr lang="en-US" sz="1400" b="1" dirty="0" smtClean="0"/>
                  <a:t>Design</a:t>
                </a:r>
                <a:br>
                  <a:rPr lang="en-US" sz="1400" b="1" dirty="0" smtClean="0"/>
                </a:br>
                <a:r>
                  <a:rPr lang="en-US" sz="1400" b="1" dirty="0" smtClean="0"/>
                  <a:t>form</a:t>
                </a:r>
                <a:endParaRPr lang="en-US" sz="1400" b="1" dirty="0"/>
              </a:p>
            </p:txBody>
          </p:sp>
          <p:sp>
            <p:nvSpPr>
              <p:cNvPr id="26" name="Rounded Rectangle 25"/>
              <p:cNvSpPr/>
              <p:nvPr/>
            </p:nvSpPr>
            <p:spPr>
              <a:xfrm>
                <a:off x="1475966" y="5349994"/>
                <a:ext cx="865187" cy="541056"/>
              </a:xfrm>
              <a:prstGeom prst="roundRect">
                <a:avLst/>
              </a:prstGeom>
              <a:solidFill>
                <a:srgbClr val="6C0300"/>
              </a:solidFill>
              <a:ln>
                <a:solidFill>
                  <a:srgbClr val="6C0300"/>
                </a:solidFill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r>
                  <a:rPr lang="en-US" sz="1400" b="1" dirty="0" smtClean="0"/>
                  <a:t>Publish</a:t>
                </a:r>
                <a:endParaRPr lang="en-US" sz="1400" b="1" dirty="0"/>
              </a:p>
            </p:txBody>
          </p:sp>
          <p:sp>
            <p:nvSpPr>
              <p:cNvPr id="41" name="Rounded Rectangle 40"/>
              <p:cNvSpPr/>
              <p:nvPr/>
            </p:nvSpPr>
            <p:spPr>
              <a:xfrm>
                <a:off x="357758" y="4154098"/>
                <a:ext cx="865187" cy="743997"/>
              </a:xfrm>
              <a:prstGeom prst="roundRect">
                <a:avLst/>
              </a:prstGeom>
              <a:solidFill>
                <a:srgbClr val="6C0300"/>
              </a:solidFill>
              <a:ln>
                <a:solidFill>
                  <a:srgbClr val="6C0300"/>
                </a:solidFill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r>
                  <a:rPr lang="en-US" sz="1400" b="1" dirty="0" smtClean="0"/>
                  <a:t>Select</a:t>
                </a:r>
              </a:p>
              <a:p>
                <a:pPr algn="ctr"/>
                <a:r>
                  <a:rPr lang="en-US" sz="1400" b="1" dirty="0" smtClean="0"/>
                  <a:t>scripts</a:t>
                </a:r>
                <a:endParaRPr lang="en-US" sz="1400" b="1" dirty="0"/>
              </a:p>
            </p:txBody>
          </p:sp>
          <p:cxnSp>
            <p:nvCxnSpPr>
              <p:cNvPr id="48" name="Elbow Connector 47"/>
              <p:cNvCxnSpPr>
                <a:stCxn id="25" idx="2"/>
                <a:endCxn id="26" idx="3"/>
              </p:cNvCxnSpPr>
              <p:nvPr/>
            </p:nvCxnSpPr>
            <p:spPr>
              <a:xfrm rot="5400000">
                <a:off x="2335219" y="4904030"/>
                <a:ext cx="722426" cy="710558"/>
              </a:xfrm>
              <a:prstGeom prst="bentConnector2">
                <a:avLst/>
              </a:prstGeom>
              <a:ln>
                <a:solidFill>
                  <a:srgbClr val="6C0300"/>
                </a:solidFill>
                <a:tailEnd type="arrow"/>
              </a:ln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50" name="Elbow Connector 49"/>
              <p:cNvCxnSpPr>
                <a:stCxn id="22" idx="2"/>
                <a:endCxn id="26" idx="0"/>
              </p:cNvCxnSpPr>
              <p:nvPr/>
            </p:nvCxnSpPr>
            <p:spPr>
              <a:xfrm rot="5400000">
                <a:off x="1683402" y="5123255"/>
                <a:ext cx="451898" cy="1581"/>
              </a:xfrm>
              <a:prstGeom prst="bentConnector3">
                <a:avLst>
                  <a:gd name="adj1" fmla="val 50000"/>
                </a:avLst>
              </a:prstGeom>
              <a:ln>
                <a:solidFill>
                  <a:srgbClr val="6C0300"/>
                </a:solidFill>
                <a:tailEnd type="arrow"/>
              </a:ln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51" name="Elbow Connector 50"/>
              <p:cNvCxnSpPr>
                <a:stCxn id="41" idx="2"/>
                <a:endCxn id="26" idx="1"/>
              </p:cNvCxnSpPr>
              <p:nvPr/>
            </p:nvCxnSpPr>
            <p:spPr>
              <a:xfrm rot="16200000" flipH="1">
                <a:off x="771946" y="4916501"/>
                <a:ext cx="722427" cy="685614"/>
              </a:xfrm>
              <a:prstGeom prst="bentConnector2">
                <a:avLst/>
              </a:prstGeom>
              <a:ln>
                <a:solidFill>
                  <a:srgbClr val="6C0300"/>
                </a:solidFill>
                <a:tailEnd type="arrow"/>
              </a:ln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</p:grpSp>
        <p:pic>
          <p:nvPicPr>
            <p:cNvPr id="79" name="Picture 2" descr="http://t2.gstatic.com/images?q=tbn:ANd9GcQ5jGYJLkmIFgBRju6zs67VZNDlSU4HuKwglHVB1lkjcBCUzm9YT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1622" y="4364424"/>
              <a:ext cx="137160" cy="1371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22" y="1485356"/>
            <a:ext cx="1619250" cy="275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81" y="2362718"/>
            <a:ext cx="852616" cy="32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87" y="3747968"/>
            <a:ext cx="1276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975" y="1888627"/>
            <a:ext cx="11334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617344"/>
            <a:ext cx="1485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275" y="5072617"/>
            <a:ext cx="1485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10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502509" y="1369498"/>
            <a:ext cx="7381104" cy="135722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800" spc="100" dirty="0" smtClean="0">
                <a:solidFill>
                  <a:schemeClr val="bg1"/>
                </a:solidFill>
                <a:latin typeface="Rockwell" panose="02060603020205020403" pitchFamily="18" charset="0"/>
                <a:ea typeface="Adobe Gothic Std B" panose="020B0800000000000000" pitchFamily="34" charset="-128"/>
              </a:rPr>
              <a:t>Workflow 101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800" spc="100" dirty="0" smtClean="0">
                <a:solidFill>
                  <a:schemeClr val="bg1"/>
                </a:solidFill>
                <a:latin typeface="Rockwell" panose="02060603020205020403" pitchFamily="18" charset="0"/>
                <a:ea typeface="Adobe Gothic Std B" panose="020B0800000000000000" pitchFamily="34" charset="-128"/>
              </a:rPr>
              <a:t>Live Build with Composer</a:t>
            </a:r>
            <a:endParaRPr lang="en-US" sz="2800" dirty="0">
              <a:solidFill>
                <a:schemeClr val="bg1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013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Composer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950" y="1021806"/>
            <a:ext cx="4593766" cy="4593766"/>
          </a:xfrm>
        </p:spPr>
      </p:pic>
    </p:spTree>
    <p:extLst>
      <p:ext uri="{BB962C8B-B14F-4D97-AF65-F5344CB8AC3E}">
        <p14:creationId xmlns:p14="http://schemas.microsoft.com/office/powerpoint/2010/main" val="3797060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Composer?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Multi-browser &amp; Multi-device support for forms</a:t>
            </a:r>
          </a:p>
          <a:p>
            <a:r>
              <a:rPr lang="en-US" dirty="0" smtClean="0"/>
              <a:t>Unified Design experience </a:t>
            </a:r>
          </a:p>
          <a:p>
            <a:pPr lvl="1"/>
            <a:r>
              <a:rPr lang="en-US" dirty="0" smtClean="0"/>
              <a:t>Not desktop based</a:t>
            </a:r>
          </a:p>
          <a:p>
            <a:pPr lvl="1"/>
            <a:r>
              <a:rPr lang="en-US" dirty="0" smtClean="0"/>
              <a:t>Integrated Forms &amp; Workflow Designer</a:t>
            </a:r>
          </a:p>
          <a:p>
            <a:r>
              <a:rPr lang="en-US" dirty="0" smtClean="0"/>
              <a:t>Multi-language support</a:t>
            </a:r>
          </a:p>
          <a:p>
            <a:pPr lvl="1"/>
            <a:r>
              <a:rPr lang="en-US" dirty="0" smtClean="0"/>
              <a:t>built-in ability to do Translations</a:t>
            </a:r>
            <a:endParaRPr lang="en-US" dirty="0"/>
          </a:p>
          <a:p>
            <a:r>
              <a:rPr lang="en-US" dirty="0" smtClean="0"/>
              <a:t>No dependency on MS InfoPath</a:t>
            </a:r>
          </a:p>
          <a:p>
            <a:r>
              <a:rPr lang="en-US" dirty="0" smtClean="0"/>
              <a:t>Wizard to build solution</a:t>
            </a:r>
          </a:p>
          <a:p>
            <a:r>
              <a:rPr lang="en-US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332780"/>
            <a:ext cx="304800" cy="155807"/>
          </a:xfrm>
          <a:prstGeom prst="rect">
            <a:avLst/>
          </a:prstGeom>
        </p:spPr>
        <p:txBody>
          <a:bodyPr/>
          <a:lstStyle/>
          <a:p>
            <a:fld id="{29D4B668-61E1-4461-A36C-6E4EA9145F5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55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Composer do?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332780"/>
            <a:ext cx="304800" cy="155807"/>
          </a:xfrm>
          <a:prstGeom prst="rect">
            <a:avLst/>
          </a:prstGeom>
        </p:spPr>
        <p:txBody>
          <a:bodyPr/>
          <a:lstStyle/>
          <a:p>
            <a:fld id="{487E63D2-696B-4A4C-B45E-2437714EA840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5" r="1223" b="1990"/>
          <a:stretch/>
        </p:blipFill>
        <p:spPr bwMode="auto">
          <a:xfrm>
            <a:off x="714958" y="831976"/>
            <a:ext cx="7636811" cy="5082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308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512273" y="945604"/>
            <a:ext cx="6203555" cy="1416132"/>
            <a:chOff x="1244116" y="945603"/>
            <a:chExt cx="6594808" cy="1474021"/>
          </a:xfrm>
        </p:grpSpPr>
        <p:sp>
          <p:nvSpPr>
            <p:cNvPr id="5" name="Freeform 4"/>
            <p:cNvSpPr/>
            <p:nvPr/>
          </p:nvSpPr>
          <p:spPr>
            <a:xfrm>
              <a:off x="1981126" y="945603"/>
              <a:ext cx="5857798" cy="1474021"/>
            </a:xfrm>
            <a:custGeom>
              <a:avLst/>
              <a:gdLst>
                <a:gd name="connsiteX0" fmla="*/ 0 w 5857798"/>
                <a:gd name="connsiteY0" fmla="*/ 0 h 1474019"/>
                <a:gd name="connsiteX1" fmla="*/ 5120789 w 5857798"/>
                <a:gd name="connsiteY1" fmla="*/ 0 h 1474019"/>
                <a:gd name="connsiteX2" fmla="*/ 5857798 w 5857798"/>
                <a:gd name="connsiteY2" fmla="*/ 737010 h 1474019"/>
                <a:gd name="connsiteX3" fmla="*/ 5120789 w 5857798"/>
                <a:gd name="connsiteY3" fmla="*/ 1474019 h 1474019"/>
                <a:gd name="connsiteX4" fmla="*/ 0 w 5857798"/>
                <a:gd name="connsiteY4" fmla="*/ 1474019 h 1474019"/>
                <a:gd name="connsiteX5" fmla="*/ 0 w 5857798"/>
                <a:gd name="connsiteY5" fmla="*/ 0 h 147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57798" h="1474019">
                  <a:moveTo>
                    <a:pt x="5857798" y="1474018"/>
                  </a:moveTo>
                  <a:lnTo>
                    <a:pt x="737009" y="1474018"/>
                  </a:lnTo>
                  <a:lnTo>
                    <a:pt x="0" y="737009"/>
                  </a:lnTo>
                  <a:lnTo>
                    <a:pt x="737009" y="1"/>
                  </a:lnTo>
                  <a:lnTo>
                    <a:pt x="5857798" y="1"/>
                  </a:lnTo>
                  <a:lnTo>
                    <a:pt x="5857798" y="1474018"/>
                  </a:lnTo>
                  <a:close/>
                </a:path>
              </a:pathLst>
            </a:custGeom>
            <a:solidFill>
              <a:srgbClr val="295071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18507" tIns="137161" rIns="256032" bIns="13716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kern="1200" dirty="0" smtClean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App – Winshuttle </a:t>
              </a:r>
              <a:endParaRPr lang="en-US" sz="3600" kern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1244116" y="945604"/>
              <a:ext cx="1474019" cy="1474019"/>
            </a:xfrm>
            <a:prstGeom prst="ellipse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5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7" name="Group 6"/>
          <p:cNvGrpSpPr/>
          <p:nvPr/>
        </p:nvGrpSpPr>
        <p:grpSpPr>
          <a:xfrm>
            <a:off x="1512273" y="2544331"/>
            <a:ext cx="6203555" cy="1416131"/>
            <a:chOff x="1244116" y="2859629"/>
            <a:chExt cx="6594808" cy="1474020"/>
          </a:xfrm>
        </p:grpSpPr>
        <p:sp>
          <p:nvSpPr>
            <p:cNvPr id="8" name="Freeform 7"/>
            <p:cNvSpPr/>
            <p:nvPr/>
          </p:nvSpPr>
          <p:spPr>
            <a:xfrm>
              <a:off x="1981126" y="2859629"/>
              <a:ext cx="5857798" cy="1474020"/>
            </a:xfrm>
            <a:custGeom>
              <a:avLst/>
              <a:gdLst>
                <a:gd name="connsiteX0" fmla="*/ 0 w 5857798"/>
                <a:gd name="connsiteY0" fmla="*/ 0 h 1474019"/>
                <a:gd name="connsiteX1" fmla="*/ 5120789 w 5857798"/>
                <a:gd name="connsiteY1" fmla="*/ 0 h 1474019"/>
                <a:gd name="connsiteX2" fmla="*/ 5857798 w 5857798"/>
                <a:gd name="connsiteY2" fmla="*/ 737010 h 1474019"/>
                <a:gd name="connsiteX3" fmla="*/ 5120789 w 5857798"/>
                <a:gd name="connsiteY3" fmla="*/ 1474019 h 1474019"/>
                <a:gd name="connsiteX4" fmla="*/ 0 w 5857798"/>
                <a:gd name="connsiteY4" fmla="*/ 1474019 h 1474019"/>
                <a:gd name="connsiteX5" fmla="*/ 0 w 5857798"/>
                <a:gd name="connsiteY5" fmla="*/ 0 h 147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57798" h="1474019">
                  <a:moveTo>
                    <a:pt x="5857798" y="1474018"/>
                  </a:moveTo>
                  <a:lnTo>
                    <a:pt x="737009" y="1474018"/>
                  </a:lnTo>
                  <a:lnTo>
                    <a:pt x="0" y="737009"/>
                  </a:lnTo>
                  <a:lnTo>
                    <a:pt x="737009" y="1"/>
                  </a:lnTo>
                  <a:lnTo>
                    <a:pt x="5857798" y="1"/>
                  </a:lnTo>
                  <a:lnTo>
                    <a:pt x="5857798" y="1474018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3676672"/>
                <a:satOff val="-5114"/>
                <a:lumOff val="-1961"/>
                <a:alphaOff val="0"/>
              </a:schemeClr>
            </a:fillRef>
            <a:effectRef idx="2">
              <a:schemeClr val="accent5">
                <a:hueOff val="-3676672"/>
                <a:satOff val="-5114"/>
                <a:lumOff val="-1961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18507" tIns="137161" rIns="256032" bIns="1371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kern="1200" dirty="0" smtClean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#WUG2014 – Twitter</a:t>
              </a:r>
              <a:endParaRPr lang="en-US" sz="3600" kern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244116" y="2859630"/>
              <a:ext cx="1474019" cy="1474019"/>
            </a:xfrm>
            <a:prstGeom prst="ellipse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5">
                <a:tint val="50000"/>
                <a:hueOff val="-3694485"/>
                <a:satOff val="-6499"/>
                <a:lumOff val="-836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0" name="Group 9"/>
          <p:cNvGrpSpPr/>
          <p:nvPr/>
        </p:nvGrpSpPr>
        <p:grpSpPr>
          <a:xfrm>
            <a:off x="1512273" y="4143057"/>
            <a:ext cx="6203556" cy="1416131"/>
            <a:chOff x="1244116" y="4773654"/>
            <a:chExt cx="6594809" cy="1474020"/>
          </a:xfrm>
        </p:grpSpPr>
        <p:sp>
          <p:nvSpPr>
            <p:cNvPr id="11" name="Freeform 10"/>
            <p:cNvSpPr/>
            <p:nvPr/>
          </p:nvSpPr>
          <p:spPr>
            <a:xfrm>
              <a:off x="1981126" y="4773654"/>
              <a:ext cx="5857799" cy="1474020"/>
            </a:xfrm>
            <a:custGeom>
              <a:avLst/>
              <a:gdLst>
                <a:gd name="connsiteX0" fmla="*/ 0 w 5857798"/>
                <a:gd name="connsiteY0" fmla="*/ 0 h 1474019"/>
                <a:gd name="connsiteX1" fmla="*/ 5120789 w 5857798"/>
                <a:gd name="connsiteY1" fmla="*/ 0 h 1474019"/>
                <a:gd name="connsiteX2" fmla="*/ 5857798 w 5857798"/>
                <a:gd name="connsiteY2" fmla="*/ 737010 h 1474019"/>
                <a:gd name="connsiteX3" fmla="*/ 5120789 w 5857798"/>
                <a:gd name="connsiteY3" fmla="*/ 1474019 h 1474019"/>
                <a:gd name="connsiteX4" fmla="*/ 0 w 5857798"/>
                <a:gd name="connsiteY4" fmla="*/ 1474019 h 1474019"/>
                <a:gd name="connsiteX5" fmla="*/ 0 w 5857798"/>
                <a:gd name="connsiteY5" fmla="*/ 0 h 1474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57798" h="1474019">
                  <a:moveTo>
                    <a:pt x="5857798" y="1474018"/>
                  </a:moveTo>
                  <a:lnTo>
                    <a:pt x="737009" y="1474018"/>
                  </a:lnTo>
                  <a:lnTo>
                    <a:pt x="0" y="737009"/>
                  </a:lnTo>
                  <a:lnTo>
                    <a:pt x="737009" y="1"/>
                  </a:lnTo>
                  <a:lnTo>
                    <a:pt x="5857798" y="1"/>
                  </a:lnTo>
                  <a:lnTo>
                    <a:pt x="5857798" y="1474018"/>
                  </a:lnTo>
                  <a:close/>
                </a:path>
              </a:pathLst>
            </a:custGeom>
            <a:solidFill>
              <a:srgbClr val="D45205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7353344"/>
                <a:satOff val="-10228"/>
                <a:lumOff val="-3922"/>
                <a:alphaOff val="0"/>
              </a:schemeClr>
            </a:fillRef>
            <a:effectRef idx="2">
              <a:schemeClr val="accent5">
                <a:hueOff val="-7353344"/>
                <a:satOff val="-10228"/>
                <a:lumOff val="-3922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18507" tIns="137161" rIns="256033" bIns="1371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kern="1200" dirty="0" smtClean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SSID – Winshuttle    </a:t>
              </a:r>
              <a:br>
                <a:rPr lang="en-US" sz="3600" kern="1200" dirty="0" smtClean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</a:br>
              <a:r>
                <a:rPr lang="en-US" sz="3600" kern="1200" dirty="0" smtClean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Password – wug2014</a:t>
              </a:r>
              <a:endParaRPr lang="en-US" sz="3600" kern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1244116" y="4773655"/>
              <a:ext cx="1474019" cy="1474019"/>
            </a:xfrm>
            <a:prstGeom prst="ellipse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5000" r="-5000"/>
              </a:stretch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5">
                <a:tint val="50000"/>
                <a:hueOff val="-7388970"/>
                <a:satOff val="-12997"/>
                <a:lumOff val="-1672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val="163746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038" y="45720"/>
            <a:ext cx="8229600" cy="1005840"/>
          </a:xfrm>
        </p:spPr>
        <p:txBody>
          <a:bodyPr>
            <a:normAutofit/>
          </a:bodyPr>
          <a:lstStyle/>
          <a:p>
            <a:r>
              <a:rPr lang="en-GB" dirty="0" smtClean="0"/>
              <a:t>Form &amp; Workflow Design - Composer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606764" y="2609440"/>
            <a:ext cx="153920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 smtClean="0">
                <a:solidFill>
                  <a:srgbClr val="1F497D">
                    <a:lumMod val="75000"/>
                  </a:srgbClr>
                </a:solidFill>
              </a:rPr>
              <a:t>Create the Form</a:t>
            </a:r>
            <a:endParaRPr lang="en-US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22" name="Picture 21"/>
          <p:cNvPicPr/>
          <p:nvPr/>
        </p:nvPicPr>
        <p:blipFill>
          <a:blip r:embed="rId2"/>
          <a:stretch>
            <a:fillRect/>
          </a:stretch>
        </p:blipFill>
        <p:spPr>
          <a:xfrm>
            <a:off x="7205666" y="2979318"/>
            <a:ext cx="1720850" cy="13922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3" name="Rectangle 22"/>
          <p:cNvSpPr/>
          <p:nvPr/>
        </p:nvSpPr>
        <p:spPr>
          <a:xfrm>
            <a:off x="2571497" y="4663750"/>
            <a:ext cx="16936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 smtClean="0">
                <a:solidFill>
                  <a:srgbClr val="1F497D">
                    <a:lumMod val="75000"/>
                  </a:srgbClr>
                </a:solidFill>
              </a:rPr>
              <a:t>Record the Scripts</a:t>
            </a:r>
          </a:p>
          <a:p>
            <a:pPr>
              <a:defRPr/>
            </a:pPr>
            <a:endParaRPr lang="en-US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7531" y="2999956"/>
            <a:ext cx="2016125" cy="13604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26" name="TextBox 25"/>
          <p:cNvSpPr txBox="1"/>
          <p:nvPr/>
        </p:nvSpPr>
        <p:spPr>
          <a:xfrm>
            <a:off x="4327531" y="2600861"/>
            <a:ext cx="227564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 smtClean="0">
                <a:solidFill>
                  <a:srgbClr val="1F497D">
                    <a:lumMod val="75000"/>
                  </a:srgbClr>
                </a:solidFill>
              </a:rPr>
              <a:t>Publish to SharePoint</a:t>
            </a:r>
            <a:endParaRPr lang="en-US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05667" y="2455752"/>
            <a:ext cx="22431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 smtClean="0">
                <a:solidFill>
                  <a:srgbClr val="1F497D">
                    <a:lumMod val="75000"/>
                  </a:srgbClr>
                </a:solidFill>
              </a:rPr>
              <a:t>Start the Process</a:t>
            </a:r>
            <a:endParaRPr lang="en-US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sp>
        <p:nvSpPr>
          <p:cNvPr id="28" name="Striped Right Arrow 27"/>
          <p:cNvSpPr/>
          <p:nvPr/>
        </p:nvSpPr>
        <p:spPr>
          <a:xfrm>
            <a:off x="6604261" y="3408098"/>
            <a:ext cx="482235" cy="473036"/>
          </a:xfrm>
          <a:prstGeom prst="stripedRightArrow">
            <a:avLst>
              <a:gd name="adj1" fmla="val 32018"/>
              <a:gd name="adj2" fmla="val 50000"/>
            </a:avLst>
          </a:prstGeom>
          <a:solidFill>
            <a:schemeClr val="tx2"/>
          </a:solidFill>
          <a:ln w="3175">
            <a:solidFill>
              <a:schemeClr val="accent1"/>
            </a:solidFill>
          </a:ln>
          <a:effectLst>
            <a:innerShdw blurRad="165100">
              <a:prstClr val="black">
                <a:alpha val="40000"/>
              </a:prstClr>
            </a:inn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7604" y="5019425"/>
            <a:ext cx="1927225" cy="13795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r="22208"/>
          <a:stretch/>
        </p:blipFill>
        <p:spPr>
          <a:xfrm>
            <a:off x="304805" y="3011233"/>
            <a:ext cx="2143125" cy="150458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895600" y="2722650"/>
            <a:ext cx="990600" cy="61890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smtClean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325" y="4985896"/>
            <a:ext cx="1851026" cy="1460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5" y="1295750"/>
            <a:ext cx="1756034" cy="14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057400" y="960120"/>
            <a:ext cx="259526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 smtClean="0">
                <a:solidFill>
                  <a:srgbClr val="1F497D">
                    <a:lumMod val="75000"/>
                  </a:srgbClr>
                </a:solidFill>
              </a:rPr>
              <a:t>Create the Workflow Process</a:t>
            </a:r>
            <a:endParaRPr lang="en-US" sz="1600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216" y="2464738"/>
            <a:ext cx="1409700" cy="44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68" y="4148671"/>
            <a:ext cx="1409700" cy="44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591" y="6103619"/>
            <a:ext cx="16192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023" y="6035040"/>
            <a:ext cx="852616" cy="411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505" y="4515822"/>
            <a:ext cx="1199515" cy="819787"/>
          </a:xfrm>
          <a:prstGeom prst="rect">
            <a:avLst/>
          </a:prstGeom>
        </p:spPr>
      </p:pic>
      <p:sp>
        <p:nvSpPr>
          <p:cNvPr id="31" name="Quad Arrow Callout 30"/>
          <p:cNvSpPr/>
          <p:nvPr/>
        </p:nvSpPr>
        <p:spPr>
          <a:xfrm>
            <a:off x="2568215" y="2960762"/>
            <a:ext cx="1573633" cy="1839839"/>
          </a:xfrm>
          <a:prstGeom prst="quadArrowCallout">
            <a:avLst>
              <a:gd name="adj1" fmla="val 12071"/>
              <a:gd name="adj2" fmla="val 17871"/>
              <a:gd name="adj3" fmla="val 17871"/>
              <a:gd name="adj4" fmla="val 35234"/>
            </a:avLst>
          </a:prstGeom>
          <a:solidFill>
            <a:schemeClr val="tx2"/>
          </a:solidFill>
          <a:ln w="3175">
            <a:solidFill>
              <a:schemeClr val="accent1"/>
            </a:solidFill>
          </a:ln>
          <a:effectLst>
            <a:innerShdw blurRad="1651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76428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6" grpId="0"/>
      <p:bldP spid="27" grpId="0"/>
      <p:bldP spid="28" grpId="0" animBg="1"/>
      <p:bldP spid="20" grpId="0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Material Create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GB" dirty="0"/>
              <a:t>QUERY for Search– Material Lookup</a:t>
            </a:r>
          </a:p>
          <a:p>
            <a:pPr marL="514350" indent="-514350">
              <a:buAutoNum type="arabicPeriod"/>
            </a:pPr>
            <a:r>
              <a:rPr lang="en-GB" dirty="0" smtClean="0"/>
              <a:t>TRANSACTION </a:t>
            </a:r>
          </a:p>
          <a:p>
            <a:pPr marL="1200150" lvl="1" indent="-514350">
              <a:buAutoNum type="arabicPeriod"/>
            </a:pPr>
            <a:r>
              <a:rPr lang="en-GB" dirty="0" smtClean="0"/>
              <a:t>Read Script MM02</a:t>
            </a:r>
          </a:p>
          <a:p>
            <a:pPr marL="1200150" lvl="1" indent="-514350">
              <a:buAutoNum type="arabicPeriod"/>
            </a:pPr>
            <a:r>
              <a:rPr lang="en-GB" dirty="0" smtClean="0"/>
              <a:t>Create script MM01 script </a:t>
            </a:r>
          </a:p>
          <a:p>
            <a:pPr marL="1200150" lvl="1" indent="-514350">
              <a:buAutoNum type="arabicPeriod"/>
            </a:pPr>
            <a:r>
              <a:rPr lang="en-GB" dirty="0" smtClean="0"/>
              <a:t>Validations?	</a:t>
            </a:r>
          </a:p>
          <a:p>
            <a:pPr marL="514350" indent="-514350">
              <a:buAutoNum type="arabicPeriod"/>
            </a:pPr>
            <a:r>
              <a:rPr lang="en-GB" dirty="0" smtClean="0"/>
              <a:t>Composer Wizard</a:t>
            </a:r>
          </a:p>
          <a:p>
            <a:pPr marL="1200150" lvl="1" indent="-514350">
              <a:buAutoNum type="arabicPeriod"/>
            </a:pPr>
            <a:r>
              <a:rPr lang="en-GB" dirty="0" smtClean="0"/>
              <a:t>Swim lanes – Originator, Manager, MD Team </a:t>
            </a:r>
          </a:p>
          <a:p>
            <a:pPr marL="1200150" lvl="1" indent="-514350">
              <a:buAutoNum type="arabicPeriod"/>
            </a:pPr>
            <a:r>
              <a:rPr lang="en-GB" dirty="0" smtClean="0"/>
              <a:t>Data Connections</a:t>
            </a:r>
          </a:p>
          <a:p>
            <a:pPr marL="1200150" lvl="1" indent="-514350">
              <a:buAutoNum type="arabicPeriod"/>
            </a:pPr>
            <a:r>
              <a:rPr lang="en-GB" dirty="0" smtClean="0"/>
              <a:t>Transactions/Queries</a:t>
            </a:r>
          </a:p>
          <a:p>
            <a:pPr marL="514350" lvl="0" indent="-514350">
              <a:buFont typeface="Arial" panose="020B0604020202020204" pitchFamily="34" charset="0"/>
              <a:buAutoNum type="arabicPeriod"/>
            </a:pPr>
            <a:r>
              <a:rPr lang="en-GB" dirty="0" smtClean="0"/>
              <a:t>Form Design (Composer)</a:t>
            </a:r>
          </a:p>
          <a:p>
            <a:pPr marL="1200150" lvl="1" indent="-514350">
              <a:buFont typeface="Arial" panose="020B0604020202020204" pitchFamily="34" charset="0"/>
              <a:buAutoNum type="arabicPeriod"/>
            </a:pPr>
            <a:r>
              <a:rPr lang="en-GB" dirty="0" smtClean="0"/>
              <a:t>Field formatting – Drop Downs, Required, Read only etc. </a:t>
            </a:r>
          </a:p>
          <a:p>
            <a:pPr marL="1200150" lvl="1" indent="-514350">
              <a:buFont typeface="Arial" panose="020B0604020202020204" pitchFamily="34" charset="0"/>
              <a:buAutoNum type="arabicPeriod"/>
            </a:pPr>
            <a:r>
              <a:rPr lang="en-GB" dirty="0" smtClean="0"/>
              <a:t>Controls – F4, Attachment, Process Control, etc. </a:t>
            </a:r>
          </a:p>
          <a:p>
            <a:pPr marL="1200150" lvl="1" indent="-514350">
              <a:buFont typeface="Arial" panose="020B0604020202020204" pitchFamily="34" charset="0"/>
              <a:buAutoNum type="arabicPeriod"/>
            </a:pPr>
            <a:r>
              <a:rPr lang="en-GB" dirty="0" smtClean="0"/>
              <a:t>Rules – expand/collapse Groups, setting field values, etc.</a:t>
            </a:r>
          </a:p>
          <a:p>
            <a:pPr marL="1200150" lvl="1" indent="-514350">
              <a:buFont typeface="Arial" panose="020B0604020202020204" pitchFamily="34" charset="0"/>
              <a:buAutoNum type="arabicPeriod"/>
            </a:pPr>
            <a:r>
              <a:rPr lang="en-GB" dirty="0" smtClean="0"/>
              <a:t>Selectable Table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GB" dirty="0" smtClean="0"/>
              <a:t>Workflow Design (Composer)</a:t>
            </a:r>
          </a:p>
          <a:p>
            <a:pPr marL="1200150" lvl="1" indent="-514350">
              <a:buFont typeface="Arial" panose="020B0604020202020204" pitchFamily="34" charset="0"/>
              <a:buAutoNum type="arabicPeriod"/>
            </a:pPr>
            <a:r>
              <a:rPr lang="en-GB" dirty="0" smtClean="0"/>
              <a:t>Different views for different swim lanes</a:t>
            </a:r>
          </a:p>
          <a:p>
            <a:pPr marL="1200150" lvl="1" indent="-514350">
              <a:buFont typeface="Arial" panose="020B0604020202020204" pitchFamily="34" charset="0"/>
              <a:buAutoNum type="arabicPeriod"/>
            </a:pPr>
            <a:r>
              <a:rPr lang="en-GB" dirty="0" smtClean="0"/>
              <a:t>Email notification</a:t>
            </a:r>
          </a:p>
          <a:p>
            <a:pPr marL="1200150" lvl="1" indent="-514350">
              <a:buFont typeface="Arial" panose="020B0604020202020204" pitchFamily="34" charset="0"/>
              <a:buAutoNum type="arabicPeriod"/>
            </a:pPr>
            <a:endParaRPr lang="en-GB" dirty="0" smtClean="0"/>
          </a:p>
          <a:p>
            <a:pPr marL="1200150" lvl="1" indent="-514350">
              <a:buFont typeface="Arial" panose="020B0604020202020204" pitchFamily="34" charset="0"/>
              <a:buAutoNum type="arabicPeriod"/>
            </a:pPr>
            <a:endParaRPr lang="en-GB" dirty="0" smtClean="0"/>
          </a:p>
          <a:p>
            <a:pPr marL="1200150" lvl="1" indent="-514350">
              <a:buAutoNum type="arabicPeriod"/>
            </a:pPr>
            <a:endParaRPr lang="en-GB" dirty="0" smtClean="0"/>
          </a:p>
          <a:p>
            <a:pPr marL="1200150" lvl="1" indent="-514350">
              <a:buAutoNum type="arabicPeriod"/>
            </a:pPr>
            <a:endParaRPr lang="en-GB" dirty="0" smtClean="0"/>
          </a:p>
          <a:p>
            <a:pPr marL="1200150" lvl="1" indent="-514350">
              <a:buAutoNum type="arabicPeriod"/>
            </a:pPr>
            <a:endParaRPr lang="en-GB" dirty="0" smtClean="0"/>
          </a:p>
          <a:p>
            <a:pPr marL="1200150" lvl="1" indent="-514350">
              <a:buAutoNum type="arabicPeriod"/>
            </a:pPr>
            <a:endParaRPr lang="en-GB" dirty="0" smtClean="0"/>
          </a:p>
          <a:p>
            <a:pPr marL="1200150" lvl="1" indent="-514350">
              <a:buAutoNum type="arabicPeriod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862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			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sz="5400" dirty="0" smtClean="0"/>
              <a:t>        	Solution Build</a:t>
            </a:r>
            <a:endParaRPr lang="en-GB" sz="5400" dirty="0"/>
          </a:p>
        </p:txBody>
      </p:sp>
    </p:spTree>
    <p:extLst>
      <p:ext uri="{BB962C8B-B14F-4D97-AF65-F5344CB8AC3E}">
        <p14:creationId xmlns:p14="http://schemas.microsoft.com/office/powerpoint/2010/main" val="61476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588"/>
            <a:ext cx="8229600" cy="741362"/>
          </a:xfrm>
        </p:spPr>
        <p:txBody>
          <a:bodyPr>
            <a:normAutofit/>
          </a:bodyPr>
          <a:lstStyle/>
          <a:p>
            <a:r>
              <a:rPr lang="en-US" dirty="0" smtClean="0"/>
              <a:t>Building Processes with Winshuttle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332780"/>
            <a:ext cx="304800" cy="155807"/>
          </a:xfrm>
          <a:prstGeom prst="rect">
            <a:avLst/>
          </a:prstGeom>
        </p:spPr>
        <p:txBody>
          <a:bodyPr/>
          <a:lstStyle/>
          <a:p>
            <a:fld id="{487E63D2-696B-4A4C-B45E-2437714EA840}" type="slidenum">
              <a:rPr lang="en-US" smtClean="0"/>
              <a:pPr/>
              <a:t>23</a:t>
            </a:fld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5098290" y="3641541"/>
            <a:ext cx="5105398" cy="0"/>
          </a:xfrm>
          <a:prstGeom prst="line">
            <a:avLst/>
          </a:prstGeom>
          <a:ln>
            <a:solidFill>
              <a:srgbClr val="8E8F91"/>
            </a:solidFill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rot="5400000">
            <a:off x="1530482" y="3641540"/>
            <a:ext cx="5105398" cy="1"/>
          </a:xfrm>
          <a:prstGeom prst="line">
            <a:avLst/>
          </a:prstGeom>
          <a:ln>
            <a:solidFill>
              <a:srgbClr val="8E8F91"/>
            </a:solidFill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398713" y="1009664"/>
            <a:ext cx="933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Author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19977" y="1009664"/>
            <a:ext cx="60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Run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88938" y="1009664"/>
            <a:ext cx="6723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Host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4491480" y="1409774"/>
            <a:ext cx="3048000" cy="3128284"/>
            <a:chOff x="4538980" y="1409774"/>
            <a:chExt cx="3048000" cy="3128284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5825" y="1721057"/>
              <a:ext cx="2088797" cy="734633"/>
            </a:xfrm>
            <a:prstGeom prst="rect">
              <a:avLst/>
            </a:prstGeom>
          </p:spPr>
        </p:pic>
        <p:grpSp>
          <p:nvGrpSpPr>
            <p:cNvPr id="83" name="Group 82"/>
            <p:cNvGrpSpPr/>
            <p:nvPr/>
          </p:nvGrpSpPr>
          <p:grpSpPr>
            <a:xfrm>
              <a:off x="4538980" y="1409774"/>
              <a:ext cx="3048000" cy="3128284"/>
              <a:chOff x="4538980" y="1409774"/>
              <a:chExt cx="3048000" cy="3128284"/>
            </a:xfrm>
          </p:grpSpPr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3957" y="3523924"/>
                <a:ext cx="1932531" cy="752889"/>
              </a:xfrm>
              <a:prstGeom prst="rect">
                <a:avLst/>
              </a:prstGeom>
            </p:spPr>
          </p:pic>
          <p:grpSp>
            <p:nvGrpSpPr>
              <p:cNvPr id="81" name="Group 80"/>
              <p:cNvGrpSpPr/>
              <p:nvPr/>
            </p:nvGrpSpPr>
            <p:grpSpPr>
              <a:xfrm>
                <a:off x="4538980" y="1409774"/>
                <a:ext cx="3048000" cy="3128284"/>
                <a:chOff x="4538980" y="1409774"/>
                <a:chExt cx="3048000" cy="3128284"/>
              </a:xfrm>
            </p:grpSpPr>
            <p:grpSp>
              <p:nvGrpSpPr>
                <p:cNvPr id="39" name="Group 38"/>
                <p:cNvGrpSpPr/>
                <p:nvPr/>
              </p:nvGrpSpPr>
              <p:grpSpPr>
                <a:xfrm>
                  <a:off x="4538980" y="1409774"/>
                  <a:ext cx="3048000" cy="3128284"/>
                  <a:chOff x="4511867" y="1892063"/>
                  <a:chExt cx="3048000" cy="3049105"/>
                </a:xfrm>
                <a:noFill/>
              </p:grpSpPr>
              <p:sp>
                <p:nvSpPr>
                  <p:cNvPr id="40" name="Rounded Rectangle 39"/>
                  <p:cNvSpPr/>
                  <p:nvPr/>
                </p:nvSpPr>
                <p:spPr>
                  <a:xfrm>
                    <a:off x="4511867" y="1892063"/>
                    <a:ext cx="3048000" cy="3049105"/>
                  </a:xfrm>
                  <a:prstGeom prst="roundRect">
                    <a:avLst>
                      <a:gd name="adj" fmla="val 6148"/>
                    </a:avLst>
                  </a:prstGeom>
                  <a:grpFill/>
                  <a:ln w="57150">
                    <a:solidFill>
                      <a:schemeClr val="accent2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t"/>
                  <a:lstStyle/>
                  <a:p>
                    <a:pPr algn="ctr"/>
                    <a:endParaRPr lang="en-US" sz="1600" b="1" dirty="0" smtClean="0">
                      <a:solidFill>
                        <a:schemeClr val="accent6">
                          <a:lumMod val="50000"/>
                        </a:schemeClr>
                      </a:solidFill>
                    </a:endParaRPr>
                  </a:p>
                  <a:p>
                    <a:pPr algn="ctr"/>
                    <a:endParaRPr lang="en-US" sz="1600" b="1" dirty="0">
                      <a:solidFill>
                        <a:schemeClr val="accent6">
                          <a:lumMod val="50000"/>
                        </a:schemeClr>
                      </a:solidFill>
                    </a:endParaRPr>
                  </a:p>
                  <a:p>
                    <a:pPr algn="ctr"/>
                    <a:endParaRPr lang="en-US" sz="1600" b="1" dirty="0" smtClean="0">
                      <a:solidFill>
                        <a:schemeClr val="accent6">
                          <a:lumMod val="50000"/>
                        </a:schemeClr>
                      </a:solidFill>
                    </a:endParaRPr>
                  </a:p>
                  <a:p>
                    <a:pPr algn="ctr"/>
                    <a:r>
                      <a:rPr lang="en-US" sz="15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Governance Platform</a:t>
                    </a:r>
                  </a:p>
                  <a:p>
                    <a:pPr algn="ctr"/>
                    <a:r>
                      <a:rPr lang="en-US" sz="15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Web Service Directory</a:t>
                    </a:r>
                  </a:p>
                  <a:p>
                    <a:pPr algn="ctr"/>
                    <a:r>
                      <a:rPr lang="en-US" sz="15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Artifact Storage</a:t>
                    </a:r>
                  </a:p>
                  <a:p>
                    <a:pPr algn="ctr"/>
                    <a:r>
                      <a:rPr lang="en-US" sz="15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User Authentication</a:t>
                    </a:r>
                    <a:endParaRPr lang="en-US" sz="1500" b="1" dirty="0">
                      <a:solidFill>
                        <a:schemeClr val="accent2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42" name="Rounded Rectangle 41"/>
                  <p:cNvSpPr/>
                  <p:nvPr/>
                </p:nvSpPr>
                <p:spPr>
                  <a:xfrm>
                    <a:off x="4590607" y="3826797"/>
                    <a:ext cx="2898648" cy="990332"/>
                  </a:xfrm>
                  <a:prstGeom prst="roundRect">
                    <a:avLst>
                      <a:gd name="adj" fmla="val 8994"/>
                    </a:avLst>
                  </a:prstGeom>
                  <a:grpFill/>
                  <a:ln w="571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6"/>
                  </a:lnRef>
                  <a:fillRef idx="1">
                    <a:schemeClr val="lt1"/>
                  </a:fillRef>
                  <a:effectRef idx="0">
                    <a:schemeClr val="accent6"/>
                  </a:effectRef>
                  <a:fontRef idx="minor">
                    <a:schemeClr val="dk1"/>
                  </a:fontRef>
                </p:style>
                <p:txBody>
                  <a:bodyPr rtlCol="0" anchor="b"/>
                  <a:lstStyle/>
                  <a:p>
                    <a:pPr algn="ctr"/>
                    <a:r>
                      <a:rPr lang="en-US" sz="1500" b="1" dirty="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rPr>
                      <a:t>Winshuttle Web Service Engine</a:t>
                    </a:r>
                    <a:endParaRPr lang="en-US" sz="150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60" name="Group 59"/>
                <p:cNvGrpSpPr/>
                <p:nvPr/>
              </p:nvGrpSpPr>
              <p:grpSpPr>
                <a:xfrm>
                  <a:off x="4678861" y="1568358"/>
                  <a:ext cx="2837507" cy="274320"/>
                  <a:chOff x="4678861" y="1568358"/>
                  <a:chExt cx="2837507" cy="274320"/>
                </a:xfrm>
              </p:grpSpPr>
              <p:pic>
                <p:nvPicPr>
                  <p:cNvPr id="58" name="Picture 57"/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678861" y="1568358"/>
                    <a:ext cx="257740" cy="274320"/>
                  </a:xfrm>
                  <a:prstGeom prst="rect">
                    <a:avLst/>
                  </a:prstGeom>
                </p:spPr>
              </p:pic>
              <p:sp>
                <p:nvSpPr>
                  <p:cNvPr id="59" name="TextBox 58"/>
                  <p:cNvSpPr txBox="1"/>
                  <p:nvPr/>
                </p:nvSpPr>
                <p:spPr>
                  <a:xfrm>
                    <a:off x="4885176" y="1583036"/>
                    <a:ext cx="2631192" cy="25964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1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SharePoint</a:t>
                    </a:r>
                    <a:r>
                      <a:rPr lang="en-US" sz="11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rPr>
                      <a:t> </a:t>
                    </a:r>
                    <a:r>
                      <a:rPr lang="en-US" sz="110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rPr>
                      <a:t>2007/2010/2013</a:t>
                    </a:r>
                    <a:endParaRPr lang="en-US" sz="1100" b="1" dirty="0">
                      <a:solidFill>
                        <a:schemeClr val="accent2">
                          <a:lumMod val="75000"/>
                        </a:schemeClr>
                      </a:solidFill>
                    </a:endParaRPr>
                  </a:p>
                </p:txBody>
              </p:sp>
            </p:grpSp>
            <p:pic>
              <p:nvPicPr>
                <p:cNvPr id="61" name="Picture 2" descr="Windows Server 2008 R2 Home"/>
                <p:cNvPicPr>
                  <a:picLocks noChangeAspect="1" noChangeArrowheads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" r="23361"/>
                <a:stretch/>
              </p:blipFill>
              <p:spPr bwMode="auto">
                <a:xfrm>
                  <a:off x="4766488" y="3494195"/>
                  <a:ext cx="1005840" cy="18288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</p:grpSp>
      <p:grpSp>
        <p:nvGrpSpPr>
          <p:cNvPr id="3" name="Group 2"/>
          <p:cNvGrpSpPr/>
          <p:nvPr/>
        </p:nvGrpSpPr>
        <p:grpSpPr>
          <a:xfrm>
            <a:off x="4504199" y="4643577"/>
            <a:ext cx="3048000" cy="1550663"/>
            <a:chOff x="4634824" y="4643577"/>
            <a:chExt cx="3048000" cy="1550663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8898" y="5033210"/>
              <a:ext cx="1854561" cy="337625"/>
            </a:xfrm>
            <a:prstGeom prst="rect">
              <a:avLst/>
            </a:prstGeom>
          </p:spPr>
        </p:pic>
        <p:sp>
          <p:nvSpPr>
            <p:cNvPr id="28" name="Rounded Rectangle 27"/>
            <p:cNvSpPr/>
            <p:nvPr/>
          </p:nvSpPr>
          <p:spPr>
            <a:xfrm>
              <a:off x="4634824" y="4643577"/>
              <a:ext cx="3048000" cy="1550663"/>
            </a:xfrm>
            <a:prstGeom prst="roundRect">
              <a:avLst>
                <a:gd name="adj" fmla="val 17790"/>
              </a:avLst>
            </a:prstGeom>
            <a:noFill/>
            <a:ln w="57150">
              <a:solidFill>
                <a:srgbClr val="AC83B3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sz="1400" b="1" dirty="0">
                <a:solidFill>
                  <a:schemeClr val="accent2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95629E"/>
                  </a:solidFill>
                </a:rPr>
                <a:t> </a:t>
              </a:r>
            </a:p>
            <a:p>
              <a:pPr algn="ctr"/>
              <a:endParaRPr lang="en-US" sz="1400" b="1" dirty="0" smtClean="0">
                <a:solidFill>
                  <a:srgbClr val="86588E"/>
                </a:solidFill>
              </a:endParaRPr>
            </a:p>
            <a:p>
              <a:pPr algn="ctr"/>
              <a:r>
                <a:rPr lang="en-US" sz="1400" b="1" dirty="0" smtClean="0">
                  <a:solidFill>
                    <a:srgbClr val="86588E"/>
                  </a:solidFill>
                </a:rPr>
                <a:t>Workflow Execution &amp; Tracking</a:t>
              </a:r>
            </a:p>
            <a:p>
              <a:pPr algn="ctr"/>
              <a:r>
                <a:rPr lang="en-US" sz="1400" b="1" dirty="0" smtClean="0">
                  <a:solidFill>
                    <a:srgbClr val="86588E"/>
                  </a:solidFill>
                </a:rPr>
                <a:t>Form Rendering/Processing</a:t>
              </a:r>
            </a:p>
            <a:p>
              <a:pPr algn="ctr"/>
              <a:r>
                <a:rPr lang="en-US" sz="1400" b="1" dirty="0" smtClean="0">
                  <a:solidFill>
                    <a:srgbClr val="86588E"/>
                  </a:solidFill>
                </a:rPr>
                <a:t>Notifications</a:t>
              </a:r>
            </a:p>
          </p:txBody>
        </p:sp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6256" y="4746334"/>
              <a:ext cx="257740" cy="274320"/>
            </a:xfrm>
            <a:prstGeom prst="rect">
              <a:avLst/>
            </a:prstGeom>
          </p:spPr>
        </p:pic>
        <p:sp>
          <p:nvSpPr>
            <p:cNvPr id="65" name="TextBox 64"/>
            <p:cNvSpPr txBox="1"/>
            <p:nvPr/>
          </p:nvSpPr>
          <p:spPr>
            <a:xfrm>
              <a:off x="5022570" y="4761012"/>
              <a:ext cx="229262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solidFill>
                    <a:srgbClr val="86588E"/>
                  </a:solidFill>
                </a:rPr>
                <a:t>SharePoint 2007/2010/2013</a:t>
              </a:r>
              <a:endParaRPr lang="en-US" sz="1100" b="1" dirty="0">
                <a:solidFill>
                  <a:srgbClr val="86588E"/>
                </a:solidFill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32011" y="1288007"/>
            <a:ext cx="3644345" cy="2389068"/>
            <a:chOff x="179512" y="1288007"/>
            <a:chExt cx="3455988" cy="2389068"/>
          </a:xfrm>
        </p:grpSpPr>
        <p:sp>
          <p:nvSpPr>
            <p:cNvPr id="7" name="Rounded Rectangle 6"/>
            <p:cNvSpPr/>
            <p:nvPr/>
          </p:nvSpPr>
          <p:spPr>
            <a:xfrm>
              <a:off x="179512" y="1409773"/>
              <a:ext cx="3455988" cy="2267302"/>
            </a:xfrm>
            <a:prstGeom prst="roundRect">
              <a:avLst>
                <a:gd name="adj" fmla="val 9583"/>
              </a:avLst>
            </a:prstGeom>
            <a:ln w="571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sz="1600" b="1" dirty="0" smtClean="0">
                  <a:solidFill>
                    <a:schemeClr val="tx2">
                      <a:lumMod val="75000"/>
                    </a:schemeClr>
                  </a:solidFill>
                </a:rPr>
                <a:t>Create Web Services</a:t>
              </a:r>
              <a:endParaRPr lang="en-US" sz="16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855817" y="1776854"/>
              <a:ext cx="1982402" cy="550732"/>
              <a:chOff x="816829" y="2791560"/>
              <a:chExt cx="1982402" cy="550732"/>
            </a:xfrm>
            <a:solidFill>
              <a:schemeClr val="tx2">
                <a:lumMod val="75000"/>
              </a:schemeClr>
            </a:solidFill>
          </p:grpSpPr>
          <p:sp>
            <p:nvSpPr>
              <p:cNvPr id="11" name="Rounded Rectangle 10"/>
              <p:cNvSpPr/>
              <p:nvPr/>
            </p:nvSpPr>
            <p:spPr>
              <a:xfrm>
                <a:off x="816829" y="2791560"/>
                <a:ext cx="865187" cy="548640"/>
              </a:xfrm>
              <a:prstGeom prst="roundRect">
                <a:avLst/>
              </a:prstGeom>
              <a:solidFill>
                <a:srgbClr val="295071"/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r>
                  <a:rPr lang="en-US" sz="1400" b="1" dirty="0" smtClean="0"/>
                  <a:t>Record</a:t>
                </a:r>
                <a:endParaRPr lang="en-US" sz="1400" b="1" dirty="0"/>
              </a:p>
            </p:txBody>
          </p:sp>
          <p:cxnSp>
            <p:nvCxnSpPr>
              <p:cNvPr id="12" name="Elbow Connector 11"/>
              <p:cNvCxnSpPr>
                <a:stCxn id="11" idx="3"/>
                <a:endCxn id="14" idx="1"/>
              </p:cNvCxnSpPr>
              <p:nvPr/>
            </p:nvCxnSpPr>
            <p:spPr>
              <a:xfrm>
                <a:off x="1682016" y="3065880"/>
                <a:ext cx="252028" cy="2092"/>
              </a:xfrm>
              <a:prstGeom prst="bentConnector3">
                <a:avLst>
                  <a:gd name="adj1" fmla="val 50000"/>
                </a:avLst>
              </a:prstGeom>
              <a:grpFill/>
              <a:ln>
                <a:solidFill>
                  <a:schemeClr val="tx2">
                    <a:lumMod val="75000"/>
                  </a:schemeClr>
                </a:solidFill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Rounded Rectangle 13"/>
              <p:cNvSpPr/>
              <p:nvPr/>
            </p:nvSpPr>
            <p:spPr>
              <a:xfrm>
                <a:off x="1934044" y="2793652"/>
                <a:ext cx="865187" cy="548640"/>
              </a:xfrm>
              <a:prstGeom prst="roundRect">
                <a:avLst/>
              </a:prstGeom>
              <a:solidFill>
                <a:srgbClr val="295071"/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r>
                  <a:rPr lang="en-US" sz="1400" b="1" dirty="0" smtClean="0"/>
                  <a:t>Map to XML</a:t>
                </a:r>
                <a:endParaRPr lang="en-US" sz="1400" b="1" dirty="0"/>
              </a:p>
            </p:txBody>
          </p:sp>
        </p:grp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706" y="1288007"/>
              <a:ext cx="2477730" cy="640080"/>
            </a:xfrm>
            <a:prstGeom prst="rect">
              <a:avLst/>
            </a:prstGeom>
          </p:spPr>
        </p:pic>
        <p:grpSp>
          <p:nvGrpSpPr>
            <p:cNvPr id="66" name="Group 65"/>
            <p:cNvGrpSpPr/>
            <p:nvPr/>
          </p:nvGrpSpPr>
          <p:grpSpPr>
            <a:xfrm>
              <a:off x="880171" y="2697824"/>
              <a:ext cx="1982402" cy="550732"/>
              <a:chOff x="879235" y="2764944"/>
              <a:chExt cx="1982402" cy="550732"/>
            </a:xfrm>
          </p:grpSpPr>
          <p:sp>
            <p:nvSpPr>
              <p:cNvPr id="67" name="Rounded Rectangle 66"/>
              <p:cNvSpPr/>
              <p:nvPr/>
            </p:nvSpPr>
            <p:spPr>
              <a:xfrm>
                <a:off x="879235" y="2764944"/>
                <a:ext cx="865187" cy="548640"/>
              </a:xfrm>
              <a:prstGeom prst="roundRect">
                <a:avLst/>
              </a:prstGeom>
              <a:solidFill>
                <a:srgbClr val="98BB49"/>
              </a:solidFill>
              <a:ln>
                <a:solidFill>
                  <a:srgbClr val="99CC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r>
                  <a:rPr lang="en-US" sz="1400" b="1" dirty="0" smtClean="0"/>
                  <a:t>Select</a:t>
                </a:r>
                <a:endParaRPr lang="en-US" sz="1400" b="1" dirty="0"/>
              </a:p>
            </p:txBody>
          </p:sp>
          <p:cxnSp>
            <p:nvCxnSpPr>
              <p:cNvPr id="68" name="Elbow Connector 67"/>
              <p:cNvCxnSpPr>
                <a:stCxn id="67" idx="3"/>
                <a:endCxn id="70" idx="1"/>
              </p:cNvCxnSpPr>
              <p:nvPr/>
            </p:nvCxnSpPr>
            <p:spPr>
              <a:xfrm>
                <a:off x="1744422" y="3039264"/>
                <a:ext cx="252028" cy="2092"/>
              </a:xfrm>
              <a:prstGeom prst="bentConnector3">
                <a:avLst>
                  <a:gd name="adj1" fmla="val 50000"/>
                </a:avLst>
              </a:prstGeom>
              <a:solidFill>
                <a:schemeClr val="tx2">
                  <a:lumMod val="75000"/>
                </a:schemeClr>
              </a:solidFill>
              <a:ln>
                <a:solidFill>
                  <a:srgbClr val="98BB49"/>
                </a:solidFill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Rounded Rectangle 69"/>
              <p:cNvSpPr/>
              <p:nvPr/>
            </p:nvSpPr>
            <p:spPr>
              <a:xfrm>
                <a:off x="1996450" y="2767036"/>
                <a:ext cx="865187" cy="548640"/>
              </a:xfrm>
              <a:prstGeom prst="roundRect">
                <a:avLst/>
              </a:prstGeom>
              <a:solidFill>
                <a:srgbClr val="98BB49"/>
              </a:solidFill>
              <a:ln>
                <a:solidFill>
                  <a:srgbClr val="99CC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r>
                  <a:rPr lang="en-US" sz="1400" b="1" dirty="0" smtClean="0"/>
                  <a:t>Map to XML</a:t>
                </a:r>
                <a:endParaRPr lang="en-US" sz="1400" b="1" dirty="0"/>
              </a:p>
            </p:txBody>
          </p:sp>
        </p:grpSp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479" y="2246675"/>
              <a:ext cx="1457142" cy="594360"/>
            </a:xfrm>
            <a:prstGeom prst="rect">
              <a:avLst/>
            </a:prstGeom>
          </p:spPr>
        </p:pic>
      </p:grpSp>
      <p:pic>
        <p:nvPicPr>
          <p:cNvPr id="62" name="Picture 6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699" y="790192"/>
            <a:ext cx="1843754" cy="27432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648" y="782771"/>
            <a:ext cx="1217693" cy="30573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23377" y="3799328"/>
            <a:ext cx="3700480" cy="2467763"/>
            <a:chOff x="123377" y="3799328"/>
            <a:chExt cx="3700480" cy="2467763"/>
          </a:xfrm>
        </p:grpSpPr>
        <p:grpSp>
          <p:nvGrpSpPr>
            <p:cNvPr id="74" name="Group 73"/>
            <p:cNvGrpSpPr/>
            <p:nvPr/>
          </p:nvGrpSpPr>
          <p:grpSpPr>
            <a:xfrm>
              <a:off x="123377" y="3799328"/>
              <a:ext cx="3700480" cy="2467763"/>
              <a:chOff x="128871" y="3530363"/>
              <a:chExt cx="3455988" cy="2702895"/>
            </a:xfrm>
          </p:grpSpPr>
          <p:sp>
            <p:nvSpPr>
              <p:cNvPr id="75" name="Rounded Rectangle 74"/>
              <p:cNvSpPr/>
              <p:nvPr/>
            </p:nvSpPr>
            <p:spPr>
              <a:xfrm>
                <a:off x="128871" y="3530363"/>
                <a:ext cx="3455988" cy="2702895"/>
              </a:xfrm>
              <a:prstGeom prst="roundRect">
                <a:avLst>
                  <a:gd name="adj" fmla="val 8994"/>
                </a:avLst>
              </a:prstGeom>
              <a:ln w="57150">
                <a:solidFill>
                  <a:srgbClr val="9E488E"/>
                </a:solidFill>
              </a:ln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b"/>
              <a:lstStyle/>
              <a:p>
                <a:pPr algn="ctr"/>
                <a:r>
                  <a:rPr lang="en-US" sz="1600" b="1" dirty="0" smtClean="0">
                    <a:solidFill>
                      <a:srgbClr val="9E488E"/>
                    </a:solidFill>
                  </a:rPr>
                  <a:t>Create Solution</a:t>
                </a:r>
                <a:endParaRPr lang="en-US" sz="1600" b="1" dirty="0">
                  <a:solidFill>
                    <a:srgbClr val="9E488E"/>
                  </a:solidFill>
                </a:endParaRPr>
              </a:p>
            </p:txBody>
          </p:sp>
          <p:sp>
            <p:nvSpPr>
              <p:cNvPr id="76" name="Rounded Rectangle 75"/>
              <p:cNvSpPr/>
              <p:nvPr/>
            </p:nvSpPr>
            <p:spPr>
              <a:xfrm>
                <a:off x="1477547" y="4154099"/>
                <a:ext cx="865187" cy="743997"/>
              </a:xfrm>
              <a:prstGeom prst="roundRect">
                <a:avLst/>
              </a:prstGeom>
              <a:solidFill>
                <a:srgbClr val="9E488E"/>
              </a:solidFill>
              <a:ln>
                <a:solidFill>
                  <a:srgbClr val="9E488E"/>
                </a:solidFill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lIns="9144" rIns="9144" rtlCol="0" anchor="ctr"/>
              <a:lstStyle/>
              <a:p>
                <a:pPr algn="ctr"/>
                <a:r>
                  <a:rPr lang="en-US" sz="1400" b="1" dirty="0" smtClean="0">
                    <a:solidFill>
                      <a:prstClr val="white"/>
                    </a:solidFill>
                  </a:rPr>
                  <a:t>Model </a:t>
                </a:r>
                <a:r>
                  <a:rPr lang="en-US" sz="1400" b="1" spc="-20" dirty="0" smtClean="0">
                    <a:solidFill>
                      <a:prstClr val="white"/>
                    </a:solidFill>
                  </a:rPr>
                  <a:t>workflow</a:t>
                </a:r>
                <a:endParaRPr lang="en-US" sz="1400" b="1" spc="-2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7" name="Rounded Rectangle 76"/>
              <p:cNvSpPr/>
              <p:nvPr/>
            </p:nvSpPr>
            <p:spPr>
              <a:xfrm>
                <a:off x="2619117" y="4140699"/>
                <a:ext cx="865187" cy="757397"/>
              </a:xfrm>
              <a:prstGeom prst="roundRect">
                <a:avLst/>
              </a:prstGeom>
              <a:solidFill>
                <a:srgbClr val="9E488E"/>
              </a:solidFill>
              <a:ln>
                <a:solidFill>
                  <a:srgbClr val="9E488E"/>
                </a:solidFill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r>
                  <a:rPr lang="en-US" sz="1400" b="1" dirty="0" smtClean="0">
                    <a:solidFill>
                      <a:prstClr val="white"/>
                    </a:solidFill>
                  </a:rPr>
                  <a:t>Design</a:t>
                </a:r>
                <a:br>
                  <a:rPr lang="en-US" sz="1400" b="1" dirty="0" smtClean="0">
                    <a:solidFill>
                      <a:prstClr val="white"/>
                    </a:solidFill>
                  </a:rPr>
                </a:br>
                <a:r>
                  <a:rPr lang="en-US" sz="1400" b="1" dirty="0" smtClean="0">
                    <a:solidFill>
                      <a:prstClr val="white"/>
                    </a:solidFill>
                  </a:rPr>
                  <a:t>form views</a:t>
                </a:r>
                <a:endParaRPr lang="en-US" sz="14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Rounded Rectangle 86"/>
              <p:cNvSpPr/>
              <p:nvPr/>
            </p:nvSpPr>
            <p:spPr>
              <a:xfrm>
                <a:off x="2618181" y="5170443"/>
                <a:ext cx="865187" cy="541056"/>
              </a:xfrm>
              <a:prstGeom prst="roundRect">
                <a:avLst/>
              </a:prstGeom>
              <a:solidFill>
                <a:srgbClr val="9E488E"/>
              </a:solidFill>
              <a:ln>
                <a:solidFill>
                  <a:srgbClr val="6C0300"/>
                </a:solidFill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r>
                  <a:rPr lang="en-US" sz="1400" b="1" dirty="0" smtClean="0">
                    <a:solidFill>
                      <a:prstClr val="white"/>
                    </a:solidFill>
                  </a:rPr>
                  <a:t>Publish</a:t>
                </a:r>
                <a:endParaRPr lang="en-US" sz="14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Rounded Rectangle 87"/>
              <p:cNvSpPr/>
              <p:nvPr/>
            </p:nvSpPr>
            <p:spPr>
              <a:xfrm>
                <a:off x="244081" y="4154098"/>
                <a:ext cx="1118041" cy="743997"/>
              </a:xfrm>
              <a:prstGeom prst="roundRect">
                <a:avLst/>
              </a:prstGeom>
              <a:solidFill>
                <a:srgbClr val="9E488E"/>
              </a:solidFill>
              <a:ln>
                <a:solidFill>
                  <a:srgbClr val="9E488E"/>
                </a:solidFill>
              </a:ln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lIns="18288" rIns="18288" rtlCol="0" anchor="ctr"/>
              <a:lstStyle/>
              <a:p>
                <a:pPr algn="ctr"/>
                <a:r>
                  <a:rPr lang="en-US" sz="1400" b="1" dirty="0" smtClean="0">
                    <a:solidFill>
                      <a:prstClr val="white"/>
                    </a:solidFill>
                  </a:rPr>
                  <a:t>Select</a:t>
                </a:r>
              </a:p>
              <a:p>
                <a:pPr algn="ctr"/>
                <a:r>
                  <a:rPr lang="en-US" sz="1400" b="1" dirty="0" smtClean="0">
                    <a:solidFill>
                      <a:prstClr val="white"/>
                    </a:solidFill>
                  </a:rPr>
                  <a:t>Scripts/ Web Services</a:t>
                </a:r>
                <a:endParaRPr lang="en-US" sz="1400" b="1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9" name="Elbow Connector 88"/>
              <p:cNvCxnSpPr>
                <a:stCxn id="77" idx="2"/>
                <a:endCxn id="87" idx="0"/>
              </p:cNvCxnSpPr>
              <p:nvPr/>
            </p:nvCxnSpPr>
            <p:spPr>
              <a:xfrm rot="5400000">
                <a:off x="2915070" y="5033801"/>
                <a:ext cx="272347" cy="936"/>
              </a:xfrm>
              <a:prstGeom prst="bentConnector3">
                <a:avLst>
                  <a:gd name="adj1" fmla="val 50000"/>
                </a:avLst>
              </a:prstGeom>
              <a:ln>
                <a:solidFill>
                  <a:srgbClr val="9E488E"/>
                </a:solidFill>
                <a:tailEnd type="arrow"/>
              </a:ln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90" name="Elbow Connector 89"/>
              <p:cNvCxnSpPr>
                <a:stCxn id="76" idx="2"/>
                <a:endCxn id="87" idx="1"/>
              </p:cNvCxnSpPr>
              <p:nvPr/>
            </p:nvCxnSpPr>
            <p:spPr>
              <a:xfrm rot="16200000" flipH="1">
                <a:off x="1992724" y="4815513"/>
                <a:ext cx="542875" cy="708040"/>
              </a:xfrm>
              <a:prstGeom prst="bentConnector2">
                <a:avLst/>
              </a:prstGeom>
              <a:ln>
                <a:solidFill>
                  <a:srgbClr val="9E488E"/>
                </a:solidFill>
                <a:tailEnd type="arrow"/>
              </a:ln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91" name="Elbow Connector 90"/>
              <p:cNvCxnSpPr>
                <a:stCxn id="88" idx="2"/>
                <a:endCxn id="87" idx="1"/>
              </p:cNvCxnSpPr>
              <p:nvPr/>
            </p:nvCxnSpPr>
            <p:spPr>
              <a:xfrm rot="16200000" flipH="1">
                <a:off x="1439203" y="4261992"/>
                <a:ext cx="542875" cy="1815080"/>
              </a:xfrm>
              <a:prstGeom prst="bentConnector2">
                <a:avLst/>
              </a:prstGeom>
              <a:ln>
                <a:solidFill>
                  <a:srgbClr val="9E488E"/>
                </a:solidFill>
                <a:tailEnd type="arrow"/>
              </a:ln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</p:grp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737" y="3828399"/>
              <a:ext cx="220648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" name="Right Arrow 30"/>
          <p:cNvSpPr/>
          <p:nvPr/>
        </p:nvSpPr>
        <p:spPr>
          <a:xfrm>
            <a:off x="3818142" y="3715901"/>
            <a:ext cx="858953" cy="940287"/>
          </a:xfrm>
          <a:prstGeom prst="rightArrow">
            <a:avLst>
              <a:gd name="adj1" fmla="val 65459"/>
              <a:gd name="adj2" fmla="val 41401"/>
            </a:avLst>
          </a:prstGeom>
          <a:solidFill>
            <a:srgbClr val="999999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27432" rIns="27432" rtlCol="0" anchor="ctr"/>
          <a:lstStyle/>
          <a:p>
            <a:pPr algn="ctr"/>
            <a:r>
              <a:rPr lang="en-US" sz="1050" b="1" dirty="0" smtClean="0">
                <a:solidFill>
                  <a:schemeClr val="bg1"/>
                </a:solidFill>
              </a:rPr>
              <a:t>Publish</a:t>
            </a:r>
            <a:br>
              <a:rPr lang="en-US" sz="1050" b="1" dirty="0" smtClean="0">
                <a:solidFill>
                  <a:schemeClr val="bg1"/>
                </a:solidFill>
              </a:rPr>
            </a:br>
            <a:r>
              <a:rPr lang="en-US" sz="1050" b="1" dirty="0" smtClean="0">
                <a:solidFill>
                  <a:schemeClr val="bg1"/>
                </a:solidFill>
              </a:rPr>
              <a:t>Web</a:t>
            </a:r>
            <a:br>
              <a:rPr lang="en-US" sz="1050" b="1" dirty="0" smtClean="0">
                <a:solidFill>
                  <a:schemeClr val="bg1"/>
                </a:solidFill>
              </a:rPr>
            </a:br>
            <a:r>
              <a:rPr lang="en-US" sz="1050" b="1" dirty="0" smtClean="0">
                <a:solidFill>
                  <a:schemeClr val="bg1"/>
                </a:solidFill>
              </a:rPr>
              <a:t>Services</a:t>
            </a:r>
            <a:endParaRPr lang="en-US" sz="1050" b="1" dirty="0">
              <a:solidFill>
                <a:schemeClr val="bg1"/>
              </a:solidFill>
            </a:endParaRPr>
          </a:p>
        </p:txBody>
      </p:sp>
      <p:sp>
        <p:nvSpPr>
          <p:cNvPr id="32" name="Right Arrow 31"/>
          <p:cNvSpPr/>
          <p:nvPr/>
        </p:nvSpPr>
        <p:spPr>
          <a:xfrm>
            <a:off x="3823857" y="4898096"/>
            <a:ext cx="805737" cy="940287"/>
          </a:xfrm>
          <a:prstGeom prst="rightArrow">
            <a:avLst>
              <a:gd name="adj1" fmla="val 65459"/>
              <a:gd name="adj2" fmla="val 41401"/>
            </a:avLst>
          </a:prstGeom>
          <a:solidFill>
            <a:srgbClr val="999999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27432" rIns="27432" rtlCol="0" anchor="ctr"/>
          <a:lstStyle/>
          <a:p>
            <a:pPr algn="ctr"/>
            <a:r>
              <a:rPr lang="en-US" sz="1050" b="1" dirty="0" smtClean="0">
                <a:solidFill>
                  <a:schemeClr val="bg1"/>
                </a:solidFill>
              </a:rPr>
              <a:t>Publish</a:t>
            </a:r>
            <a:br>
              <a:rPr lang="en-US" sz="1050" b="1" dirty="0" smtClean="0">
                <a:solidFill>
                  <a:schemeClr val="bg1"/>
                </a:solidFill>
              </a:rPr>
            </a:br>
            <a:r>
              <a:rPr lang="en-US" sz="1050" b="1" spc="-30" dirty="0" smtClean="0">
                <a:solidFill>
                  <a:schemeClr val="bg1"/>
                </a:solidFill>
              </a:rPr>
              <a:t>Process</a:t>
            </a:r>
            <a:endParaRPr lang="en-US" sz="1050" b="1" spc="-30" dirty="0">
              <a:solidFill>
                <a:schemeClr val="bg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671707" y="1811210"/>
            <a:ext cx="1562446" cy="4072754"/>
            <a:chOff x="7671707" y="1811210"/>
            <a:chExt cx="1562446" cy="4072754"/>
          </a:xfrm>
        </p:grpSpPr>
        <p:grpSp>
          <p:nvGrpSpPr>
            <p:cNvPr id="17" name="Group 16"/>
            <p:cNvGrpSpPr/>
            <p:nvPr/>
          </p:nvGrpSpPr>
          <p:grpSpPr>
            <a:xfrm>
              <a:off x="7671707" y="2538048"/>
              <a:ext cx="1562446" cy="3345916"/>
              <a:chOff x="7671707" y="2538048"/>
              <a:chExt cx="1562446" cy="3345916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7671707" y="4056999"/>
                <a:ext cx="1296269" cy="1826965"/>
                <a:chOff x="7671707" y="4919892"/>
                <a:chExt cx="1296269" cy="1826965"/>
              </a:xfrm>
              <a:solidFill>
                <a:srgbClr val="999999"/>
              </a:solidFill>
            </p:grpSpPr>
            <p:sp>
              <p:nvSpPr>
                <p:cNvPr id="35" name="Left Arrow 34"/>
                <p:cNvSpPr/>
                <p:nvPr/>
              </p:nvSpPr>
              <p:spPr>
                <a:xfrm>
                  <a:off x="7671707" y="4919892"/>
                  <a:ext cx="1296269" cy="1826965"/>
                </a:xfrm>
                <a:prstGeom prst="leftArrow">
                  <a:avLst>
                    <a:gd name="adj1" fmla="val 60760"/>
                    <a:gd name="adj2" fmla="val 46457"/>
                  </a:avLst>
                </a:prstGeom>
                <a:grpFill/>
                <a:ln>
                  <a:noFill/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 sz="1050" b="1" dirty="0" smtClean="0">
                    <a:solidFill>
                      <a:schemeClr val="bg1"/>
                    </a:solidFill>
                  </a:endParaRPr>
                </a:p>
                <a:p>
                  <a:pPr algn="ctr"/>
                  <a:endParaRPr lang="en-US" sz="1050" b="1" dirty="0">
                    <a:solidFill>
                      <a:schemeClr val="bg1"/>
                    </a:solidFill>
                  </a:endParaRPr>
                </a:p>
                <a:p>
                  <a:pPr algn="ctr"/>
                  <a:r>
                    <a:rPr lang="en-US" sz="1050" b="1" dirty="0" smtClean="0">
                      <a:solidFill>
                        <a:schemeClr val="bg1"/>
                      </a:solidFill>
                    </a:rPr>
                    <a:t>Fill out and submit form</a:t>
                  </a:r>
                  <a:endParaRPr lang="en-US" sz="1050" b="1" dirty="0">
                    <a:solidFill>
                      <a:schemeClr val="bg1"/>
                    </a:solidFill>
                  </a:endParaRPr>
                </a:p>
              </p:txBody>
            </p:sp>
            <p:pic>
              <p:nvPicPr>
                <p:cNvPr id="4100" name="Picture 4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971992" y="5377233"/>
                  <a:ext cx="976393" cy="4572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6" name="TextBox 15"/>
              <p:cNvSpPr txBox="1"/>
              <p:nvPr/>
            </p:nvSpPr>
            <p:spPr>
              <a:xfrm>
                <a:off x="7761860" y="2538048"/>
                <a:ext cx="1472293" cy="1472711"/>
              </a:xfrm>
              <a:prstGeom prst="rect">
                <a:avLst/>
              </a:prstGeom>
              <a:noFill/>
            </p:spPr>
            <p:txBody>
              <a:bodyPr wrap="square" lIns="9144" tIns="9144" rIns="9144" bIns="9144" rtlCol="0">
                <a:spAutoFit/>
              </a:bodyPr>
              <a:lstStyle/>
              <a:p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IE9/IE10 for Design</a:t>
                </a:r>
              </a:p>
              <a:p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Current releases of:</a:t>
                </a:r>
              </a:p>
              <a:p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- Chrome</a:t>
                </a:r>
              </a:p>
              <a:p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- Firefox</a:t>
                </a:r>
                <a:endParaRPr 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  <a:p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- Safari</a:t>
                </a:r>
              </a:p>
              <a:p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Smartphones or Tablets </a:t>
                </a:r>
              </a:p>
              <a:p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- iOS</a:t>
                </a:r>
              </a:p>
              <a:p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- </a:t>
                </a:r>
                <a:r>
                  <a:rPr lang="en-US" sz="1050" b="1" dirty="0" err="1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Andriod</a:t>
                </a:r>
                <a:endParaRPr 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  <a:p>
                <a:r>
                  <a:rPr lang="en-US" sz="105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- Windows Mobile</a:t>
                </a:r>
                <a:endParaRPr lang="en-US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pic>
          <p:nvPicPr>
            <p:cNvPr id="1026" name="Picture 2" descr="C:\Users\sigridk\Desktop\browsers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1350" y="1811210"/>
              <a:ext cx="895350" cy="68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9030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Happens to DESIGNER?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Continued support by Winshuttle </a:t>
            </a:r>
          </a:p>
          <a:p>
            <a:r>
              <a:rPr lang="en-GB" dirty="0" smtClean="0"/>
              <a:t>Can Co-exist with Composer</a:t>
            </a:r>
          </a:p>
          <a:p>
            <a:r>
              <a:rPr lang="en-GB" dirty="0" smtClean="0"/>
              <a:t>To be used for Document (Example- Excel) workflows</a:t>
            </a:r>
          </a:p>
          <a:p>
            <a:r>
              <a:rPr lang="en-GB" dirty="0" smtClean="0"/>
              <a:t>Designer &amp; Composer will both be a part of WS STUDIO for Enterprise</a:t>
            </a:r>
          </a:p>
          <a:p>
            <a:pPr lvl="1"/>
            <a:endParaRPr lang="en-GB" dirty="0" smtClean="0"/>
          </a:p>
          <a:p>
            <a:pPr marL="457200" lvl="1" indent="0">
              <a:buNone/>
            </a:pPr>
            <a:endParaRPr lang="en-GB" dirty="0" smtClean="0"/>
          </a:p>
          <a:p>
            <a:pPr marL="457200" lvl="1" indent="0">
              <a:buNone/>
            </a:pP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6332780"/>
            <a:ext cx="304800" cy="155807"/>
          </a:xfrm>
          <a:prstGeom prst="rect">
            <a:avLst/>
          </a:prstGeom>
        </p:spPr>
        <p:txBody>
          <a:bodyPr/>
          <a:lstStyle/>
          <a:p>
            <a:fld id="{29D4B668-61E1-4461-A36C-6E4EA9145F5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22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Workflow 101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 smtClean="0"/>
              <a:t>Help getting started with Workflow and Forms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Design Patterns / Solution Accelerators</a:t>
            </a:r>
          </a:p>
          <a:p>
            <a:pPr lvl="1" indent="0">
              <a:buNone/>
            </a:pPr>
            <a:r>
              <a:rPr lang="en-US" sz="2000" dirty="0" smtClean="0">
                <a:hlinkClick r:id="rId2"/>
              </a:rPr>
              <a:t>http</a:t>
            </a:r>
            <a:r>
              <a:rPr lang="en-US" sz="2000" dirty="0">
                <a:hlinkClick r:id="rId2"/>
              </a:rPr>
              <a:t>://</a:t>
            </a:r>
            <a:r>
              <a:rPr lang="en-US" sz="2000" dirty="0" smtClean="0">
                <a:hlinkClick r:id="rId2"/>
              </a:rPr>
              <a:t>bit.ly/mddesignpatterns</a:t>
            </a:r>
            <a:endParaRPr lang="en-US" sz="2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Winshuttle Designer Help Center</a:t>
            </a:r>
          </a:p>
          <a:p>
            <a:pPr lvl="1" indent="0">
              <a:buNone/>
            </a:pPr>
            <a:r>
              <a:rPr lang="en-US" sz="2000" dirty="0" smtClean="0">
                <a:hlinkClick r:id="rId3"/>
              </a:rPr>
              <a:t>http://help.winshuttle.com/designer</a:t>
            </a:r>
            <a:endParaRPr lang="en-US" sz="2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Winshuttle Composer Help Center</a:t>
            </a:r>
          </a:p>
          <a:p>
            <a:pPr lvl="1" indent="0">
              <a:buNone/>
            </a:pPr>
            <a:r>
              <a:rPr lang="en-US" sz="2000" dirty="0" smtClean="0">
                <a:hlinkClick r:id="rId4"/>
              </a:rPr>
              <a:t>http://help.winshuttle.com/composer</a:t>
            </a:r>
            <a:endParaRPr lang="en-US" sz="2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Winshuttle Foundation Help Center</a:t>
            </a:r>
          </a:p>
          <a:p>
            <a:pPr lvl="1" indent="0">
              <a:buNone/>
            </a:pPr>
            <a:r>
              <a:rPr lang="en-US" sz="2000" dirty="0" smtClean="0">
                <a:hlinkClick r:id="rId5"/>
              </a:rPr>
              <a:t>http://help.winshuttle.com/foundation</a:t>
            </a:r>
            <a:endParaRPr lang="en-US" sz="2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Winshuttle </a:t>
            </a:r>
            <a:r>
              <a:rPr lang="en-US" dirty="0" smtClean="0"/>
              <a:t>Help </a:t>
            </a:r>
            <a:r>
              <a:rPr lang="en-US" dirty="0"/>
              <a:t>Center</a:t>
            </a:r>
          </a:p>
          <a:p>
            <a:pPr lvl="1" indent="0">
              <a:buNone/>
            </a:pPr>
            <a:r>
              <a:rPr lang="en-US" sz="2000" dirty="0">
                <a:hlinkClick r:id="rId6"/>
              </a:rPr>
              <a:t>http://</a:t>
            </a:r>
            <a:r>
              <a:rPr lang="en-US" sz="2000" dirty="0" smtClean="0">
                <a:hlinkClick r:id="rId6"/>
              </a:rPr>
              <a:t>help.winshuttle.com</a:t>
            </a:r>
            <a:endParaRPr lang="en-US" sz="2000" dirty="0" smtClean="0"/>
          </a:p>
          <a:p>
            <a:pPr lvl="1" indent="0">
              <a:buNone/>
            </a:pPr>
            <a:endParaRPr lang="en-US" sz="2000" dirty="0"/>
          </a:p>
          <a:p>
            <a:pPr lvl="1" indent="0">
              <a:buNone/>
            </a:pPr>
            <a:endParaRPr lang="en-US" sz="2000" dirty="0" smtClean="0"/>
          </a:p>
          <a:p>
            <a:pPr lvl="1" indent="0">
              <a:buNone/>
            </a:pPr>
            <a:endParaRPr lang="en-US" sz="2000" dirty="0" smtClean="0"/>
          </a:p>
          <a:p>
            <a:pPr lvl="1" indent="0"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12465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02509" y="1369498"/>
            <a:ext cx="7381104" cy="135722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800" spc="100" dirty="0" smtClean="0">
                <a:solidFill>
                  <a:schemeClr val="bg1"/>
                </a:solidFill>
                <a:latin typeface="Rockwell" panose="02060603020205020403" pitchFamily="18" charset="0"/>
                <a:ea typeface="Adobe Gothic Std B" panose="020B0800000000000000" pitchFamily="34" charset="-128"/>
              </a:rPr>
              <a:t>Workflow 101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800" spc="100" dirty="0" smtClean="0">
                <a:solidFill>
                  <a:schemeClr val="bg1"/>
                </a:solidFill>
                <a:latin typeface="Rockwell" panose="02060603020205020403" pitchFamily="18" charset="0"/>
                <a:ea typeface="Adobe Gothic Std B" panose="020B0800000000000000" pitchFamily="34" charset="-128"/>
              </a:rPr>
              <a:t>Questions?</a:t>
            </a:r>
            <a:r>
              <a:rPr lang="en-US" sz="28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Calibri Light" panose="020F0302020204030204" pitchFamily="34" charset="0"/>
              </a:rPr>
            </a:br>
            <a:endParaRPr lang="en-US" sz="2800" dirty="0">
              <a:solidFill>
                <a:schemeClr val="bg1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823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Workflow 101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Do you have Winshuttle Workflow and Forms?</a:t>
            </a:r>
          </a:p>
          <a:p>
            <a:r>
              <a:rPr lang="en-US" dirty="0"/>
              <a:t>	</a:t>
            </a:r>
            <a:r>
              <a:rPr lang="en-US" dirty="0" smtClean="0"/>
              <a:t>Winshuttle Foundation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5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Winshuttle Workflow can help you…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318" y="3395509"/>
            <a:ext cx="4481811" cy="2521019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06" y="878305"/>
            <a:ext cx="4715372" cy="3134986"/>
          </a:xfrm>
        </p:spPr>
      </p:pic>
    </p:spTree>
    <p:extLst>
      <p:ext uri="{BB962C8B-B14F-4D97-AF65-F5344CB8AC3E}">
        <p14:creationId xmlns:p14="http://schemas.microsoft.com/office/powerpoint/2010/main" val="403701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Target Audience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Business Analysts</a:t>
            </a:r>
          </a:p>
          <a:p>
            <a:r>
              <a:rPr lang="en-US" dirty="0"/>
              <a:t>Beginners</a:t>
            </a:r>
          </a:p>
          <a:p>
            <a:r>
              <a:rPr lang="en-US" dirty="0"/>
              <a:t>End Users</a:t>
            </a:r>
          </a:p>
          <a:p>
            <a:r>
              <a:rPr lang="en-US" dirty="0" smtClean="0"/>
              <a:t>Managers</a:t>
            </a:r>
          </a:p>
          <a:p>
            <a:endParaRPr lang="en-US" dirty="0"/>
          </a:p>
          <a:p>
            <a:r>
              <a:rPr lang="en-US" b="1" dirty="0" smtClean="0"/>
              <a:t>Not Intended for</a:t>
            </a:r>
          </a:p>
          <a:p>
            <a:r>
              <a:rPr lang="en-US" dirty="0"/>
              <a:t>Advanced Users</a:t>
            </a:r>
          </a:p>
          <a:p>
            <a:r>
              <a:rPr lang="en-US" dirty="0"/>
              <a:t>System Administrators</a:t>
            </a:r>
          </a:p>
          <a:p>
            <a:r>
              <a:rPr lang="en-US" dirty="0"/>
              <a:t>Help/IT analysts</a:t>
            </a:r>
          </a:p>
          <a:p>
            <a:endParaRPr lang="en-US" dirty="0" smtClean="0"/>
          </a:p>
          <a:p>
            <a:r>
              <a:rPr lang="en-US" dirty="0"/>
              <a:t>*Not a cookbook class - no Advanced topics will be covered</a:t>
            </a:r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272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Workflow 101 - 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586" y="1012371"/>
            <a:ext cx="8417102" cy="5290457"/>
          </a:xfrm>
        </p:spPr>
        <p:txBody>
          <a:bodyPr>
            <a:normAutofit fontScale="62500" lnSpcReduction="2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Planning for a Form and Workflow design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Using Transaction  &amp; Query with a Forms/Workflow solution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“Live” build of form in Designer</a:t>
            </a:r>
          </a:p>
          <a:p>
            <a:pPr marL="1143000" lvl="1" indent="-457200"/>
            <a:r>
              <a:rPr lang="en-US" dirty="0" smtClean="0"/>
              <a:t>Vendor Master Creation</a:t>
            </a:r>
          </a:p>
          <a:p>
            <a:pPr marL="1600200" lvl="2" indent="-457200"/>
            <a:r>
              <a:rPr lang="en-US" dirty="0" smtClean="0"/>
              <a:t>XK01 Update Script</a:t>
            </a:r>
          </a:p>
          <a:p>
            <a:pPr marL="1600200" lvl="2" indent="-457200"/>
            <a:r>
              <a:rPr lang="en-US" dirty="0" smtClean="0"/>
              <a:t>Data Connections with SP list</a:t>
            </a:r>
          </a:p>
          <a:p>
            <a:pPr marL="1143000" lvl="1" indent="-457200"/>
            <a:r>
              <a:rPr lang="en-US" sz="2500" dirty="0" smtClean="0"/>
              <a:t>Build Form</a:t>
            </a:r>
            <a:endParaRPr lang="en-US" sz="2500" dirty="0"/>
          </a:p>
          <a:p>
            <a:pPr marL="1485900" lvl="2" indent="-342900"/>
            <a:r>
              <a:rPr lang="en-US" dirty="0" smtClean="0"/>
              <a:t>   Multiple Views</a:t>
            </a:r>
          </a:p>
          <a:p>
            <a:pPr marL="1485900" lvl="2" indent="-342900"/>
            <a:r>
              <a:rPr lang="en-US" dirty="0" smtClean="0"/>
              <a:t>   Field Formatting</a:t>
            </a:r>
          </a:p>
          <a:p>
            <a:pPr marL="1485900" lvl="2" indent="-342900"/>
            <a:r>
              <a:rPr lang="en-US" dirty="0"/>
              <a:t> </a:t>
            </a:r>
            <a:r>
              <a:rPr lang="en-US" dirty="0" smtClean="0"/>
              <a:t>  Winshuttle Controls </a:t>
            </a:r>
          </a:p>
          <a:p>
            <a:pPr marL="1143000" lvl="1" indent="-457200"/>
            <a:r>
              <a:rPr lang="en-US" sz="2500" dirty="0"/>
              <a:t>Build </a:t>
            </a:r>
            <a:r>
              <a:rPr lang="en-US" sz="2500" dirty="0" smtClean="0"/>
              <a:t>Workflow</a:t>
            </a:r>
          </a:p>
          <a:p>
            <a:pPr marL="1600200" lvl="2" indent="-457200"/>
            <a:r>
              <a:rPr lang="en-US" sz="2100" dirty="0" smtClean="0"/>
              <a:t>Multiple Participants</a:t>
            </a:r>
          </a:p>
          <a:p>
            <a:pPr marL="1600200" lvl="2" indent="-457200"/>
            <a:r>
              <a:rPr lang="en-US" sz="2100" dirty="0" smtClean="0"/>
              <a:t>Approval Loop</a:t>
            </a:r>
          </a:p>
          <a:p>
            <a:pPr marL="1600200" lvl="2" indent="-457200"/>
            <a:r>
              <a:rPr lang="en-US" sz="2100" dirty="0" smtClean="0"/>
              <a:t>Properties for Activities </a:t>
            </a: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Lunch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“Live” build of Form in Composer</a:t>
            </a:r>
          </a:p>
          <a:p>
            <a:pPr marL="1143000" lvl="1" indent="-457200"/>
            <a:r>
              <a:rPr lang="en-US" dirty="0" smtClean="0"/>
              <a:t>Material Master Create</a:t>
            </a:r>
          </a:p>
          <a:p>
            <a:pPr marL="1600200" lvl="2" indent="-457200"/>
            <a:r>
              <a:rPr lang="en-US" dirty="0" smtClean="0"/>
              <a:t>Search </a:t>
            </a:r>
            <a:r>
              <a:rPr lang="en-US" dirty="0" smtClean="0">
                <a:sym typeface="Wingdings" panose="05000000000000000000" pitchFamily="2" charset="2"/>
              </a:rPr>
              <a:t> lookup  Create</a:t>
            </a:r>
            <a:endParaRPr lang="en-US" dirty="0" smtClean="0"/>
          </a:p>
          <a:p>
            <a:pPr marL="1143000" lvl="1" indent="-457200"/>
            <a:r>
              <a:rPr lang="en-US" dirty="0" smtClean="0"/>
              <a:t>Use Composer Wizard</a:t>
            </a:r>
          </a:p>
          <a:p>
            <a:pPr marL="1143000" lvl="1" indent="-457200"/>
            <a:r>
              <a:rPr lang="en-US" dirty="0" smtClean="0"/>
              <a:t>Build Form</a:t>
            </a:r>
          </a:p>
          <a:p>
            <a:pPr marL="1143000" lvl="1" indent="-457200"/>
            <a:r>
              <a:rPr lang="en-US" dirty="0" smtClean="0"/>
              <a:t>Build Workflow</a:t>
            </a:r>
          </a:p>
        </p:txBody>
      </p:sp>
    </p:spTree>
    <p:extLst>
      <p:ext uri="{BB962C8B-B14F-4D97-AF65-F5344CB8AC3E}">
        <p14:creationId xmlns:p14="http://schemas.microsoft.com/office/powerpoint/2010/main" val="420557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502509" y="1369498"/>
            <a:ext cx="7381104" cy="135722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800" spc="100" dirty="0" smtClean="0">
                <a:solidFill>
                  <a:schemeClr val="bg1"/>
                </a:solidFill>
                <a:latin typeface="Rockwell" panose="02060603020205020403" pitchFamily="18" charset="0"/>
                <a:ea typeface="Adobe Gothic Std B" panose="020B0800000000000000" pitchFamily="34" charset="-128"/>
              </a:rPr>
              <a:t>Workflow 101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800" spc="100" dirty="0" smtClean="0">
                <a:solidFill>
                  <a:schemeClr val="bg1"/>
                </a:solidFill>
                <a:latin typeface="Rockwell" panose="02060603020205020403" pitchFamily="18" charset="0"/>
                <a:ea typeface="Adobe Gothic Std B" panose="020B0800000000000000" pitchFamily="34" charset="-128"/>
              </a:rPr>
              <a:t>Live Build with Designer</a:t>
            </a:r>
            <a:r>
              <a:rPr lang="en-US" sz="28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Calibri Light" panose="020F0302020204030204" pitchFamily="34" charset="0"/>
              </a:rPr>
            </a:br>
            <a:endParaRPr lang="en-US" sz="2800" dirty="0">
              <a:solidFill>
                <a:schemeClr val="bg1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3312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Plan for a Solution Design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177" y="981457"/>
            <a:ext cx="8215032" cy="5329535"/>
          </a:xfrm>
        </p:spPr>
        <p:txBody>
          <a:bodyPr>
            <a:normAutofit fontScale="47500" lnSpcReduction="20000"/>
          </a:bodyPr>
          <a:lstStyle/>
          <a:p>
            <a:r>
              <a:rPr lang="en-GB" b="1" dirty="0" smtClean="0"/>
              <a:t>Step 1 - Connections to SAP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Create / Update scripts using Transaction / Direct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Search scripts  using Query</a:t>
            </a:r>
          </a:p>
          <a:p>
            <a:endParaRPr lang="en-GB" dirty="0"/>
          </a:p>
          <a:p>
            <a:r>
              <a:rPr lang="en-GB" b="1" dirty="0" smtClean="0"/>
              <a:t>Step 2 - Other Data Connections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SharePoint Lists, SQL  for Lookups , Drop downs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Third Party Connections </a:t>
            </a:r>
          </a:p>
          <a:p>
            <a:endParaRPr lang="en-GB" dirty="0" smtClean="0"/>
          </a:p>
          <a:p>
            <a:r>
              <a:rPr lang="en-GB" b="1" dirty="0" smtClean="0"/>
              <a:t>Step 3 – Workflow Design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Participants = Swim lanes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Participant determination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Activities for participants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Process flow </a:t>
            </a:r>
          </a:p>
          <a:p>
            <a:endParaRPr lang="en-GB" dirty="0"/>
          </a:p>
          <a:p>
            <a:r>
              <a:rPr lang="en-GB" b="1" dirty="0" smtClean="0"/>
              <a:t>Step 4 – Form Design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Field Formatting – Mandatory, Optional, Repetitive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Sections / Layout within the form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Views of the form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Cosmetic requirements – Logos, Font, Size, Colour etc.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752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Functional Specification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Document the design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Phase the build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 smtClean="0"/>
              <a:t>Sign-off on the requirements </a:t>
            </a:r>
          </a:p>
          <a:p>
            <a:endParaRPr lang="en-GB" dirty="0"/>
          </a:p>
          <a:p>
            <a:r>
              <a:rPr lang="en-GB" dirty="0" smtClean="0"/>
              <a:t>Example: </a:t>
            </a:r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061078"/>
              </p:ext>
            </p:extLst>
          </p:nvPr>
        </p:nvGraphicFramePr>
        <p:xfrm>
          <a:off x="2032907" y="3647395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Document" showAsIcon="1" r:id="rId4" imgW="914400" imgH="771480" progId="Word.Document.12">
                  <p:embed/>
                </p:oleObj>
              </mc:Choice>
              <mc:Fallback>
                <p:oleObj name="Document" showAsIcon="1" r:id="rId4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2907" y="3647395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555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UG-2014-PPT-Template" id="{45EF11AB-548E-4998-B8F4-DD83CB021371}" vid="{380777B3-62DC-49FA-BC66-5F0583372E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FF5E1922F9EF44908290489641ED17" ma:contentTypeVersion="0" ma:contentTypeDescription="Create a new document." ma:contentTypeScope="" ma:versionID="23c643d626bff01ab81fd82b1a74c015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E39EA16-7E22-46B0-9318-36E877B440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3198259-7B87-4853-82A6-7C84486FEA27}">
  <ds:schemaRefs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  <ds:schemaRef ds:uri="http://purl.org/dc/elements/1.1/"/>
    <ds:schemaRef ds:uri="http://schemas.microsoft.com/office/infopath/2007/PartnerControl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FF32827-104B-4B15-A542-4A6B0856C38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WUG-2014-PPT-Template</Template>
  <TotalTime>296</TotalTime>
  <Words>690</Words>
  <Application>Microsoft Office PowerPoint</Application>
  <PresentationFormat>On-screen Show (4:3)</PresentationFormat>
  <Paragraphs>259</Paragraphs>
  <Slides>26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Adobe Gothic Std B</vt:lpstr>
      <vt:lpstr>Arial</vt:lpstr>
      <vt:lpstr>Calibri</vt:lpstr>
      <vt:lpstr>Calibri Light</vt:lpstr>
      <vt:lpstr>Rockwell</vt:lpstr>
      <vt:lpstr>Segoe UI</vt:lpstr>
      <vt:lpstr>Wingdings</vt:lpstr>
      <vt:lpstr>Office Theme</vt:lpstr>
      <vt:lpstr>Document</vt:lpstr>
      <vt:lpstr>Workflow 101 </vt:lpstr>
      <vt:lpstr>Introduction</vt:lpstr>
      <vt:lpstr>Workflow 101</vt:lpstr>
      <vt:lpstr>How Winshuttle Workflow can help you…</vt:lpstr>
      <vt:lpstr>Target Audience</vt:lpstr>
      <vt:lpstr>Workflow 101 - Agenda</vt:lpstr>
      <vt:lpstr>PowerPoint Presentation</vt:lpstr>
      <vt:lpstr>Plan for a Solution Design</vt:lpstr>
      <vt:lpstr>Functional Specification </vt:lpstr>
      <vt:lpstr> Form &amp; Workflow Design – Designer </vt:lpstr>
      <vt:lpstr>Vendor Creation</vt:lpstr>
      <vt:lpstr>Transaction Script </vt:lpstr>
      <vt:lpstr>Query Script</vt:lpstr>
      <vt:lpstr>PowerPoint Presentation</vt:lpstr>
      <vt:lpstr>Building Solutions with Designer</vt:lpstr>
      <vt:lpstr>PowerPoint Presentation</vt:lpstr>
      <vt:lpstr>Composer</vt:lpstr>
      <vt:lpstr>Why Composer?</vt:lpstr>
      <vt:lpstr>What does Composer do?</vt:lpstr>
      <vt:lpstr>Form &amp; Workflow Design - Composer</vt:lpstr>
      <vt:lpstr>Material Create</vt:lpstr>
      <vt:lpstr>PowerPoint Presentation</vt:lpstr>
      <vt:lpstr>Building Processes with Winshuttle</vt:lpstr>
      <vt:lpstr>What Happens to DESIGNER? </vt:lpstr>
      <vt:lpstr>Workflow 101</vt:lpstr>
      <vt:lpstr>PowerPoint Presentation</vt:lpstr>
    </vt:vector>
  </TitlesOfParts>
  <Company>Winshuttle, LLC.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 Title</dc:title>
  <dc:creator>Heather Oebel</dc:creator>
  <cp:lastModifiedBy>Heather Oebel</cp:lastModifiedBy>
  <cp:revision>105</cp:revision>
  <dcterms:created xsi:type="dcterms:W3CDTF">2014-07-02T18:46:10Z</dcterms:created>
  <dcterms:modified xsi:type="dcterms:W3CDTF">2014-10-24T17:46:19Z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0x010100B8FF5E1922F9EF44908290489641ED17</vt:lpwstr>
  </property>
</Properties>
</file>