
<file path=[Content_Types].xml><?xml version="1.0" encoding="utf-8"?>
<Types xmlns="http://schemas.openxmlformats.org/package/2006/content-types">
  <Default Extension="png" ContentType="image/png"/>
  <Default Extension="jpeg" ContentType="image/jpeg"/>
  <Default Extension="wmf" ContentType="image/x-wmf"/>
  <Default Extension="rels" ContentType="application/vnd.openxmlformats-package.relationships+xml"/>
  <Default Extension="xml" ContentType="application/xml"/>
  <Default Extension="gif" ContentType="image/gif"/>
  <Default Extension="jpg" ContentType="image/jpeg"/>
  <Default Extension="mp4" ContentType="video/mp4"/>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notesSlides/notesSlide108.xml" ContentType="application/vnd.openxmlformats-officedocument.presentationml.notesSlide+xml"/>
  <Override PartName="/ppt/notesSlides/notesSlide109.xml" ContentType="application/vnd.openxmlformats-officedocument.presentationml.notesSlide+xml"/>
  <Override PartName="/ppt/notesSlides/notesSlide110.xml" ContentType="application/vnd.openxmlformats-officedocument.presentationml.notesSlide+xml"/>
  <Override PartName="/ppt/notesSlides/notesSlide111.xml" ContentType="application/vnd.openxmlformats-officedocument.presentationml.notesSlide+xml"/>
  <Override PartName="/ppt/notesSlides/notesSlide112.xml" ContentType="application/vnd.openxmlformats-officedocument.presentationml.notesSlide+xml"/>
  <Override PartName="/ppt/notesSlides/notesSlide113.xml" ContentType="application/vnd.openxmlformats-officedocument.presentationml.notesSlide+xml"/>
  <Override PartName="/ppt/notesSlides/notesSlide114.xml" ContentType="application/vnd.openxmlformats-officedocument.presentationml.notesSlide+xml"/>
  <Override PartName="/ppt/notesSlides/notesSlide115.xml" ContentType="application/vnd.openxmlformats-officedocument.presentationml.notesSlide+xml"/>
  <Override PartName="/ppt/notesSlides/notesSlide116.xml" ContentType="application/vnd.openxmlformats-officedocument.presentationml.notesSlide+xml"/>
  <Override PartName="/ppt/notesSlides/notesSlide117.xml" ContentType="application/vnd.openxmlformats-officedocument.presentationml.notesSlide+xml"/>
  <Override PartName="/ppt/notesSlides/notesSlide118.xml" ContentType="application/vnd.openxmlformats-officedocument.presentationml.notesSlide+xml"/>
  <Override PartName="/ppt/notesSlides/notesSlide119.xml" ContentType="application/vnd.openxmlformats-officedocument.presentationml.notesSlide+xml"/>
  <Override PartName="/ppt/notesSlides/notesSlide120.xml" ContentType="application/vnd.openxmlformats-officedocument.presentationml.notesSlide+xml"/>
  <Override PartName="/ppt/notesSlides/notesSlide121.xml" ContentType="application/vnd.openxmlformats-officedocument.presentationml.notesSlide+xml"/>
  <Override PartName="/ppt/notesSlides/notesSlide122.xml" ContentType="application/vnd.openxmlformats-officedocument.presentationml.notesSlide+xml"/>
  <Override PartName="/ppt/notesSlides/notesSlide123.xml" ContentType="application/vnd.openxmlformats-officedocument.presentationml.notesSlide+xml"/>
  <Override PartName="/ppt/notesSlides/notesSlide124.xml" ContentType="application/vnd.openxmlformats-officedocument.presentationml.notesSlide+xml"/>
  <Override PartName="/ppt/notesSlides/notesSlide1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39"/>
  </p:notesMasterIdLst>
  <p:handoutMasterIdLst>
    <p:handoutMasterId r:id="rId140"/>
  </p:handoutMasterIdLst>
  <p:sldIdLst>
    <p:sldId id="256" r:id="rId2"/>
    <p:sldId id="261" r:id="rId3"/>
    <p:sldId id="370" r:id="rId4"/>
    <p:sldId id="371" r:id="rId5"/>
    <p:sldId id="372" r:id="rId6"/>
    <p:sldId id="432" r:id="rId7"/>
    <p:sldId id="365" r:id="rId8"/>
    <p:sldId id="262" r:id="rId9"/>
    <p:sldId id="257" r:id="rId10"/>
    <p:sldId id="373" r:id="rId11"/>
    <p:sldId id="376" r:id="rId12"/>
    <p:sldId id="435" r:id="rId13"/>
    <p:sldId id="364" r:id="rId14"/>
    <p:sldId id="356" r:id="rId15"/>
    <p:sldId id="357" r:id="rId16"/>
    <p:sldId id="330" r:id="rId17"/>
    <p:sldId id="378" r:id="rId18"/>
    <p:sldId id="331" r:id="rId19"/>
    <p:sldId id="379" r:id="rId20"/>
    <p:sldId id="351" r:id="rId21"/>
    <p:sldId id="440" r:id="rId22"/>
    <p:sldId id="441" r:id="rId23"/>
    <p:sldId id="396" r:id="rId24"/>
    <p:sldId id="397" r:id="rId25"/>
    <p:sldId id="398" r:id="rId26"/>
    <p:sldId id="444" r:id="rId27"/>
    <p:sldId id="352" r:id="rId28"/>
    <p:sldId id="353" r:id="rId29"/>
    <p:sldId id="399" r:id="rId30"/>
    <p:sldId id="433" r:id="rId31"/>
    <p:sldId id="354" r:id="rId32"/>
    <p:sldId id="400" r:id="rId33"/>
    <p:sldId id="348" r:id="rId34"/>
    <p:sldId id="423" r:id="rId35"/>
    <p:sldId id="349" r:id="rId36"/>
    <p:sldId id="424" r:id="rId37"/>
    <p:sldId id="434" r:id="rId38"/>
    <p:sldId id="332" r:id="rId39"/>
    <p:sldId id="333" r:id="rId40"/>
    <p:sldId id="334" r:id="rId41"/>
    <p:sldId id="403" r:id="rId42"/>
    <p:sldId id="335" r:id="rId43"/>
    <p:sldId id="336" r:id="rId44"/>
    <p:sldId id="442" r:id="rId45"/>
    <p:sldId id="337" r:id="rId46"/>
    <p:sldId id="338" r:id="rId47"/>
    <p:sldId id="339" r:id="rId48"/>
    <p:sldId id="401" r:id="rId49"/>
    <p:sldId id="443" r:id="rId50"/>
    <p:sldId id="340" r:id="rId51"/>
    <p:sldId id="402" r:id="rId52"/>
    <p:sldId id="344" r:id="rId53"/>
    <p:sldId id="345" r:id="rId54"/>
    <p:sldId id="346" r:id="rId55"/>
    <p:sldId id="347" r:id="rId56"/>
    <p:sldId id="404" r:id="rId57"/>
    <p:sldId id="341" r:id="rId58"/>
    <p:sldId id="405" r:id="rId59"/>
    <p:sldId id="342" r:id="rId60"/>
    <p:sldId id="343" r:id="rId61"/>
    <p:sldId id="350" r:id="rId62"/>
    <p:sldId id="355" r:id="rId63"/>
    <p:sldId id="406" r:id="rId64"/>
    <p:sldId id="407" r:id="rId65"/>
    <p:sldId id="408" r:id="rId66"/>
    <p:sldId id="409" r:id="rId67"/>
    <p:sldId id="438" r:id="rId68"/>
    <p:sldId id="366" r:id="rId69"/>
    <p:sldId id="374" r:id="rId70"/>
    <p:sldId id="377" r:id="rId71"/>
    <p:sldId id="436" r:id="rId72"/>
    <p:sldId id="295" r:id="rId73"/>
    <p:sldId id="296" r:id="rId74"/>
    <p:sldId id="301" r:id="rId75"/>
    <p:sldId id="302" r:id="rId76"/>
    <p:sldId id="303" r:id="rId77"/>
    <p:sldId id="304" r:id="rId78"/>
    <p:sldId id="305" r:id="rId79"/>
    <p:sldId id="306" r:id="rId80"/>
    <p:sldId id="307" r:id="rId81"/>
    <p:sldId id="395" r:id="rId82"/>
    <p:sldId id="308" r:id="rId83"/>
    <p:sldId id="309" r:id="rId84"/>
    <p:sldId id="310" r:id="rId85"/>
    <p:sldId id="410" r:id="rId86"/>
    <p:sldId id="311" r:id="rId87"/>
    <p:sldId id="412" r:id="rId88"/>
    <p:sldId id="413" r:id="rId89"/>
    <p:sldId id="414" r:id="rId90"/>
    <p:sldId id="411" r:id="rId91"/>
    <p:sldId id="312" r:id="rId92"/>
    <p:sldId id="415" r:id="rId93"/>
    <p:sldId id="313" r:id="rId94"/>
    <p:sldId id="314" r:id="rId95"/>
    <p:sldId id="315" r:id="rId96"/>
    <p:sldId id="316" r:id="rId97"/>
    <p:sldId id="317" r:id="rId98"/>
    <p:sldId id="416" r:id="rId99"/>
    <p:sldId id="319" r:id="rId100"/>
    <p:sldId id="417" r:id="rId101"/>
    <p:sldId id="322" r:id="rId102"/>
    <p:sldId id="418" r:id="rId103"/>
    <p:sldId id="421" r:id="rId104"/>
    <p:sldId id="422" r:id="rId105"/>
    <p:sldId id="323" r:id="rId106"/>
    <p:sldId id="419" r:id="rId107"/>
    <p:sldId id="326" r:id="rId108"/>
    <p:sldId id="420" r:id="rId109"/>
    <p:sldId id="327" r:id="rId110"/>
    <p:sldId id="380" r:id="rId111"/>
    <p:sldId id="437" r:id="rId112"/>
    <p:sldId id="381" r:id="rId113"/>
    <p:sldId id="382" r:id="rId114"/>
    <p:sldId id="383" r:id="rId115"/>
    <p:sldId id="425" r:id="rId116"/>
    <p:sldId id="426" r:id="rId117"/>
    <p:sldId id="384" r:id="rId118"/>
    <p:sldId id="385" r:id="rId119"/>
    <p:sldId id="427" r:id="rId120"/>
    <p:sldId id="386" r:id="rId121"/>
    <p:sldId id="428" r:id="rId122"/>
    <p:sldId id="387" r:id="rId123"/>
    <p:sldId id="388" r:id="rId124"/>
    <p:sldId id="389" r:id="rId125"/>
    <p:sldId id="429" r:id="rId126"/>
    <p:sldId id="430" r:id="rId127"/>
    <p:sldId id="390" r:id="rId128"/>
    <p:sldId id="391" r:id="rId129"/>
    <p:sldId id="392" r:id="rId130"/>
    <p:sldId id="393" r:id="rId131"/>
    <p:sldId id="431" r:id="rId132"/>
    <p:sldId id="394" r:id="rId133"/>
    <p:sldId id="358" r:id="rId134"/>
    <p:sldId id="359" r:id="rId135"/>
    <p:sldId id="360" r:id="rId136"/>
    <p:sldId id="362" r:id="rId137"/>
    <p:sldId id="361" r:id="rId138"/>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45205"/>
    <a:srgbClr val="295071"/>
    <a:srgbClr val="23ACCD"/>
    <a:srgbClr val="3C3C3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CF1AB2-1976-4502-BF36-3FF5EA218861}" styleName="Medium Style 4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778" autoAdjust="0"/>
    <p:restoredTop sz="71813" autoAdjust="0"/>
  </p:normalViewPr>
  <p:slideViewPr>
    <p:cSldViewPr snapToGrid="0">
      <p:cViewPr varScale="1">
        <p:scale>
          <a:sx n="53" d="100"/>
          <a:sy n="53" d="100"/>
        </p:scale>
        <p:origin x="1332" y="78"/>
      </p:cViewPr>
      <p:guideLst>
        <p:guide orient="horz" pos="2160"/>
        <p:guide pos="2880"/>
      </p:guideLst>
    </p:cSldViewPr>
  </p:slideViewPr>
  <p:outlineViewPr>
    <p:cViewPr>
      <p:scale>
        <a:sx n="33" d="100"/>
        <a:sy n="33" d="100"/>
      </p:scale>
      <p:origin x="0" y="-4446"/>
    </p:cViewPr>
  </p:outlineViewPr>
  <p:notesTextViewPr>
    <p:cViewPr>
      <p:scale>
        <a:sx n="1" d="1"/>
        <a:sy n="1" d="1"/>
      </p:scale>
      <p:origin x="0" y="0"/>
    </p:cViewPr>
  </p:notesTextViewPr>
  <p:sorterViewPr>
    <p:cViewPr>
      <p:scale>
        <a:sx n="100" d="100"/>
        <a:sy n="100" d="100"/>
      </p:scale>
      <p:origin x="0" y="0"/>
    </p:cViewPr>
  </p:sorterViewPr>
  <p:notesViewPr>
    <p:cSldViewPr snapToGrid="0">
      <p:cViewPr varScale="1">
        <p:scale>
          <a:sx n="66" d="100"/>
          <a:sy n="66" d="100"/>
        </p:scale>
        <p:origin x="0" y="0"/>
      </p:cViewPr>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38" Type="http://schemas.openxmlformats.org/officeDocument/2006/relationships/slide" Target="slides/slide137.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28" Type="http://schemas.openxmlformats.org/officeDocument/2006/relationships/slide" Target="slides/slide127.xml"/><Relationship Id="rId144" Type="http://schemas.openxmlformats.org/officeDocument/2006/relationships/tableStyles" Target="tableStyles.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slide" Target="slides/slide112.xml"/><Relationship Id="rId118" Type="http://schemas.openxmlformats.org/officeDocument/2006/relationships/slide" Target="slides/slide117.xml"/><Relationship Id="rId134" Type="http://schemas.openxmlformats.org/officeDocument/2006/relationships/slide" Target="slides/slide133.xml"/><Relationship Id="rId139"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viewProps" Target="view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slide" Target="slides/slide102.xml"/><Relationship Id="rId108" Type="http://schemas.openxmlformats.org/officeDocument/2006/relationships/slide" Target="slides/slide107.xml"/><Relationship Id="rId116" Type="http://schemas.openxmlformats.org/officeDocument/2006/relationships/slide" Target="slides/slide115.xml"/><Relationship Id="rId124" Type="http://schemas.openxmlformats.org/officeDocument/2006/relationships/slide" Target="slides/slide123.xml"/><Relationship Id="rId129" Type="http://schemas.openxmlformats.org/officeDocument/2006/relationships/slide" Target="slides/slide128.xml"/><Relationship Id="rId137" Type="http://schemas.openxmlformats.org/officeDocument/2006/relationships/slide" Target="slides/slide13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11" Type="http://schemas.openxmlformats.org/officeDocument/2006/relationships/slide" Target="slides/slide110.xml"/><Relationship Id="rId132" Type="http://schemas.openxmlformats.org/officeDocument/2006/relationships/slide" Target="slides/slide131.xml"/><Relationship Id="rId140"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14" Type="http://schemas.openxmlformats.org/officeDocument/2006/relationships/slide" Target="slides/slide113.xml"/><Relationship Id="rId119" Type="http://schemas.openxmlformats.org/officeDocument/2006/relationships/slide" Target="slides/slide118.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30" Type="http://schemas.openxmlformats.org/officeDocument/2006/relationships/slide" Target="slides/slide129.xml"/><Relationship Id="rId135" Type="http://schemas.openxmlformats.org/officeDocument/2006/relationships/slide" Target="slides/slide134.xml"/><Relationship Id="rId143"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141" Type="http://schemas.openxmlformats.org/officeDocument/2006/relationships/presProps" Target="presProps.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slide" Target="slides/slide135.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s>
</file>

<file path=ppt/diagrams/colors1.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C51F1DF8-B391-41F9-88C9-6AAB4265AA23}" type="doc">
      <dgm:prSet loTypeId="urn:microsoft.com/office/officeart/2005/8/layout/chevronAccent+Icon" loCatId="officeonline" qsTypeId="urn:microsoft.com/office/officeart/2005/8/quickstyle/simple1" qsCatId="simple" csTypeId="urn:microsoft.com/office/officeart/2005/8/colors/colorful3" csCatId="colorful" phldr="1"/>
      <dgm:spPr/>
    </dgm:pt>
    <dgm:pt modelId="{622BE3BC-371D-4270-BCA5-6D7E95B6F227}">
      <dgm:prSet phldrT="[Text]"/>
      <dgm:spPr/>
      <dgm:t>
        <a:bodyPr/>
        <a:lstStyle/>
        <a:p>
          <a:r>
            <a:rPr lang="en-US" dirty="0" smtClean="0"/>
            <a:t>Transaction</a:t>
          </a:r>
          <a:endParaRPr lang="en-US" dirty="0"/>
        </a:p>
      </dgm:t>
    </dgm:pt>
    <dgm:pt modelId="{395453F1-80D2-4F17-A4B5-D364DABCC72B}" type="parTrans" cxnId="{2A06508B-D9E9-4370-A342-6423F849694E}">
      <dgm:prSet/>
      <dgm:spPr/>
      <dgm:t>
        <a:bodyPr/>
        <a:lstStyle/>
        <a:p>
          <a:endParaRPr lang="en-US"/>
        </a:p>
      </dgm:t>
    </dgm:pt>
    <dgm:pt modelId="{120A2EB7-FB82-42E8-8AAF-A720E30BA791}" type="sibTrans" cxnId="{2A06508B-D9E9-4370-A342-6423F849694E}">
      <dgm:prSet/>
      <dgm:spPr/>
      <dgm:t>
        <a:bodyPr/>
        <a:lstStyle/>
        <a:p>
          <a:endParaRPr lang="en-US"/>
        </a:p>
      </dgm:t>
    </dgm:pt>
    <dgm:pt modelId="{4163531C-6A43-427A-8711-E6C9422066B7}">
      <dgm:prSet phldrT="[Text]"/>
      <dgm:spPr>
        <a:ln>
          <a:solidFill>
            <a:srgbClr val="C00000"/>
          </a:solidFill>
        </a:ln>
      </dgm:spPr>
      <dgm:t>
        <a:bodyPr/>
        <a:lstStyle/>
        <a:p>
          <a:r>
            <a:rPr lang="en-US" dirty="0" smtClean="0"/>
            <a:t>Query</a:t>
          </a:r>
          <a:endParaRPr lang="en-US" dirty="0"/>
        </a:p>
      </dgm:t>
    </dgm:pt>
    <dgm:pt modelId="{AABB1FBF-E06D-4F23-92CD-B62F5CCFDB2D}" type="parTrans" cxnId="{556BD257-14B7-4D3F-A4FA-72B6297BDD9B}">
      <dgm:prSet/>
      <dgm:spPr/>
      <dgm:t>
        <a:bodyPr/>
        <a:lstStyle/>
        <a:p>
          <a:endParaRPr lang="en-US"/>
        </a:p>
      </dgm:t>
    </dgm:pt>
    <dgm:pt modelId="{6A1920D8-8C83-47F5-B832-94839DB506B7}" type="sibTrans" cxnId="{556BD257-14B7-4D3F-A4FA-72B6297BDD9B}">
      <dgm:prSet/>
      <dgm:spPr/>
      <dgm:t>
        <a:bodyPr/>
        <a:lstStyle/>
        <a:p>
          <a:endParaRPr lang="en-US"/>
        </a:p>
      </dgm:t>
    </dgm:pt>
    <dgm:pt modelId="{69F15566-A64B-4DF4-9CE3-28C320C482CD}">
      <dgm:prSet/>
      <dgm:spPr>
        <a:ln>
          <a:solidFill>
            <a:srgbClr val="D45205"/>
          </a:solidFill>
        </a:ln>
      </dgm:spPr>
      <dgm:t>
        <a:bodyPr/>
        <a:lstStyle/>
        <a:p>
          <a:r>
            <a:rPr lang="en-US" dirty="0" smtClean="0"/>
            <a:t>Direct</a:t>
          </a:r>
        </a:p>
      </dgm:t>
    </dgm:pt>
    <dgm:pt modelId="{51EC8602-D686-415C-93C2-0561DE59BE52}" type="parTrans" cxnId="{540D5A41-E9EC-4C3F-9A81-07700A926183}">
      <dgm:prSet/>
      <dgm:spPr/>
      <dgm:t>
        <a:bodyPr/>
        <a:lstStyle/>
        <a:p>
          <a:endParaRPr lang="en-US"/>
        </a:p>
      </dgm:t>
    </dgm:pt>
    <dgm:pt modelId="{CA4C1CA5-49C9-4030-8A38-06732B6EB409}" type="sibTrans" cxnId="{540D5A41-E9EC-4C3F-9A81-07700A926183}">
      <dgm:prSet/>
      <dgm:spPr/>
      <dgm:t>
        <a:bodyPr/>
        <a:lstStyle/>
        <a:p>
          <a:endParaRPr lang="en-US"/>
        </a:p>
      </dgm:t>
    </dgm:pt>
    <dgm:pt modelId="{2E4D9235-F153-4750-9B90-A52B2E3CE47A}" type="pres">
      <dgm:prSet presAssocID="{C51F1DF8-B391-41F9-88C9-6AAB4265AA23}" presName="Name0" presStyleCnt="0">
        <dgm:presLayoutVars>
          <dgm:dir/>
          <dgm:resizeHandles val="exact"/>
        </dgm:presLayoutVars>
      </dgm:prSet>
      <dgm:spPr/>
    </dgm:pt>
    <dgm:pt modelId="{3919AB74-D2C6-4B29-836D-CB8E2A9EB064}" type="pres">
      <dgm:prSet presAssocID="{622BE3BC-371D-4270-BCA5-6D7E95B6F227}" presName="composite" presStyleCnt="0"/>
      <dgm:spPr/>
    </dgm:pt>
    <dgm:pt modelId="{5665E2E5-5FAE-485E-81D2-E0F80B0A7688}" type="pres">
      <dgm:prSet presAssocID="{622BE3BC-371D-4270-BCA5-6D7E95B6F227}" presName="bgChev" presStyleLbl="node1" presStyleIdx="0" presStyleCnt="3"/>
      <dgm:spPr>
        <a:solidFill>
          <a:srgbClr val="295071"/>
        </a:solidFill>
      </dgm:spPr>
      <dgm:t>
        <a:bodyPr/>
        <a:lstStyle/>
        <a:p>
          <a:endParaRPr lang="en-US"/>
        </a:p>
      </dgm:t>
    </dgm:pt>
    <dgm:pt modelId="{78B56940-2D44-4323-941B-F061CC047D29}" type="pres">
      <dgm:prSet presAssocID="{622BE3BC-371D-4270-BCA5-6D7E95B6F227}" presName="txNode" presStyleLbl="fgAcc1" presStyleIdx="0" presStyleCnt="3">
        <dgm:presLayoutVars>
          <dgm:bulletEnabled val="1"/>
        </dgm:presLayoutVars>
      </dgm:prSet>
      <dgm:spPr/>
      <dgm:t>
        <a:bodyPr/>
        <a:lstStyle/>
        <a:p>
          <a:endParaRPr lang="en-US"/>
        </a:p>
      </dgm:t>
    </dgm:pt>
    <dgm:pt modelId="{98D97AA3-3D51-4014-8452-0801FEF5135F}" type="pres">
      <dgm:prSet presAssocID="{120A2EB7-FB82-42E8-8AAF-A720E30BA791}" presName="compositeSpace" presStyleCnt="0"/>
      <dgm:spPr/>
    </dgm:pt>
    <dgm:pt modelId="{36F6D043-E4A3-463A-B66C-E30B4E96F86A}" type="pres">
      <dgm:prSet presAssocID="{4163531C-6A43-427A-8711-E6C9422066B7}" presName="composite" presStyleCnt="0"/>
      <dgm:spPr/>
    </dgm:pt>
    <dgm:pt modelId="{DA7F9D5F-96D0-466E-8E36-7A37E01F3DBA}" type="pres">
      <dgm:prSet presAssocID="{4163531C-6A43-427A-8711-E6C9422066B7}" presName="bgChev" presStyleLbl="node1" presStyleIdx="1" presStyleCnt="3"/>
      <dgm:spPr>
        <a:solidFill>
          <a:srgbClr val="C00000"/>
        </a:solidFill>
      </dgm:spPr>
    </dgm:pt>
    <dgm:pt modelId="{23BAA5FB-A98D-4DFF-93A5-533304F64DAC}" type="pres">
      <dgm:prSet presAssocID="{4163531C-6A43-427A-8711-E6C9422066B7}" presName="txNode" presStyleLbl="fgAcc1" presStyleIdx="1" presStyleCnt="3">
        <dgm:presLayoutVars>
          <dgm:bulletEnabled val="1"/>
        </dgm:presLayoutVars>
      </dgm:prSet>
      <dgm:spPr/>
      <dgm:t>
        <a:bodyPr/>
        <a:lstStyle/>
        <a:p>
          <a:endParaRPr lang="en-US"/>
        </a:p>
      </dgm:t>
    </dgm:pt>
    <dgm:pt modelId="{2D1ED580-70C8-4C1E-A2C2-9C245C07C780}" type="pres">
      <dgm:prSet presAssocID="{6A1920D8-8C83-47F5-B832-94839DB506B7}" presName="compositeSpace" presStyleCnt="0"/>
      <dgm:spPr/>
    </dgm:pt>
    <dgm:pt modelId="{71B5FB07-F998-4D29-8670-F3920ACB5E38}" type="pres">
      <dgm:prSet presAssocID="{69F15566-A64B-4DF4-9CE3-28C320C482CD}" presName="composite" presStyleCnt="0"/>
      <dgm:spPr/>
    </dgm:pt>
    <dgm:pt modelId="{3D62212E-A0DE-41FE-9C3D-7E44B9E1B1F4}" type="pres">
      <dgm:prSet presAssocID="{69F15566-A64B-4DF4-9CE3-28C320C482CD}" presName="bgChev" presStyleLbl="node1" presStyleIdx="2" presStyleCnt="3"/>
      <dgm:spPr>
        <a:solidFill>
          <a:srgbClr val="D45205"/>
        </a:solidFill>
      </dgm:spPr>
    </dgm:pt>
    <dgm:pt modelId="{42B570D3-50BB-4EB3-A256-BAA9FED01B60}" type="pres">
      <dgm:prSet presAssocID="{69F15566-A64B-4DF4-9CE3-28C320C482CD}" presName="txNode" presStyleLbl="fgAcc1" presStyleIdx="2" presStyleCnt="3">
        <dgm:presLayoutVars>
          <dgm:bulletEnabled val="1"/>
        </dgm:presLayoutVars>
      </dgm:prSet>
      <dgm:spPr/>
      <dgm:t>
        <a:bodyPr/>
        <a:lstStyle/>
        <a:p>
          <a:endParaRPr lang="en-US"/>
        </a:p>
      </dgm:t>
    </dgm:pt>
  </dgm:ptLst>
  <dgm:cxnLst>
    <dgm:cxn modelId="{CB0912D6-F48C-4F44-AA99-B370B7CC2F10}" type="presOf" srcId="{4163531C-6A43-427A-8711-E6C9422066B7}" destId="{23BAA5FB-A98D-4DFF-93A5-533304F64DAC}" srcOrd="0" destOrd="0" presId="urn:microsoft.com/office/officeart/2005/8/layout/chevronAccent+Icon"/>
    <dgm:cxn modelId="{2A06508B-D9E9-4370-A342-6423F849694E}" srcId="{C51F1DF8-B391-41F9-88C9-6AAB4265AA23}" destId="{622BE3BC-371D-4270-BCA5-6D7E95B6F227}" srcOrd="0" destOrd="0" parTransId="{395453F1-80D2-4F17-A4B5-D364DABCC72B}" sibTransId="{120A2EB7-FB82-42E8-8AAF-A720E30BA791}"/>
    <dgm:cxn modelId="{D5376941-F124-4E8F-941B-F11F1F3AE967}" type="presOf" srcId="{C51F1DF8-B391-41F9-88C9-6AAB4265AA23}" destId="{2E4D9235-F153-4750-9B90-A52B2E3CE47A}" srcOrd="0" destOrd="0" presId="urn:microsoft.com/office/officeart/2005/8/layout/chevronAccent+Icon"/>
    <dgm:cxn modelId="{556BD257-14B7-4D3F-A4FA-72B6297BDD9B}" srcId="{C51F1DF8-B391-41F9-88C9-6AAB4265AA23}" destId="{4163531C-6A43-427A-8711-E6C9422066B7}" srcOrd="1" destOrd="0" parTransId="{AABB1FBF-E06D-4F23-92CD-B62F5CCFDB2D}" sibTransId="{6A1920D8-8C83-47F5-B832-94839DB506B7}"/>
    <dgm:cxn modelId="{C764C3AB-0AE2-44F0-90E1-D85334035EE4}" type="presOf" srcId="{69F15566-A64B-4DF4-9CE3-28C320C482CD}" destId="{42B570D3-50BB-4EB3-A256-BAA9FED01B60}" srcOrd="0" destOrd="0" presId="urn:microsoft.com/office/officeart/2005/8/layout/chevronAccent+Icon"/>
    <dgm:cxn modelId="{540D5A41-E9EC-4C3F-9A81-07700A926183}" srcId="{C51F1DF8-B391-41F9-88C9-6AAB4265AA23}" destId="{69F15566-A64B-4DF4-9CE3-28C320C482CD}" srcOrd="2" destOrd="0" parTransId="{51EC8602-D686-415C-93C2-0561DE59BE52}" sibTransId="{CA4C1CA5-49C9-4030-8A38-06732B6EB409}"/>
    <dgm:cxn modelId="{D4CD2083-0979-4ACA-B424-DF11A28B0D43}" type="presOf" srcId="{622BE3BC-371D-4270-BCA5-6D7E95B6F227}" destId="{78B56940-2D44-4323-941B-F061CC047D29}" srcOrd="0" destOrd="0" presId="urn:microsoft.com/office/officeart/2005/8/layout/chevronAccent+Icon"/>
    <dgm:cxn modelId="{54DE5E16-0E3B-4AD3-B7E1-01B6997161C5}" type="presParOf" srcId="{2E4D9235-F153-4750-9B90-A52B2E3CE47A}" destId="{3919AB74-D2C6-4B29-836D-CB8E2A9EB064}" srcOrd="0" destOrd="0" presId="urn:microsoft.com/office/officeart/2005/8/layout/chevronAccent+Icon"/>
    <dgm:cxn modelId="{E0337B95-77FB-4A65-B0BA-8C0E19E858D2}" type="presParOf" srcId="{3919AB74-D2C6-4B29-836D-CB8E2A9EB064}" destId="{5665E2E5-5FAE-485E-81D2-E0F80B0A7688}" srcOrd="0" destOrd="0" presId="urn:microsoft.com/office/officeart/2005/8/layout/chevronAccent+Icon"/>
    <dgm:cxn modelId="{9A16F55B-A416-4A63-B3A4-B946CC8B46B5}" type="presParOf" srcId="{3919AB74-D2C6-4B29-836D-CB8E2A9EB064}" destId="{78B56940-2D44-4323-941B-F061CC047D29}" srcOrd="1" destOrd="0" presId="urn:microsoft.com/office/officeart/2005/8/layout/chevronAccent+Icon"/>
    <dgm:cxn modelId="{A590D03B-3B71-4153-8C7C-53636E1C09BE}" type="presParOf" srcId="{2E4D9235-F153-4750-9B90-A52B2E3CE47A}" destId="{98D97AA3-3D51-4014-8452-0801FEF5135F}" srcOrd="1" destOrd="0" presId="urn:microsoft.com/office/officeart/2005/8/layout/chevronAccent+Icon"/>
    <dgm:cxn modelId="{416C8689-37D6-4C33-9E76-D914C8BBFF9C}" type="presParOf" srcId="{2E4D9235-F153-4750-9B90-A52B2E3CE47A}" destId="{36F6D043-E4A3-463A-B66C-E30B4E96F86A}" srcOrd="2" destOrd="0" presId="urn:microsoft.com/office/officeart/2005/8/layout/chevronAccent+Icon"/>
    <dgm:cxn modelId="{95C929A3-49DC-48FE-8EB9-04DBAA4982D6}" type="presParOf" srcId="{36F6D043-E4A3-463A-B66C-E30B4E96F86A}" destId="{DA7F9D5F-96D0-466E-8E36-7A37E01F3DBA}" srcOrd="0" destOrd="0" presId="urn:microsoft.com/office/officeart/2005/8/layout/chevronAccent+Icon"/>
    <dgm:cxn modelId="{1DFF8AF9-FEA7-473E-8966-4CBF1BA8CF3D}" type="presParOf" srcId="{36F6D043-E4A3-463A-B66C-E30B4E96F86A}" destId="{23BAA5FB-A98D-4DFF-93A5-533304F64DAC}" srcOrd="1" destOrd="0" presId="urn:microsoft.com/office/officeart/2005/8/layout/chevronAccent+Icon"/>
    <dgm:cxn modelId="{C5DE1029-3E75-41F2-878C-311FAF0FB2D6}" type="presParOf" srcId="{2E4D9235-F153-4750-9B90-A52B2E3CE47A}" destId="{2D1ED580-70C8-4C1E-A2C2-9C245C07C780}" srcOrd="3" destOrd="0" presId="urn:microsoft.com/office/officeart/2005/8/layout/chevronAccent+Icon"/>
    <dgm:cxn modelId="{AE319342-FC8D-4D99-A6AD-A1A828868BC6}" type="presParOf" srcId="{2E4D9235-F153-4750-9B90-A52B2E3CE47A}" destId="{71B5FB07-F998-4D29-8670-F3920ACB5E38}" srcOrd="4" destOrd="0" presId="urn:microsoft.com/office/officeart/2005/8/layout/chevronAccent+Icon"/>
    <dgm:cxn modelId="{1F93F42C-C960-417B-8B55-E6F44BAA30F1}" type="presParOf" srcId="{71B5FB07-F998-4D29-8670-F3920ACB5E38}" destId="{3D62212E-A0DE-41FE-9C3D-7E44B9E1B1F4}" srcOrd="0" destOrd="0" presId="urn:microsoft.com/office/officeart/2005/8/layout/chevronAccent+Icon"/>
    <dgm:cxn modelId="{0A3AB791-87E4-4DA7-9ADA-FBA2E82369CD}" type="presParOf" srcId="{71B5FB07-F998-4D29-8670-F3920ACB5E38}" destId="{42B570D3-50BB-4EB3-A256-BAA9FED01B60}" srcOrd="1" destOrd="0" presId="urn:microsoft.com/office/officeart/2005/8/layout/chevronAccent+Icon"/>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AB4EFDF0-1807-4A61-85B1-C1EC0B66256F}" type="doc">
      <dgm:prSet loTypeId="urn:microsoft.com/office/officeart/2005/8/layout/process1" loCatId="process" qsTypeId="urn:microsoft.com/office/officeart/2005/8/quickstyle/simple1" qsCatId="simple" csTypeId="urn:microsoft.com/office/officeart/2005/8/colors/accent1_2" csCatId="accent1" phldr="1"/>
      <dgm:spPr/>
    </dgm:pt>
    <dgm:pt modelId="{5CAEEF0D-F2AD-4592-97C5-B6C557F2B1C0}">
      <dgm:prSet phldrT="[Text]" custT="1"/>
      <dgm:spPr/>
      <dgm:t>
        <a:bodyPr/>
        <a:lstStyle/>
        <a:p>
          <a:r>
            <a:rPr lang="en-US" sz="1600" dirty="0" smtClean="0"/>
            <a:t>Explore SAP Business Objects Repository</a:t>
          </a:r>
          <a:endParaRPr lang="en-US" sz="1600" dirty="0"/>
        </a:p>
      </dgm:t>
    </dgm:pt>
    <dgm:pt modelId="{101B59D0-6DCF-404A-B0C7-0E622B9D299F}" type="parTrans" cxnId="{611D73E9-9808-4A62-8801-8060B9913F3A}">
      <dgm:prSet/>
      <dgm:spPr/>
      <dgm:t>
        <a:bodyPr/>
        <a:lstStyle/>
        <a:p>
          <a:endParaRPr lang="en-US"/>
        </a:p>
      </dgm:t>
    </dgm:pt>
    <dgm:pt modelId="{E24CAC1F-16A0-48E8-8AE8-C14367E62E10}" type="sibTrans" cxnId="{611D73E9-9808-4A62-8801-8060B9913F3A}">
      <dgm:prSet/>
      <dgm:spPr/>
      <dgm:t>
        <a:bodyPr/>
        <a:lstStyle/>
        <a:p>
          <a:endParaRPr lang="en-US" dirty="0"/>
        </a:p>
      </dgm:t>
    </dgm:pt>
    <dgm:pt modelId="{D258F586-1C0F-48A2-A598-7606B30CE448}">
      <dgm:prSet phldrT="[Text]" custT="1"/>
      <dgm:spPr/>
      <dgm:t>
        <a:bodyPr/>
        <a:lstStyle/>
        <a:p>
          <a:r>
            <a:rPr lang="en-US" sz="1600" dirty="0" smtClean="0"/>
            <a:t>Select &amp; Organize Fields </a:t>
          </a:r>
          <a:endParaRPr lang="en-US" sz="1600" dirty="0"/>
        </a:p>
      </dgm:t>
    </dgm:pt>
    <dgm:pt modelId="{E43154D4-CDC0-4B5E-9657-921E0EBAF028}" type="parTrans" cxnId="{9AABB887-5B83-4DBE-9F34-2220EB906627}">
      <dgm:prSet/>
      <dgm:spPr/>
      <dgm:t>
        <a:bodyPr/>
        <a:lstStyle/>
        <a:p>
          <a:endParaRPr lang="en-US"/>
        </a:p>
      </dgm:t>
    </dgm:pt>
    <dgm:pt modelId="{047C4EA3-5DFB-424C-8C38-2CF37177C8A4}" type="sibTrans" cxnId="{9AABB887-5B83-4DBE-9F34-2220EB906627}">
      <dgm:prSet/>
      <dgm:spPr/>
      <dgm:t>
        <a:bodyPr/>
        <a:lstStyle/>
        <a:p>
          <a:endParaRPr lang="en-US" dirty="0"/>
        </a:p>
      </dgm:t>
    </dgm:pt>
    <dgm:pt modelId="{0C6FEA7F-994C-4D3A-A0EF-A350E27B08BF}">
      <dgm:prSet phldrT="[Text]" custT="1"/>
      <dgm:spPr/>
      <dgm:t>
        <a:bodyPr/>
        <a:lstStyle/>
        <a:p>
          <a:r>
            <a:rPr lang="en-US" sz="1600" dirty="0" smtClean="0"/>
            <a:t>Publish &amp; Use Scripts</a:t>
          </a:r>
          <a:endParaRPr lang="en-US" sz="1600" dirty="0"/>
        </a:p>
      </dgm:t>
    </dgm:pt>
    <dgm:pt modelId="{F0A94067-A062-4B0E-B4E8-99AC73849C46}" type="parTrans" cxnId="{6BF4E969-044B-4A41-9C90-FA7CCFAC8924}">
      <dgm:prSet/>
      <dgm:spPr/>
      <dgm:t>
        <a:bodyPr/>
        <a:lstStyle/>
        <a:p>
          <a:endParaRPr lang="en-US"/>
        </a:p>
      </dgm:t>
    </dgm:pt>
    <dgm:pt modelId="{01D37411-75E8-4953-9002-B71A9FCB16DB}" type="sibTrans" cxnId="{6BF4E969-044B-4A41-9C90-FA7CCFAC8924}">
      <dgm:prSet/>
      <dgm:spPr/>
      <dgm:t>
        <a:bodyPr/>
        <a:lstStyle/>
        <a:p>
          <a:endParaRPr lang="en-US"/>
        </a:p>
      </dgm:t>
    </dgm:pt>
    <dgm:pt modelId="{EDE01EB9-2D69-4BF1-A148-449521418A4F}">
      <dgm:prSet phldrT="[Text]" custT="1"/>
      <dgm:spPr/>
      <dgm:t>
        <a:bodyPr/>
        <a:lstStyle/>
        <a:p>
          <a:r>
            <a:rPr lang="en-US" sz="1600" dirty="0" smtClean="0"/>
            <a:t>Create Transaction Script</a:t>
          </a:r>
          <a:endParaRPr lang="en-US" sz="1600" dirty="0"/>
        </a:p>
      </dgm:t>
    </dgm:pt>
    <dgm:pt modelId="{8F33D70E-7D25-48F0-AC6C-66FA53734376}" type="parTrans" cxnId="{4F5112E7-0361-45FE-AAB9-3E44C0AE33BF}">
      <dgm:prSet/>
      <dgm:spPr/>
      <dgm:t>
        <a:bodyPr/>
        <a:lstStyle/>
        <a:p>
          <a:endParaRPr lang="en-US"/>
        </a:p>
      </dgm:t>
    </dgm:pt>
    <dgm:pt modelId="{3FBC5273-B4C6-4950-A228-2E76C7A38043}" type="sibTrans" cxnId="{4F5112E7-0361-45FE-AAB9-3E44C0AE33BF}">
      <dgm:prSet/>
      <dgm:spPr/>
      <dgm:t>
        <a:bodyPr/>
        <a:lstStyle/>
        <a:p>
          <a:endParaRPr lang="en-US" dirty="0"/>
        </a:p>
      </dgm:t>
    </dgm:pt>
    <dgm:pt modelId="{DDE40793-A7D2-4903-BBD4-6910F8098DB4}" type="pres">
      <dgm:prSet presAssocID="{AB4EFDF0-1807-4A61-85B1-C1EC0B66256F}" presName="Name0" presStyleCnt="0">
        <dgm:presLayoutVars>
          <dgm:dir/>
          <dgm:resizeHandles val="exact"/>
        </dgm:presLayoutVars>
      </dgm:prSet>
      <dgm:spPr/>
    </dgm:pt>
    <dgm:pt modelId="{E06186EA-74AA-4EE2-8DFA-6BF480D851F3}" type="pres">
      <dgm:prSet presAssocID="{5CAEEF0D-F2AD-4592-97C5-B6C557F2B1C0}" presName="node" presStyleLbl="node1" presStyleIdx="0" presStyleCnt="4">
        <dgm:presLayoutVars>
          <dgm:bulletEnabled val="1"/>
        </dgm:presLayoutVars>
      </dgm:prSet>
      <dgm:spPr/>
      <dgm:t>
        <a:bodyPr/>
        <a:lstStyle/>
        <a:p>
          <a:endParaRPr lang="en-US"/>
        </a:p>
      </dgm:t>
    </dgm:pt>
    <dgm:pt modelId="{06265C1B-E8EE-4F49-B4F9-80FBE7EF5977}" type="pres">
      <dgm:prSet presAssocID="{E24CAC1F-16A0-48E8-8AE8-C14367E62E10}" presName="sibTrans" presStyleLbl="sibTrans2D1" presStyleIdx="0" presStyleCnt="3"/>
      <dgm:spPr/>
      <dgm:t>
        <a:bodyPr/>
        <a:lstStyle/>
        <a:p>
          <a:endParaRPr lang="en-US"/>
        </a:p>
      </dgm:t>
    </dgm:pt>
    <dgm:pt modelId="{5B574EAB-1661-4607-B212-407A92E10DB0}" type="pres">
      <dgm:prSet presAssocID="{E24CAC1F-16A0-48E8-8AE8-C14367E62E10}" presName="connectorText" presStyleLbl="sibTrans2D1" presStyleIdx="0" presStyleCnt="3"/>
      <dgm:spPr/>
      <dgm:t>
        <a:bodyPr/>
        <a:lstStyle/>
        <a:p>
          <a:endParaRPr lang="en-US"/>
        </a:p>
      </dgm:t>
    </dgm:pt>
    <dgm:pt modelId="{3BB3BF3D-52C5-4C8F-A02E-06A3C08A7001}" type="pres">
      <dgm:prSet presAssocID="{D258F586-1C0F-48A2-A598-7606B30CE448}" presName="node" presStyleLbl="node1" presStyleIdx="1" presStyleCnt="4">
        <dgm:presLayoutVars>
          <dgm:bulletEnabled val="1"/>
        </dgm:presLayoutVars>
      </dgm:prSet>
      <dgm:spPr/>
      <dgm:t>
        <a:bodyPr/>
        <a:lstStyle/>
        <a:p>
          <a:endParaRPr lang="en-US"/>
        </a:p>
      </dgm:t>
    </dgm:pt>
    <dgm:pt modelId="{E3562B37-D726-4976-A682-AEC16D3691B4}" type="pres">
      <dgm:prSet presAssocID="{047C4EA3-5DFB-424C-8C38-2CF37177C8A4}" presName="sibTrans" presStyleLbl="sibTrans2D1" presStyleIdx="1" presStyleCnt="3"/>
      <dgm:spPr/>
      <dgm:t>
        <a:bodyPr/>
        <a:lstStyle/>
        <a:p>
          <a:endParaRPr lang="en-US"/>
        </a:p>
      </dgm:t>
    </dgm:pt>
    <dgm:pt modelId="{1589E316-6004-4C1C-B310-584F2FB97648}" type="pres">
      <dgm:prSet presAssocID="{047C4EA3-5DFB-424C-8C38-2CF37177C8A4}" presName="connectorText" presStyleLbl="sibTrans2D1" presStyleIdx="1" presStyleCnt="3"/>
      <dgm:spPr/>
      <dgm:t>
        <a:bodyPr/>
        <a:lstStyle/>
        <a:p>
          <a:endParaRPr lang="en-US"/>
        </a:p>
      </dgm:t>
    </dgm:pt>
    <dgm:pt modelId="{96F4034A-2539-4A9C-BD45-4FA281FB3420}" type="pres">
      <dgm:prSet presAssocID="{EDE01EB9-2D69-4BF1-A148-449521418A4F}" presName="node" presStyleLbl="node1" presStyleIdx="2" presStyleCnt="4">
        <dgm:presLayoutVars>
          <dgm:bulletEnabled val="1"/>
        </dgm:presLayoutVars>
      </dgm:prSet>
      <dgm:spPr/>
      <dgm:t>
        <a:bodyPr/>
        <a:lstStyle/>
        <a:p>
          <a:endParaRPr lang="en-US"/>
        </a:p>
      </dgm:t>
    </dgm:pt>
    <dgm:pt modelId="{098AEB40-1C91-4BD6-B44F-F32FE838AAF3}" type="pres">
      <dgm:prSet presAssocID="{3FBC5273-B4C6-4950-A228-2E76C7A38043}" presName="sibTrans" presStyleLbl="sibTrans2D1" presStyleIdx="2" presStyleCnt="3"/>
      <dgm:spPr/>
      <dgm:t>
        <a:bodyPr/>
        <a:lstStyle/>
        <a:p>
          <a:endParaRPr lang="en-US"/>
        </a:p>
      </dgm:t>
    </dgm:pt>
    <dgm:pt modelId="{021A4D99-4A62-4D9F-8F40-55D44CDBD9D2}" type="pres">
      <dgm:prSet presAssocID="{3FBC5273-B4C6-4950-A228-2E76C7A38043}" presName="connectorText" presStyleLbl="sibTrans2D1" presStyleIdx="2" presStyleCnt="3"/>
      <dgm:spPr/>
      <dgm:t>
        <a:bodyPr/>
        <a:lstStyle/>
        <a:p>
          <a:endParaRPr lang="en-US"/>
        </a:p>
      </dgm:t>
    </dgm:pt>
    <dgm:pt modelId="{F3750EFA-8708-40D3-A4BC-AB643CADCB7F}" type="pres">
      <dgm:prSet presAssocID="{0C6FEA7F-994C-4D3A-A0EF-A350E27B08BF}" presName="node" presStyleLbl="node1" presStyleIdx="3" presStyleCnt="4">
        <dgm:presLayoutVars>
          <dgm:bulletEnabled val="1"/>
        </dgm:presLayoutVars>
      </dgm:prSet>
      <dgm:spPr/>
      <dgm:t>
        <a:bodyPr/>
        <a:lstStyle/>
        <a:p>
          <a:endParaRPr lang="en-US"/>
        </a:p>
      </dgm:t>
    </dgm:pt>
  </dgm:ptLst>
  <dgm:cxnLst>
    <dgm:cxn modelId="{6D53380F-D63C-41E5-9313-08BA4C224549}" type="presOf" srcId="{3FBC5273-B4C6-4950-A228-2E76C7A38043}" destId="{021A4D99-4A62-4D9F-8F40-55D44CDBD9D2}" srcOrd="1" destOrd="0" presId="urn:microsoft.com/office/officeart/2005/8/layout/process1"/>
    <dgm:cxn modelId="{CCFBB35E-E48B-4F6F-AF94-38366F5DE008}" type="presOf" srcId="{E24CAC1F-16A0-48E8-8AE8-C14367E62E10}" destId="{5B574EAB-1661-4607-B212-407A92E10DB0}" srcOrd="1" destOrd="0" presId="urn:microsoft.com/office/officeart/2005/8/layout/process1"/>
    <dgm:cxn modelId="{0B317509-BEC3-46E5-808E-C788260A1C61}" type="presOf" srcId="{5CAEEF0D-F2AD-4592-97C5-B6C557F2B1C0}" destId="{E06186EA-74AA-4EE2-8DFA-6BF480D851F3}" srcOrd="0" destOrd="0" presId="urn:microsoft.com/office/officeart/2005/8/layout/process1"/>
    <dgm:cxn modelId="{A4BEE7A9-C96D-4A24-9AA6-CDA82BB0CD8D}" type="presOf" srcId="{EDE01EB9-2D69-4BF1-A148-449521418A4F}" destId="{96F4034A-2539-4A9C-BD45-4FA281FB3420}" srcOrd="0" destOrd="0" presId="urn:microsoft.com/office/officeart/2005/8/layout/process1"/>
    <dgm:cxn modelId="{4F5112E7-0361-45FE-AAB9-3E44C0AE33BF}" srcId="{AB4EFDF0-1807-4A61-85B1-C1EC0B66256F}" destId="{EDE01EB9-2D69-4BF1-A148-449521418A4F}" srcOrd="2" destOrd="0" parTransId="{8F33D70E-7D25-48F0-AC6C-66FA53734376}" sibTransId="{3FBC5273-B4C6-4950-A228-2E76C7A38043}"/>
    <dgm:cxn modelId="{6BF4E969-044B-4A41-9C90-FA7CCFAC8924}" srcId="{AB4EFDF0-1807-4A61-85B1-C1EC0B66256F}" destId="{0C6FEA7F-994C-4D3A-A0EF-A350E27B08BF}" srcOrd="3" destOrd="0" parTransId="{F0A94067-A062-4B0E-B4E8-99AC73849C46}" sibTransId="{01D37411-75E8-4953-9002-B71A9FCB16DB}"/>
    <dgm:cxn modelId="{B8746398-9CD8-4DBF-8286-6C494FF87752}" type="presOf" srcId="{E24CAC1F-16A0-48E8-8AE8-C14367E62E10}" destId="{06265C1B-E8EE-4F49-B4F9-80FBE7EF5977}" srcOrd="0" destOrd="0" presId="urn:microsoft.com/office/officeart/2005/8/layout/process1"/>
    <dgm:cxn modelId="{611D73E9-9808-4A62-8801-8060B9913F3A}" srcId="{AB4EFDF0-1807-4A61-85B1-C1EC0B66256F}" destId="{5CAEEF0D-F2AD-4592-97C5-B6C557F2B1C0}" srcOrd="0" destOrd="0" parTransId="{101B59D0-6DCF-404A-B0C7-0E622B9D299F}" sibTransId="{E24CAC1F-16A0-48E8-8AE8-C14367E62E10}"/>
    <dgm:cxn modelId="{71A4C41C-F6E6-4A42-AA16-99AA0EA8E076}" type="presOf" srcId="{047C4EA3-5DFB-424C-8C38-2CF37177C8A4}" destId="{1589E316-6004-4C1C-B310-584F2FB97648}" srcOrd="1" destOrd="0" presId="urn:microsoft.com/office/officeart/2005/8/layout/process1"/>
    <dgm:cxn modelId="{C1BE1EE9-3DFA-4F5F-83D6-6233EDCFBCE7}" type="presOf" srcId="{047C4EA3-5DFB-424C-8C38-2CF37177C8A4}" destId="{E3562B37-D726-4976-A682-AEC16D3691B4}" srcOrd="0" destOrd="0" presId="urn:microsoft.com/office/officeart/2005/8/layout/process1"/>
    <dgm:cxn modelId="{9AABB887-5B83-4DBE-9F34-2220EB906627}" srcId="{AB4EFDF0-1807-4A61-85B1-C1EC0B66256F}" destId="{D258F586-1C0F-48A2-A598-7606B30CE448}" srcOrd="1" destOrd="0" parTransId="{E43154D4-CDC0-4B5E-9657-921E0EBAF028}" sibTransId="{047C4EA3-5DFB-424C-8C38-2CF37177C8A4}"/>
    <dgm:cxn modelId="{76A0D4CD-5911-4B5D-89E4-DB3D9F0EB7D0}" type="presOf" srcId="{AB4EFDF0-1807-4A61-85B1-C1EC0B66256F}" destId="{DDE40793-A7D2-4903-BBD4-6910F8098DB4}" srcOrd="0" destOrd="0" presId="urn:microsoft.com/office/officeart/2005/8/layout/process1"/>
    <dgm:cxn modelId="{1D97749B-2DB5-4B9C-B44C-C8E157E1F797}" type="presOf" srcId="{0C6FEA7F-994C-4D3A-A0EF-A350E27B08BF}" destId="{F3750EFA-8708-40D3-A4BC-AB643CADCB7F}" srcOrd="0" destOrd="0" presId="urn:microsoft.com/office/officeart/2005/8/layout/process1"/>
    <dgm:cxn modelId="{3E94BB3C-103F-4B04-8DB2-19314B0F9565}" type="presOf" srcId="{D258F586-1C0F-48A2-A598-7606B30CE448}" destId="{3BB3BF3D-52C5-4C8F-A02E-06A3C08A7001}" srcOrd="0" destOrd="0" presId="urn:microsoft.com/office/officeart/2005/8/layout/process1"/>
    <dgm:cxn modelId="{7C9B24E2-7AE6-4A0F-AE9B-8B4BC5474350}" type="presOf" srcId="{3FBC5273-B4C6-4950-A228-2E76C7A38043}" destId="{098AEB40-1C91-4BD6-B44F-F32FE838AAF3}" srcOrd="0" destOrd="0" presId="urn:microsoft.com/office/officeart/2005/8/layout/process1"/>
    <dgm:cxn modelId="{6B8D21DC-2AAE-4045-AD3F-EA304FC340D6}" type="presParOf" srcId="{DDE40793-A7D2-4903-BBD4-6910F8098DB4}" destId="{E06186EA-74AA-4EE2-8DFA-6BF480D851F3}" srcOrd="0" destOrd="0" presId="urn:microsoft.com/office/officeart/2005/8/layout/process1"/>
    <dgm:cxn modelId="{916E309D-CDA1-4517-80B3-1910F1153BC9}" type="presParOf" srcId="{DDE40793-A7D2-4903-BBD4-6910F8098DB4}" destId="{06265C1B-E8EE-4F49-B4F9-80FBE7EF5977}" srcOrd="1" destOrd="0" presId="urn:microsoft.com/office/officeart/2005/8/layout/process1"/>
    <dgm:cxn modelId="{96DDC338-BA64-4DF4-9F1E-35DC79FB4491}" type="presParOf" srcId="{06265C1B-E8EE-4F49-B4F9-80FBE7EF5977}" destId="{5B574EAB-1661-4607-B212-407A92E10DB0}" srcOrd="0" destOrd="0" presId="urn:microsoft.com/office/officeart/2005/8/layout/process1"/>
    <dgm:cxn modelId="{9DA88FB5-FE02-46A4-A80E-589CC7B2B29B}" type="presParOf" srcId="{DDE40793-A7D2-4903-BBD4-6910F8098DB4}" destId="{3BB3BF3D-52C5-4C8F-A02E-06A3C08A7001}" srcOrd="2" destOrd="0" presId="urn:microsoft.com/office/officeart/2005/8/layout/process1"/>
    <dgm:cxn modelId="{567A2875-F5A4-44E7-939E-7BA0AEBC9DB8}" type="presParOf" srcId="{DDE40793-A7D2-4903-BBD4-6910F8098DB4}" destId="{E3562B37-D726-4976-A682-AEC16D3691B4}" srcOrd="3" destOrd="0" presId="urn:microsoft.com/office/officeart/2005/8/layout/process1"/>
    <dgm:cxn modelId="{A8A3417F-D48E-44A2-88F4-71B12392D8A4}" type="presParOf" srcId="{E3562B37-D726-4976-A682-AEC16D3691B4}" destId="{1589E316-6004-4C1C-B310-584F2FB97648}" srcOrd="0" destOrd="0" presId="urn:microsoft.com/office/officeart/2005/8/layout/process1"/>
    <dgm:cxn modelId="{4621C25A-501C-4882-9438-C7A4387FD714}" type="presParOf" srcId="{DDE40793-A7D2-4903-BBD4-6910F8098DB4}" destId="{96F4034A-2539-4A9C-BD45-4FA281FB3420}" srcOrd="4" destOrd="0" presId="urn:microsoft.com/office/officeart/2005/8/layout/process1"/>
    <dgm:cxn modelId="{F748BCE5-6739-42E8-8A12-9B8305D67974}" type="presParOf" srcId="{DDE40793-A7D2-4903-BBD4-6910F8098DB4}" destId="{098AEB40-1C91-4BD6-B44F-F32FE838AAF3}" srcOrd="5" destOrd="0" presId="urn:microsoft.com/office/officeart/2005/8/layout/process1"/>
    <dgm:cxn modelId="{17B7AA7A-C4C1-4094-8629-048D8A6A5349}" type="presParOf" srcId="{098AEB40-1C91-4BD6-B44F-F32FE838AAF3}" destId="{021A4D99-4A62-4D9F-8F40-55D44CDBD9D2}" srcOrd="0" destOrd="0" presId="urn:microsoft.com/office/officeart/2005/8/layout/process1"/>
    <dgm:cxn modelId="{D5F59FA8-71D3-4D52-AB15-387C9028A12C}" type="presParOf" srcId="{DDE40793-A7D2-4903-BBD4-6910F8098DB4}" destId="{F3750EFA-8708-40D3-A4BC-AB643CADCB7F}" srcOrd="6" destOrd="0" presId="urn:microsoft.com/office/officeart/2005/8/layout/process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665E2E5-5FAE-485E-81D2-E0F80B0A7688}">
      <dsp:nvSpPr>
        <dsp:cNvPr id="0" name=""/>
        <dsp:cNvSpPr/>
      </dsp:nvSpPr>
      <dsp:spPr>
        <a:xfrm>
          <a:off x="962" y="1696099"/>
          <a:ext cx="2418864" cy="933681"/>
        </a:xfrm>
        <a:prstGeom prst="chevron">
          <a:avLst>
            <a:gd name="adj" fmla="val 40000"/>
          </a:avLst>
        </a:prstGeom>
        <a:solidFill>
          <a:srgbClr val="295071"/>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78B56940-2D44-4323-941B-F061CC047D29}">
      <dsp:nvSpPr>
        <dsp:cNvPr id="0" name=""/>
        <dsp:cNvSpPr/>
      </dsp:nvSpPr>
      <dsp:spPr>
        <a:xfrm>
          <a:off x="645993" y="1929519"/>
          <a:ext cx="2042596" cy="933681"/>
        </a:xfrm>
        <a:prstGeom prst="roundRect">
          <a:avLst>
            <a:gd name="adj" fmla="val 10000"/>
          </a:avLst>
        </a:prstGeom>
        <a:solidFill>
          <a:schemeClr val="lt1">
            <a:alpha val="90000"/>
            <a:hueOff val="0"/>
            <a:satOff val="0"/>
            <a:lumOff val="0"/>
            <a:alphaOff val="0"/>
          </a:schemeClr>
        </a:solidFill>
        <a:ln w="12700" cap="flat" cmpd="sng" algn="ctr">
          <a:solidFill>
            <a:schemeClr val="accent3">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92024" tIns="192024" rIns="192024" bIns="192024" numCol="1" spcCol="1270" anchor="ctr" anchorCtr="0">
          <a:noAutofit/>
        </a:bodyPr>
        <a:lstStyle/>
        <a:p>
          <a:pPr lvl="0" algn="ctr" defTabSz="1200150">
            <a:lnSpc>
              <a:spcPct val="90000"/>
            </a:lnSpc>
            <a:spcBef>
              <a:spcPct val="0"/>
            </a:spcBef>
            <a:spcAft>
              <a:spcPct val="35000"/>
            </a:spcAft>
          </a:pPr>
          <a:r>
            <a:rPr lang="en-US" sz="2700" kern="1200" dirty="0" smtClean="0"/>
            <a:t>Transaction</a:t>
          </a:r>
          <a:endParaRPr lang="en-US" sz="2700" kern="1200" dirty="0"/>
        </a:p>
      </dsp:txBody>
      <dsp:txXfrm>
        <a:off x="673340" y="1956866"/>
        <a:ext cx="1987902" cy="878987"/>
      </dsp:txXfrm>
    </dsp:sp>
    <dsp:sp modelId="{DA7F9D5F-96D0-466E-8E36-7A37E01F3DBA}">
      <dsp:nvSpPr>
        <dsp:cNvPr id="0" name=""/>
        <dsp:cNvSpPr/>
      </dsp:nvSpPr>
      <dsp:spPr>
        <a:xfrm>
          <a:off x="2763843" y="1696099"/>
          <a:ext cx="2418864" cy="933681"/>
        </a:xfrm>
        <a:prstGeom prst="chevron">
          <a:avLst>
            <a:gd name="adj" fmla="val 40000"/>
          </a:avLst>
        </a:prstGeom>
        <a:solidFill>
          <a:srgbClr val="C0000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23BAA5FB-A98D-4DFF-93A5-533304F64DAC}">
      <dsp:nvSpPr>
        <dsp:cNvPr id="0" name=""/>
        <dsp:cNvSpPr/>
      </dsp:nvSpPr>
      <dsp:spPr>
        <a:xfrm>
          <a:off x="3408873" y="1929519"/>
          <a:ext cx="2042596" cy="933681"/>
        </a:xfrm>
        <a:prstGeom prst="roundRect">
          <a:avLst>
            <a:gd name="adj" fmla="val 10000"/>
          </a:avLst>
        </a:prstGeom>
        <a:solidFill>
          <a:schemeClr val="lt1">
            <a:alpha val="90000"/>
            <a:hueOff val="0"/>
            <a:satOff val="0"/>
            <a:lumOff val="0"/>
            <a:alphaOff val="0"/>
          </a:schemeClr>
        </a:solidFill>
        <a:ln w="12700" cap="flat" cmpd="sng" algn="ctr">
          <a:solidFill>
            <a:srgbClr val="C00000"/>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92024" tIns="192024" rIns="192024" bIns="192024" numCol="1" spcCol="1270" anchor="ctr" anchorCtr="0">
          <a:noAutofit/>
        </a:bodyPr>
        <a:lstStyle/>
        <a:p>
          <a:pPr lvl="0" algn="ctr" defTabSz="1200150">
            <a:lnSpc>
              <a:spcPct val="90000"/>
            </a:lnSpc>
            <a:spcBef>
              <a:spcPct val="0"/>
            </a:spcBef>
            <a:spcAft>
              <a:spcPct val="35000"/>
            </a:spcAft>
          </a:pPr>
          <a:r>
            <a:rPr lang="en-US" sz="2700" kern="1200" dirty="0" smtClean="0"/>
            <a:t>Query</a:t>
          </a:r>
          <a:endParaRPr lang="en-US" sz="2700" kern="1200" dirty="0"/>
        </a:p>
      </dsp:txBody>
      <dsp:txXfrm>
        <a:off x="3436220" y="1956866"/>
        <a:ext cx="1987902" cy="878987"/>
      </dsp:txXfrm>
    </dsp:sp>
    <dsp:sp modelId="{3D62212E-A0DE-41FE-9C3D-7E44B9E1B1F4}">
      <dsp:nvSpPr>
        <dsp:cNvPr id="0" name=""/>
        <dsp:cNvSpPr/>
      </dsp:nvSpPr>
      <dsp:spPr>
        <a:xfrm>
          <a:off x="5526723" y="1696099"/>
          <a:ext cx="2418864" cy="933681"/>
        </a:xfrm>
        <a:prstGeom prst="chevron">
          <a:avLst>
            <a:gd name="adj" fmla="val 40000"/>
          </a:avLst>
        </a:prstGeom>
        <a:solidFill>
          <a:srgbClr val="D45205"/>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42B570D3-50BB-4EB3-A256-BAA9FED01B60}">
      <dsp:nvSpPr>
        <dsp:cNvPr id="0" name=""/>
        <dsp:cNvSpPr/>
      </dsp:nvSpPr>
      <dsp:spPr>
        <a:xfrm>
          <a:off x="6171753" y="1929519"/>
          <a:ext cx="2042596" cy="933681"/>
        </a:xfrm>
        <a:prstGeom prst="roundRect">
          <a:avLst>
            <a:gd name="adj" fmla="val 10000"/>
          </a:avLst>
        </a:prstGeom>
        <a:solidFill>
          <a:schemeClr val="lt1">
            <a:alpha val="90000"/>
            <a:hueOff val="0"/>
            <a:satOff val="0"/>
            <a:lumOff val="0"/>
            <a:alphaOff val="0"/>
          </a:schemeClr>
        </a:solidFill>
        <a:ln w="12700" cap="flat" cmpd="sng" algn="ctr">
          <a:solidFill>
            <a:srgbClr val="D45205"/>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92024" tIns="192024" rIns="192024" bIns="192024" numCol="1" spcCol="1270" anchor="ctr" anchorCtr="0">
          <a:noAutofit/>
        </a:bodyPr>
        <a:lstStyle/>
        <a:p>
          <a:pPr lvl="0" algn="ctr" defTabSz="1200150">
            <a:lnSpc>
              <a:spcPct val="90000"/>
            </a:lnSpc>
            <a:spcBef>
              <a:spcPct val="0"/>
            </a:spcBef>
            <a:spcAft>
              <a:spcPct val="35000"/>
            </a:spcAft>
          </a:pPr>
          <a:r>
            <a:rPr lang="en-US" sz="2700" kern="1200" dirty="0" smtClean="0"/>
            <a:t>Direct</a:t>
          </a:r>
        </a:p>
      </dsp:txBody>
      <dsp:txXfrm>
        <a:off x="6199100" y="1956866"/>
        <a:ext cx="1987902" cy="878987"/>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chevronAccent+Icon">
  <dgm:title val="Chevron Accent Process"/>
  <dgm:desc val="Use to show sequential steps in a task, process, or workflow, or to emphasize movement or direction. Works best with minimal Level 1 and Level 2 text."/>
  <dgm:catLst>
    <dgm:cat type="process" pri="9500"/>
    <dgm:cat type="officeonline" pri="2000"/>
  </dgm:catLst>
  <dgm:sampData useDef="1">
    <dgm:dataModel>
      <dgm:pt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forName="composite" refType="w"/>
      <dgm:constr type="primFontSz" for="des" forName="txNode" op="equ" val="65"/>
      <dgm:constr type="w" for="ch" forName="compositeSpace" refType="w" refFor="ch" refForName="composite" fact="0.028"/>
    </dgm:constrLst>
    <dgm:ruleLst/>
    <dgm:forEach name="Name4" axis="ch" ptType="node">
      <dgm:layoutNode name="composite">
        <dgm:alg type="composite"/>
        <dgm:shape xmlns:r="http://schemas.openxmlformats.org/officeDocument/2006/relationships" r:blip="">
          <dgm:adjLst/>
        </dgm:shape>
        <dgm:presOf/>
        <dgm:choose name="Name5">
          <dgm:if name="Name6" func="var" arg="dir" op="equ" val="norm">
            <dgm:constrLst>
              <dgm:constr type="l" for="ch" forName="bgChev"/>
              <dgm:constr type="w" for="ch" forName="bgChev" refType="w" fact="0.9"/>
              <dgm:constr type="t" for="ch" forName="bgChev"/>
              <dgm:constr type="h" for="ch" forName="bgChev" refType="w" refFor="ch" refForName="bgChev" fact="0.386"/>
              <dgm:constr type="l" for="ch" forName="txNode" refType="w" fact="0.24"/>
              <dgm:constr type="w" for="ch" forName="txNode" refType="w" fact="0.76"/>
              <dgm:constr type="t" for="ch" forName="txNode" refType="h" refFor="ch" refForName="bgChev" fact="0.25"/>
              <dgm:constr type="h" for="ch" forName="txNode" refType="h" refFor="ch" refForName="bgChev"/>
            </dgm:constrLst>
          </dgm:if>
          <dgm:else name="Name7">
            <dgm:constrLst>
              <dgm:constr type="l" for="ch" forName="bgChev" refType="w" fact="0.1"/>
              <dgm:constr type="w" for="ch" forName="bgChev" refType="w" fact="0.9"/>
              <dgm:constr type="t" for="ch" forName="bgChev"/>
              <dgm:constr type="h" for="ch" forName="bgChev" refType="w" refFor="ch" refForName="bgChev" fact="0.386"/>
              <dgm:constr type="l" for="ch" forName="txNode"/>
              <dgm:constr type="w" for="ch" forName="txNode" refType="w" fact="0.76"/>
              <dgm:constr type="t" for="ch" forName="txNode" refType="h" refFor="ch" refForName="bgChev" fact="0.25"/>
              <dgm:constr type="h" for="ch" forName="txNode" refType="h" refFor="ch" refForName="bgChev"/>
            </dgm:constrLst>
          </dgm:else>
        </dgm:choose>
        <dgm:ruleLst/>
        <dgm:layoutNode name="bgChev" styleLbl="node1">
          <dgm:alg type="sp"/>
          <dgm:choose name="Name8">
            <dgm:if name="Name9" func="var" arg="dir" op="equ" val="norm">
              <dgm:shape xmlns:r="http://schemas.openxmlformats.org/officeDocument/2006/relationships" type="chevron" r:blip="">
                <dgm:adjLst>
                  <dgm:adj idx="1" val="0.4"/>
                </dgm:adjLst>
              </dgm:shape>
            </dgm:if>
            <dgm:else name="Name10">
              <dgm:shape xmlns:r="http://schemas.openxmlformats.org/officeDocument/2006/relationships" rot="180" type="chevron" r:blip="">
                <dgm:adjLst>
                  <dgm:adj idx="1" val="0.4"/>
                </dgm:adjLst>
              </dgm:shape>
            </dgm:else>
          </dgm:choose>
          <dgm:presOf/>
          <dgm:constrLst/>
        </dgm:layoutNode>
        <dgm:layoutNode name="txNode" styleLbl="fgAcc1">
          <dgm:varLst>
            <dgm:bulletEnabled val="1"/>
          </dgm:varLst>
          <dgm:alg type="tx"/>
          <dgm:shape xmlns:r="http://schemas.openxmlformats.org/officeDocument/2006/relationships" type="roundRect" r:blip="">
            <dgm:adjLst>
              <dgm:adj idx="1" val="0.1"/>
            </dgm:adjLst>
          </dgm:shape>
          <dgm:presOf axis="desOrSelf" ptType="node"/>
          <dgm:ruleLst>
            <dgm:rule type="primFontSz" val="5" fact="NaN" max="NaN"/>
          </dgm:ruleLst>
        </dgm:layoutNode>
      </dgm:layoutNode>
      <dgm:forEach name="Name11" axis="followSib" ptType="sibTrans" cnt="1">
        <dgm:layoutNode name="compositeSpace">
          <dgm:alg type="sp"/>
          <dgm:shape xmlns:r="http://schemas.openxmlformats.org/officeDocument/2006/relationships" r:blip="">
            <dgm:adjLst/>
          </dgm:shape>
          <dgm:presOf axis="sel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FA51A6CA-97E4-47ED-B962-3DEBFE1E97B3}" type="datetimeFigureOut">
              <a:rPr lang="en-US" smtClean="0"/>
              <a:t>10/26/2014</a:t>
            </a:fld>
            <a:endParaRPr lang="en-US"/>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B41FD916-C5FA-4E1E-A80E-81B9D29972A1}" type="slidenum">
              <a:rPr lang="en-US" smtClean="0"/>
              <a:t>‹#›</a:t>
            </a:fld>
            <a:endParaRPr lang="en-US"/>
          </a:p>
        </p:txBody>
      </p:sp>
    </p:spTree>
    <p:extLst>
      <p:ext uri="{BB962C8B-B14F-4D97-AF65-F5344CB8AC3E}">
        <p14:creationId xmlns:p14="http://schemas.microsoft.com/office/powerpoint/2010/main" val="72878677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1B99B4B-503A-44E6-9C80-FD19F7D782BF}" type="datetimeFigureOut">
              <a:rPr lang="en-US" smtClean="0"/>
              <a:t>10/26/2014</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3745D2C-C3AF-477C-A07D-7F1090FB1021}" type="slidenum">
              <a:rPr lang="en-US" smtClean="0"/>
              <a:t>‹#›</a:t>
            </a:fld>
            <a:endParaRPr lang="en-US"/>
          </a:p>
        </p:txBody>
      </p:sp>
    </p:spTree>
    <p:extLst>
      <p:ext uri="{BB962C8B-B14F-4D97-AF65-F5344CB8AC3E}">
        <p14:creationId xmlns:p14="http://schemas.microsoft.com/office/powerpoint/2010/main" val="42837149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24.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2" Type="http://schemas.openxmlformats.org/officeDocument/2006/relationships/slide" Target="../slides/slide125.xml"/><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2" Type="http://schemas.openxmlformats.org/officeDocument/2006/relationships/slide" Target="../slides/slide126.xml"/><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2" Type="http://schemas.openxmlformats.org/officeDocument/2006/relationships/slide" Target="../slides/slide127.xml"/><Relationship Id="rId1" Type="http://schemas.openxmlformats.org/officeDocument/2006/relationships/notesMaster" Target="../notesMasters/notesMaster1.xml"/></Relationships>
</file>

<file path=ppt/notesSlides/_rels/notesSlide116.xml.rels><?xml version="1.0" encoding="UTF-8" standalone="yes"?>
<Relationships xmlns="http://schemas.openxmlformats.org/package/2006/relationships"><Relationship Id="rId2" Type="http://schemas.openxmlformats.org/officeDocument/2006/relationships/slide" Target="../slides/slide128.xml"/><Relationship Id="rId1" Type="http://schemas.openxmlformats.org/officeDocument/2006/relationships/notesMaster" Target="../notesMasters/notesMaster1.xml"/></Relationships>
</file>

<file path=ppt/notesSlides/_rels/notesSlide117.xml.rels><?xml version="1.0" encoding="UTF-8" standalone="yes"?>
<Relationships xmlns="http://schemas.openxmlformats.org/package/2006/relationships"><Relationship Id="rId2" Type="http://schemas.openxmlformats.org/officeDocument/2006/relationships/slide" Target="../slides/slide129.xml"/><Relationship Id="rId1" Type="http://schemas.openxmlformats.org/officeDocument/2006/relationships/notesMaster" Target="../notesMasters/notesMaster1.xml"/></Relationships>
</file>

<file path=ppt/notesSlides/_rels/notesSlide118.xml.rels><?xml version="1.0" encoding="UTF-8" standalone="yes"?>
<Relationships xmlns="http://schemas.openxmlformats.org/package/2006/relationships"><Relationship Id="rId2" Type="http://schemas.openxmlformats.org/officeDocument/2006/relationships/slide" Target="../slides/slide130.xml"/><Relationship Id="rId1" Type="http://schemas.openxmlformats.org/officeDocument/2006/relationships/notesMaster" Target="../notesMasters/notesMaster1.xml"/></Relationships>
</file>

<file path=ppt/notesSlides/_rels/notesSlide119.xml.rels><?xml version="1.0" encoding="UTF-8" standalone="yes"?>
<Relationships xmlns="http://schemas.openxmlformats.org/package/2006/relationships"><Relationship Id="rId2" Type="http://schemas.openxmlformats.org/officeDocument/2006/relationships/slide" Target="../slides/slide13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20.xml.rels><?xml version="1.0" encoding="UTF-8" standalone="yes"?>
<Relationships xmlns="http://schemas.openxmlformats.org/package/2006/relationships"><Relationship Id="rId2" Type="http://schemas.openxmlformats.org/officeDocument/2006/relationships/slide" Target="../slides/slide132.xml"/><Relationship Id="rId1" Type="http://schemas.openxmlformats.org/officeDocument/2006/relationships/notesMaster" Target="../notesMasters/notesMaster1.xml"/></Relationships>
</file>

<file path=ppt/notesSlides/_rels/notesSlide121.xml.rels><?xml version="1.0" encoding="UTF-8" standalone="yes"?>
<Relationships xmlns="http://schemas.openxmlformats.org/package/2006/relationships"><Relationship Id="rId2" Type="http://schemas.openxmlformats.org/officeDocument/2006/relationships/slide" Target="../slides/slide133.xml"/><Relationship Id="rId1" Type="http://schemas.openxmlformats.org/officeDocument/2006/relationships/notesMaster" Target="../notesMasters/notesMaster1.xml"/></Relationships>
</file>

<file path=ppt/notesSlides/_rels/notesSlide122.xml.rels><?xml version="1.0" encoding="UTF-8" standalone="yes"?>
<Relationships xmlns="http://schemas.openxmlformats.org/package/2006/relationships"><Relationship Id="rId2" Type="http://schemas.openxmlformats.org/officeDocument/2006/relationships/slide" Target="../slides/slide134.xml"/><Relationship Id="rId1" Type="http://schemas.openxmlformats.org/officeDocument/2006/relationships/notesMaster" Target="../notesMasters/notesMaster1.xml"/></Relationships>
</file>

<file path=ppt/notesSlides/_rels/notesSlide123.xml.rels><?xml version="1.0" encoding="UTF-8" standalone="yes"?>
<Relationships xmlns="http://schemas.openxmlformats.org/package/2006/relationships"><Relationship Id="rId2" Type="http://schemas.openxmlformats.org/officeDocument/2006/relationships/slide" Target="../slides/slide135.xml"/><Relationship Id="rId1" Type="http://schemas.openxmlformats.org/officeDocument/2006/relationships/notesMaster" Target="../notesMasters/notesMaster1.xml"/></Relationships>
</file>

<file path=ppt/notesSlides/_rels/notesSlide124.xml.rels><?xml version="1.0" encoding="UTF-8" standalone="yes"?>
<Relationships xmlns="http://schemas.openxmlformats.org/package/2006/relationships"><Relationship Id="rId2" Type="http://schemas.openxmlformats.org/officeDocument/2006/relationships/slide" Target="../slides/slide136.xml"/><Relationship Id="rId1" Type="http://schemas.openxmlformats.org/officeDocument/2006/relationships/notesMaster" Target="../notesMasters/notesMaster1.xml"/></Relationships>
</file>

<file path=ppt/notesSlides/_rels/notesSlide125.xml.rels><?xml version="1.0" encoding="UTF-8" standalone="yes"?>
<Relationships xmlns="http://schemas.openxmlformats.org/package/2006/relationships"><Relationship Id="rId2" Type="http://schemas.openxmlformats.org/officeDocument/2006/relationships/slide" Target="../slides/slide13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3" Type="http://schemas.openxmlformats.org/officeDocument/2006/relationships/hyperlink" Target="https://winshuttle.zendesk.com/hc/en-us/articles/200056779-How-do-I-read-disabled-fields-in-GUI-Scripting-with-Transaction" TargetMode="External"/><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3" Type="http://schemas.openxmlformats.org/officeDocument/2006/relationships/hyperlink" Target="http://cdn.winshuttle.com/products/help/transaction/TSAdvGuide/EN/10.4/#4134.htm" TargetMode="External"/><Relationship Id="rId2" Type="http://schemas.openxmlformats.org/officeDocument/2006/relationships/slide" Target="../slides/slide62.xml"/><Relationship Id="rId1" Type="http://schemas.openxmlformats.org/officeDocument/2006/relationships/notesMaster" Target="../notesMasters/notesMaster1.xml"/><Relationship Id="rId5" Type="http://schemas.openxmlformats.org/officeDocument/2006/relationships/hyperlink" Target="https://winshuttle.zendesk.com/hc/en-us/article_attachments/200065824/Editing_Log_Message.pdf" TargetMode="External"/><Relationship Id="rId4" Type="http://schemas.openxmlformats.org/officeDocument/2006/relationships/hyperlink" Target="https://winshuttle.zendesk.com/hc/en-us/articles/200336084-End-Session" TargetMode="External"/></Relationships>
</file>

<file path=ppt/notesSlides/_rels/notesSlide56.xml.rels><?xml version="1.0" encoding="UTF-8" standalone="yes"?>
<Relationships xmlns="http://schemas.openxmlformats.org/package/2006/relationships"><Relationship Id="rId3" Type="http://schemas.openxmlformats.org/officeDocument/2006/relationships/hyperlink" Target="http://cdn.winshuttle.com/products/help/transaction/TSAdvGuide/EN/10.4/#4134.htm" TargetMode="External"/><Relationship Id="rId2" Type="http://schemas.openxmlformats.org/officeDocument/2006/relationships/slide" Target="../slides/slide63.xml"/><Relationship Id="rId1" Type="http://schemas.openxmlformats.org/officeDocument/2006/relationships/notesMaster" Target="../notesMasters/notesMaster1.xml"/><Relationship Id="rId5" Type="http://schemas.openxmlformats.org/officeDocument/2006/relationships/hyperlink" Target="https://winshuttle.zendesk.com/hc/en-us/article_attachments/200065824/Editing_Log_Message.pdf" TargetMode="External"/><Relationship Id="rId4" Type="http://schemas.openxmlformats.org/officeDocument/2006/relationships/hyperlink" Target="https://winshuttle.zendesk.com/hc/en-us/articles/200336084-End-Session" TargetMode="External"/></Relationships>
</file>

<file path=ppt/notesSlides/_rels/notesSlide57.xml.rels><?xml version="1.0" encoding="UTF-8" standalone="yes"?>
<Relationships xmlns="http://schemas.openxmlformats.org/package/2006/relationships"><Relationship Id="rId3" Type="http://schemas.openxmlformats.org/officeDocument/2006/relationships/hyperlink" Target="http://cdn.winshuttle.com/products/help/transaction/TSAdvGuide/EN/10.4/#4134.htm" TargetMode="External"/><Relationship Id="rId2" Type="http://schemas.openxmlformats.org/officeDocument/2006/relationships/slide" Target="../slides/slide64.xml"/><Relationship Id="rId1" Type="http://schemas.openxmlformats.org/officeDocument/2006/relationships/notesMaster" Target="../notesMasters/notesMaster1.xml"/><Relationship Id="rId5" Type="http://schemas.openxmlformats.org/officeDocument/2006/relationships/hyperlink" Target="https://winshuttle.zendesk.com/hc/en-us/article_attachments/200065824/Editing_Log_Message.pdf" TargetMode="External"/><Relationship Id="rId4" Type="http://schemas.openxmlformats.org/officeDocument/2006/relationships/hyperlink" Target="https://winshuttle.zendesk.com/hc/en-us/articles/200336084-End-Session" TargetMode="External"/></Relationships>
</file>

<file path=ppt/notesSlides/_rels/notesSlide58.xml.rels><?xml version="1.0" encoding="UTF-8" standalone="yes"?>
<Relationships xmlns="http://schemas.openxmlformats.org/package/2006/relationships"><Relationship Id="rId3" Type="http://schemas.openxmlformats.org/officeDocument/2006/relationships/hyperlink" Target="http://cdn.winshuttle.com/products/help/transaction/TSAdvGuide/EN/10.4/#4134.htm" TargetMode="External"/><Relationship Id="rId2" Type="http://schemas.openxmlformats.org/officeDocument/2006/relationships/slide" Target="../slides/slide65.xml"/><Relationship Id="rId1" Type="http://schemas.openxmlformats.org/officeDocument/2006/relationships/notesMaster" Target="../notesMasters/notesMaster1.xml"/><Relationship Id="rId5" Type="http://schemas.openxmlformats.org/officeDocument/2006/relationships/hyperlink" Target="https://winshuttle.zendesk.com/hc/en-us/article_attachments/200065824/Editing_Log_Message.pdf" TargetMode="External"/><Relationship Id="rId4" Type="http://schemas.openxmlformats.org/officeDocument/2006/relationships/hyperlink" Target="https://winshuttle.zendesk.com/hc/en-us/articles/200336084-End-Session" TargetMode="External"/></Relationships>
</file>

<file path=ppt/notesSlides/_rels/notesSlide59.xml.rels><?xml version="1.0" encoding="UTF-8" standalone="yes"?>
<Relationships xmlns="http://schemas.openxmlformats.org/package/2006/relationships"><Relationship Id="rId3" Type="http://schemas.openxmlformats.org/officeDocument/2006/relationships/hyperlink" Target="http://cdn.winshuttle.com/products/help/transaction/TSAdvGuide/EN/10.4/#4134.htm" TargetMode="External"/><Relationship Id="rId2" Type="http://schemas.openxmlformats.org/officeDocument/2006/relationships/slide" Target="../slides/slide66.xml"/><Relationship Id="rId1" Type="http://schemas.openxmlformats.org/officeDocument/2006/relationships/notesMaster" Target="../notesMasters/notesMaster1.xml"/><Relationship Id="rId5" Type="http://schemas.openxmlformats.org/officeDocument/2006/relationships/hyperlink" Target="https://winshuttle.zendesk.com/hc/en-us/article_attachments/200065824/Editing_Log_Message.pdf" TargetMode="External"/><Relationship Id="rId4" Type="http://schemas.openxmlformats.org/officeDocument/2006/relationships/hyperlink" Target="https://winshuttle.zendesk.com/hc/en-us/articles/200336084-End-Session" TargetMode="Externa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Ask Individuals</a:t>
            </a:r>
            <a:r>
              <a:rPr lang="en-US" baseline="0" dirty="0" smtClean="0"/>
              <a:t> to stand up if they identify as the category.</a:t>
            </a:r>
            <a:endParaRPr lang="en-US" dirty="0"/>
          </a:p>
        </p:txBody>
      </p:sp>
      <p:sp>
        <p:nvSpPr>
          <p:cNvPr id="4" name="Slide Number Placeholder 3"/>
          <p:cNvSpPr>
            <a:spLocks noGrp="1"/>
          </p:cNvSpPr>
          <p:nvPr>
            <p:ph type="sldNum" sz="quarter" idx="10"/>
          </p:nvPr>
        </p:nvSpPr>
        <p:spPr/>
        <p:txBody>
          <a:bodyPr/>
          <a:lstStyle/>
          <a:p>
            <a:fld id="{E3745D2C-C3AF-477C-A07D-7F1090FB1021}" type="slidenum">
              <a:rPr lang="en-US" smtClean="0"/>
              <a:t>3</a:t>
            </a:fld>
            <a:endParaRPr lang="en-US"/>
          </a:p>
        </p:txBody>
      </p:sp>
    </p:spTree>
    <p:extLst>
      <p:ext uri="{BB962C8B-B14F-4D97-AF65-F5344CB8AC3E}">
        <p14:creationId xmlns:p14="http://schemas.microsoft.com/office/powerpoint/2010/main" val="251886304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Example</a:t>
            </a:r>
            <a:r>
              <a:rPr lang="en-US" baseline="0" dirty="0" smtClean="0"/>
              <a:t> of Backup SAP Data</a:t>
            </a:r>
            <a:endParaRPr lang="en-US" dirty="0"/>
          </a:p>
        </p:txBody>
      </p:sp>
      <p:sp>
        <p:nvSpPr>
          <p:cNvPr id="4" name="Slide Number Placeholder 3"/>
          <p:cNvSpPr>
            <a:spLocks noGrp="1"/>
          </p:cNvSpPr>
          <p:nvPr>
            <p:ph type="sldNum" sz="quarter" idx="10"/>
          </p:nvPr>
        </p:nvSpPr>
        <p:spPr/>
        <p:txBody>
          <a:bodyPr/>
          <a:lstStyle/>
          <a:p>
            <a:fld id="{E3745D2C-C3AF-477C-A07D-7F1090FB1021}" type="slidenum">
              <a:rPr lang="en-US" smtClean="0"/>
              <a:t>17</a:t>
            </a:fld>
            <a:endParaRPr lang="en-US"/>
          </a:p>
        </p:txBody>
      </p:sp>
    </p:spTree>
    <p:extLst>
      <p:ext uri="{BB962C8B-B14F-4D97-AF65-F5344CB8AC3E}">
        <p14:creationId xmlns:p14="http://schemas.microsoft.com/office/powerpoint/2010/main" val="2736790698"/>
      </p:ext>
    </p:extLst>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Other = </a:t>
            </a:r>
            <a:endParaRPr lang="en-US" dirty="0"/>
          </a:p>
        </p:txBody>
      </p:sp>
      <p:sp>
        <p:nvSpPr>
          <p:cNvPr id="4" name="Slide Number Placeholder 3"/>
          <p:cNvSpPr>
            <a:spLocks noGrp="1"/>
          </p:cNvSpPr>
          <p:nvPr>
            <p:ph type="sldNum" sz="quarter" idx="10"/>
          </p:nvPr>
        </p:nvSpPr>
        <p:spPr/>
        <p:txBody>
          <a:bodyPr/>
          <a:lstStyle/>
          <a:p>
            <a:fld id="{E3745D2C-C3AF-477C-A07D-7F1090FB1021}" type="slidenum">
              <a:rPr lang="en-US" smtClean="0"/>
              <a:t>110</a:t>
            </a:fld>
            <a:endParaRPr lang="en-US"/>
          </a:p>
        </p:txBody>
      </p:sp>
    </p:spTree>
    <p:extLst>
      <p:ext uri="{BB962C8B-B14F-4D97-AF65-F5344CB8AC3E}">
        <p14:creationId xmlns:p14="http://schemas.microsoft.com/office/powerpoint/2010/main" val="4287856103"/>
      </p:ext>
    </p:extLst>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Relationship</a:t>
            </a:r>
            <a:r>
              <a:rPr lang="en-US" baseline="0" dirty="0" smtClean="0"/>
              <a:t> between the products</a:t>
            </a:r>
          </a:p>
          <a:p>
            <a:endParaRPr lang="en-US" baseline="0" dirty="0" smtClean="0"/>
          </a:p>
          <a:p>
            <a:r>
              <a:rPr lang="en-US" b="1" baseline="0" dirty="0" smtClean="0"/>
              <a:t>Development / Direct</a:t>
            </a:r>
            <a:endParaRPr lang="en-US" b="1"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effectLst/>
              </a:rPr>
              <a:t>With Direct, you can leverage SAP BAPIs and non-BAPI remote function modules to create templates to update SAP data. </a:t>
            </a:r>
          </a:p>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effectLst/>
              </a:rPr>
              <a:t>Start by pulling in a BAPI</a:t>
            </a:r>
          </a:p>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effectLst/>
              </a:rPr>
              <a:t>	Then organize and</a:t>
            </a:r>
            <a:r>
              <a:rPr lang="en-US" baseline="0" dirty="0" smtClean="0">
                <a:effectLst/>
              </a:rPr>
              <a:t> select the fields, also mark the important of the fields.</a:t>
            </a:r>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effectLst/>
              </a:rPr>
              <a:t>	Person using Direct is often not the same person that is using Transaction, so with Direct you can set levels of importance on fields.</a:t>
            </a:r>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effectLst/>
              </a:rPr>
              <a:t>	</a:t>
            </a:r>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effectLst/>
              </a:rPr>
              <a:t>Save.</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smtClean="0">
              <a:effectLst/>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b="1" dirty="0" smtClean="0">
                <a:effectLst/>
              </a:rPr>
              <a:t>Refinement/Usage </a:t>
            </a:r>
            <a:r>
              <a:rPr lang="en-US" b="1" baseline="0" dirty="0" smtClean="0">
                <a:effectLst/>
              </a:rPr>
              <a:t> / Transaction</a:t>
            </a:r>
            <a:endParaRPr lang="en-US" b="1" dirty="0" smtClean="0">
              <a:effectLst/>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effectLst/>
              </a:rPr>
              <a:t>After the template is created, it will use the Transaction to complete the process,</a:t>
            </a:r>
            <a:r>
              <a:rPr lang="en-US" baseline="0" dirty="0" smtClean="0">
                <a:effectLst/>
              </a:rPr>
              <a:t> starting with </a:t>
            </a:r>
            <a:r>
              <a:rPr lang="en-US" dirty="0" smtClean="0">
                <a:effectLst/>
              </a:rPr>
              <a:t>mapping.</a:t>
            </a:r>
          </a:p>
          <a:p>
            <a:endParaRPr lang="en-US" dirty="0" smtClean="0"/>
          </a:p>
          <a:p>
            <a:endParaRPr lang="en-US" dirty="0" smtClean="0"/>
          </a:p>
          <a:p>
            <a:r>
              <a:rPr lang="en-US" dirty="0" smtClean="0"/>
              <a:t>SAP security</a:t>
            </a:r>
            <a:r>
              <a:rPr lang="en-US" baseline="0" dirty="0" smtClean="0"/>
              <a:t> still applies</a:t>
            </a:r>
          </a:p>
        </p:txBody>
      </p:sp>
      <p:sp>
        <p:nvSpPr>
          <p:cNvPr id="4" name="Slide Number Placeholder 3"/>
          <p:cNvSpPr>
            <a:spLocks noGrp="1"/>
          </p:cNvSpPr>
          <p:nvPr>
            <p:ph type="sldNum" sz="quarter" idx="10"/>
          </p:nvPr>
        </p:nvSpPr>
        <p:spPr/>
        <p:txBody>
          <a:bodyPr/>
          <a:lstStyle/>
          <a:p>
            <a:fld id="{A354F193-FA12-42F0-855C-9CAFF1B1C87A}" type="slidenum">
              <a:rPr lang="en-US" smtClean="0"/>
              <a:pPr/>
              <a:t>112</a:t>
            </a:fld>
            <a:endParaRPr lang="en-US" dirty="0"/>
          </a:p>
        </p:txBody>
      </p:sp>
    </p:spTree>
    <p:extLst>
      <p:ext uri="{BB962C8B-B14F-4D97-AF65-F5344CB8AC3E}">
        <p14:creationId xmlns:p14="http://schemas.microsoft.com/office/powerpoint/2010/main" val="2057129317"/>
      </p:ext>
    </p:extLst>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How to find the BAPI in SAP</a:t>
            </a:r>
          </a:p>
          <a:p>
            <a:r>
              <a:rPr lang="en-US" dirty="0" smtClean="0"/>
              <a:t/>
            </a:r>
            <a:br>
              <a:rPr lang="en-US" dirty="0" smtClean="0"/>
            </a:br>
            <a:r>
              <a:rPr lang="en-US" dirty="0" smtClean="0"/>
              <a:t>Enter BAPI in the search window</a:t>
            </a:r>
          </a:p>
          <a:p>
            <a:endParaRPr lang="en-US" dirty="0" smtClean="0"/>
          </a:p>
          <a:p>
            <a:r>
              <a:rPr lang="en-US" b="1" dirty="0" smtClean="0"/>
              <a:t>Detail</a:t>
            </a:r>
            <a:r>
              <a:rPr lang="en-US" b="1" baseline="0" dirty="0" smtClean="0"/>
              <a:t> tab</a:t>
            </a:r>
          </a:p>
          <a:p>
            <a:r>
              <a:rPr lang="en-US" baseline="0" dirty="0" smtClean="0"/>
              <a:t>	Check Release Status (a</a:t>
            </a:r>
            <a:r>
              <a:rPr lang="en-US" dirty="0" smtClean="0"/>
              <a:t>lways select</a:t>
            </a:r>
            <a:r>
              <a:rPr lang="en-US" baseline="0" dirty="0" smtClean="0"/>
              <a:t> the</a:t>
            </a:r>
            <a:r>
              <a:rPr lang="en-US" dirty="0" smtClean="0"/>
              <a:t> latest released</a:t>
            </a:r>
            <a:r>
              <a:rPr lang="en-US" baseline="0" dirty="0" smtClean="0"/>
              <a:t> version)</a:t>
            </a:r>
          </a:p>
          <a:p>
            <a:endParaRPr lang="en-US" baseline="0" dirty="0" smtClean="0"/>
          </a:p>
          <a:p>
            <a:r>
              <a:rPr lang="en-US" b="0" baseline="0" dirty="0" smtClean="0"/>
              <a:t>Documentation tab</a:t>
            </a:r>
          </a:p>
          <a:p>
            <a:endParaRPr lang="en-US" b="1" baseline="0" dirty="0" smtClean="0"/>
          </a:p>
          <a:p>
            <a:r>
              <a:rPr lang="en-US" b="1" baseline="0" dirty="0" smtClean="0"/>
              <a:t>Tools tab </a:t>
            </a:r>
          </a:p>
          <a:p>
            <a:r>
              <a:rPr lang="en-US" b="1" baseline="0" dirty="0" smtClean="0"/>
              <a:t>	</a:t>
            </a:r>
            <a:r>
              <a:rPr lang="en-US" b="0" baseline="0" dirty="0" smtClean="0"/>
              <a:t>S</a:t>
            </a:r>
            <a:r>
              <a:rPr lang="en-US" baseline="0" dirty="0" smtClean="0"/>
              <a:t>elect Function Builder in the top menu</a:t>
            </a:r>
          </a:p>
          <a:p>
            <a:r>
              <a:rPr lang="en-US" baseline="0" dirty="0" smtClean="0"/>
              <a:t>	Click Single Test button</a:t>
            </a:r>
          </a:p>
          <a:p>
            <a:endParaRPr lang="en-US" baseline="0" dirty="0" smtClean="0"/>
          </a:p>
          <a:p>
            <a:endParaRPr lang="en-US" dirty="0"/>
          </a:p>
        </p:txBody>
      </p:sp>
      <p:sp>
        <p:nvSpPr>
          <p:cNvPr id="4" name="Slide Number Placeholder 3"/>
          <p:cNvSpPr>
            <a:spLocks noGrp="1"/>
          </p:cNvSpPr>
          <p:nvPr>
            <p:ph type="sldNum" sz="quarter" idx="10"/>
          </p:nvPr>
        </p:nvSpPr>
        <p:spPr/>
        <p:txBody>
          <a:bodyPr/>
          <a:lstStyle/>
          <a:p>
            <a:fld id="{A354F193-FA12-42F0-855C-9CAFF1B1C87A}" type="slidenum">
              <a:rPr lang="en-US" smtClean="0"/>
              <a:pPr/>
              <a:t>113</a:t>
            </a:fld>
            <a:endParaRPr lang="en-US" dirty="0"/>
          </a:p>
        </p:txBody>
      </p:sp>
    </p:spTree>
    <p:extLst>
      <p:ext uri="{BB962C8B-B14F-4D97-AF65-F5344CB8AC3E}">
        <p14:creationId xmlns:p14="http://schemas.microsoft.com/office/powerpoint/2010/main" val="2654566347"/>
      </p:ext>
    </p:extLst>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354F193-FA12-42F0-855C-9CAFF1B1C87A}" type="slidenum">
              <a:rPr lang="en-US" smtClean="0"/>
              <a:pPr/>
              <a:t>114</a:t>
            </a:fld>
            <a:endParaRPr lang="en-US" dirty="0"/>
          </a:p>
        </p:txBody>
      </p:sp>
    </p:spTree>
    <p:extLst>
      <p:ext uri="{BB962C8B-B14F-4D97-AF65-F5344CB8AC3E}">
        <p14:creationId xmlns:p14="http://schemas.microsoft.com/office/powerpoint/2010/main" val="1385648651"/>
      </p:ext>
    </p:extLst>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fontAlgn="t"/>
            <a:r>
              <a:rPr lang="en-US" dirty="0" smtClean="0">
                <a:effectLst/>
              </a:rPr>
              <a:t>First</a:t>
            </a:r>
            <a:r>
              <a:rPr lang="en-US" baseline="0" dirty="0" smtClean="0">
                <a:effectLst/>
              </a:rPr>
              <a:t> screen of Direct</a:t>
            </a:r>
          </a:p>
          <a:p>
            <a:pPr marL="171450" lvl="0" indent="-171450" fontAlgn="t">
              <a:buFont typeface="Arial" pitchFamily="34" charset="0"/>
              <a:buChar char="•"/>
            </a:pPr>
            <a:r>
              <a:rPr lang="en-US" b="1" dirty="0" smtClean="0">
                <a:effectLst/>
              </a:rPr>
              <a:t>Enter Name</a:t>
            </a:r>
          </a:p>
          <a:p>
            <a:pPr marL="628650" lvl="1" indent="-171450" fontAlgn="t">
              <a:buFont typeface="Arial" pitchFamily="34" charset="0"/>
              <a:buChar char="•"/>
            </a:pPr>
            <a:r>
              <a:rPr lang="en-US" dirty="0" smtClean="0">
                <a:effectLst/>
              </a:rPr>
              <a:t>Enter the full module name to return that exact module</a:t>
            </a:r>
          </a:p>
          <a:p>
            <a:pPr marL="171450" lvl="0" indent="-171450" fontAlgn="t">
              <a:buFont typeface="Arial" pitchFamily="34" charset="0"/>
              <a:buChar char="•"/>
            </a:pPr>
            <a:r>
              <a:rPr lang="en-US" b="1" dirty="0" smtClean="0">
                <a:effectLst/>
              </a:rPr>
              <a:t>Search</a:t>
            </a:r>
          </a:p>
          <a:p>
            <a:pPr marL="628650" lvl="1" indent="-171450" fontAlgn="t">
              <a:buFont typeface="Arial" pitchFamily="34" charset="0"/>
              <a:buChar char="•"/>
            </a:pPr>
            <a:r>
              <a:rPr lang="en-US" dirty="0" smtClean="0">
                <a:effectLst/>
              </a:rPr>
              <a:t>Enter *</a:t>
            </a:r>
            <a:r>
              <a:rPr lang="en-US" i="1" dirty="0" smtClean="0">
                <a:effectLst/>
              </a:rPr>
              <a:t>variable</a:t>
            </a:r>
            <a:r>
              <a:rPr lang="en-US" dirty="0" smtClean="0">
                <a:effectLst/>
              </a:rPr>
              <a:t>* to return all function modules that include the variable text in the module name</a:t>
            </a:r>
          </a:p>
          <a:p>
            <a:pPr marL="628650" lvl="1" indent="-171450" fontAlgn="t">
              <a:buFont typeface="Arial" pitchFamily="34" charset="0"/>
              <a:buChar char="•"/>
            </a:pPr>
            <a:r>
              <a:rPr lang="en-US" dirty="0" smtClean="0">
                <a:effectLst/>
              </a:rPr>
              <a:t>Enter *</a:t>
            </a:r>
            <a:r>
              <a:rPr lang="en-US" i="1" dirty="0" smtClean="0">
                <a:effectLst/>
              </a:rPr>
              <a:t>variable</a:t>
            </a:r>
            <a:r>
              <a:rPr lang="en-US" i="0" baseline="0" dirty="0" smtClean="0">
                <a:effectLst/>
              </a:rPr>
              <a:t> </a:t>
            </a:r>
            <a:r>
              <a:rPr lang="en-US" dirty="0" smtClean="0">
                <a:effectLst/>
              </a:rPr>
              <a:t> to return all function modules where</a:t>
            </a:r>
            <a:r>
              <a:rPr lang="en-US" baseline="0" dirty="0" smtClean="0">
                <a:effectLst/>
              </a:rPr>
              <a:t> the name</a:t>
            </a:r>
            <a:r>
              <a:rPr lang="en-US" dirty="0" smtClean="0">
                <a:effectLst/>
              </a:rPr>
              <a:t> ends</a:t>
            </a:r>
            <a:r>
              <a:rPr lang="en-US" baseline="0" dirty="0" smtClean="0">
                <a:effectLst/>
              </a:rPr>
              <a:t> with </a:t>
            </a:r>
            <a:r>
              <a:rPr lang="en-US" dirty="0" smtClean="0">
                <a:effectLst/>
              </a:rPr>
              <a:t>the variable text</a:t>
            </a:r>
          </a:p>
          <a:p>
            <a:pPr marL="628650" lvl="1" indent="-171450" fontAlgn="t">
              <a:buFont typeface="Arial" pitchFamily="34" charset="0"/>
              <a:buChar char="•"/>
            </a:pPr>
            <a:r>
              <a:rPr lang="en-US" dirty="0" smtClean="0">
                <a:effectLst/>
              </a:rPr>
              <a:t>Enter * to return all function modules.</a:t>
            </a:r>
          </a:p>
          <a:p>
            <a:pPr fontAlgn="t"/>
            <a:endParaRPr lang="en-US" dirty="0" smtClean="0">
              <a:effectLst/>
            </a:endParaRPr>
          </a:p>
          <a:p>
            <a:pPr fontAlgn="t"/>
            <a:r>
              <a:rPr lang="en-US" dirty="0" smtClean="0">
                <a:effectLst/>
              </a:rPr>
              <a:t>Click </a:t>
            </a:r>
            <a:r>
              <a:rPr lang="en-US" b="1" dirty="0" smtClean="0">
                <a:effectLst/>
              </a:rPr>
              <a:t>Remote FM</a:t>
            </a:r>
            <a:r>
              <a:rPr lang="en-US" dirty="0" smtClean="0">
                <a:effectLst/>
              </a:rPr>
              <a:t> or </a:t>
            </a:r>
            <a:r>
              <a:rPr lang="en-US" b="1" dirty="0" smtClean="0">
                <a:effectLst/>
              </a:rPr>
              <a:t>BAPI</a:t>
            </a:r>
            <a:r>
              <a:rPr lang="en-US" dirty="0" smtClean="0">
                <a:effectLst/>
              </a:rPr>
              <a:t>. </a:t>
            </a:r>
          </a:p>
          <a:p>
            <a:pPr fontAlgn="t"/>
            <a:endParaRPr lang="en-US" dirty="0" smtClean="0">
              <a:effectLst/>
            </a:endParaRPr>
          </a:p>
          <a:p>
            <a:pPr fontAlgn="t"/>
            <a:r>
              <a:rPr lang="en-US" dirty="0" smtClean="0">
                <a:effectLst/>
              </a:rPr>
              <a:t>Click </a:t>
            </a:r>
            <a:r>
              <a:rPr lang="en-US" b="1" dirty="0" smtClean="0">
                <a:effectLst/>
              </a:rPr>
              <a:t>Go</a:t>
            </a:r>
            <a:r>
              <a:rPr lang="en-US" dirty="0" smtClean="0">
                <a:effectLst/>
              </a:rPr>
              <a:t>.  </a:t>
            </a:r>
          </a:p>
          <a:p>
            <a:pPr fontAlgn="t"/>
            <a:endParaRPr lang="en-US" dirty="0" smtClean="0">
              <a:effectLst/>
            </a:endParaRPr>
          </a:p>
        </p:txBody>
      </p:sp>
      <p:sp>
        <p:nvSpPr>
          <p:cNvPr id="4" name="Slide Number Placeholder 3"/>
          <p:cNvSpPr>
            <a:spLocks noGrp="1"/>
          </p:cNvSpPr>
          <p:nvPr>
            <p:ph type="sldNum" sz="quarter" idx="10"/>
          </p:nvPr>
        </p:nvSpPr>
        <p:spPr/>
        <p:txBody>
          <a:bodyPr/>
          <a:lstStyle/>
          <a:p>
            <a:fld id="{2AAFFAD7-F4BB-40AB-9856-8EF2547A47A0}" type="slidenum">
              <a:rPr lang="en-US" smtClean="0"/>
              <a:pPr/>
              <a:t>115</a:t>
            </a:fld>
            <a:endParaRPr lang="en-US" dirty="0"/>
          </a:p>
        </p:txBody>
      </p:sp>
    </p:spTree>
    <p:extLst>
      <p:ext uri="{BB962C8B-B14F-4D97-AF65-F5344CB8AC3E}">
        <p14:creationId xmlns:p14="http://schemas.microsoft.com/office/powerpoint/2010/main" val="862709801"/>
      </p:ext>
    </p:extLst>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171450" marR="0" lvl="0" indent="-171450" algn="l" defTabSz="914400" rtl="0" eaLnBrk="1" fontAlgn="auto" latinLnBrk="0" hangingPunct="1">
              <a:lnSpc>
                <a:spcPct val="100000"/>
              </a:lnSpc>
              <a:spcBef>
                <a:spcPts val="0"/>
              </a:spcBef>
              <a:spcAft>
                <a:spcPts val="0"/>
              </a:spcAft>
              <a:buClrTx/>
              <a:buSzTx/>
              <a:buFont typeface="Arial" pitchFamily="34" charset="0"/>
              <a:buChar char="•"/>
              <a:tabLst/>
              <a:defRPr/>
            </a:pPr>
            <a:r>
              <a:rPr lang="en-US" b="0" dirty="0" smtClean="0"/>
              <a:t>Sometimes there are multiple BAPI’s,</a:t>
            </a:r>
            <a:r>
              <a:rPr lang="en-US" b="0" baseline="0" dirty="0" smtClean="0"/>
              <a:t> so y</a:t>
            </a:r>
            <a:r>
              <a:rPr lang="en-US" b="0" dirty="0" smtClean="0"/>
              <a:t>ou</a:t>
            </a:r>
            <a:r>
              <a:rPr lang="en-US" b="0" baseline="0" dirty="0" smtClean="0"/>
              <a:t> always want to make sure you have the latest version. </a:t>
            </a:r>
            <a:endParaRPr lang="en-US" b="0" dirty="0" smtClean="0"/>
          </a:p>
          <a:p>
            <a:pPr marL="0" lvl="0" indent="0">
              <a:buFont typeface="Arial" pitchFamily="34" charset="0"/>
              <a:buNone/>
            </a:pPr>
            <a:endParaRPr lang="en-US" b="1" dirty="0" smtClean="0"/>
          </a:p>
          <a:p>
            <a:pPr marL="171450" lvl="0" indent="-171450">
              <a:buFont typeface="Arial" pitchFamily="34" charset="0"/>
              <a:buChar char="•"/>
            </a:pPr>
            <a:r>
              <a:rPr lang="en-US" b="1" dirty="0" smtClean="0"/>
              <a:t>Must be Remote enabled</a:t>
            </a:r>
          </a:p>
          <a:p>
            <a:pPr marL="628650" lvl="1" indent="-171450">
              <a:buFont typeface="Arial" pitchFamily="34" charset="0"/>
              <a:buChar char="•"/>
            </a:pPr>
            <a:r>
              <a:rPr lang="en-US" b="0" dirty="0" smtClean="0"/>
              <a:t>This</a:t>
            </a:r>
            <a:r>
              <a:rPr lang="en-US" b="0" baseline="0" dirty="0" smtClean="0"/>
              <a:t> will allow it be to pulled into the Direct tool</a:t>
            </a:r>
            <a:endParaRPr lang="en-US" b="0" dirty="0" smtClean="0"/>
          </a:p>
          <a:p>
            <a:pPr marL="171450" lvl="0" indent="-171450">
              <a:buFont typeface="Arial" pitchFamily="34" charset="0"/>
              <a:buChar char="•"/>
            </a:pPr>
            <a:endParaRPr lang="en-US" b="1" dirty="0" smtClean="0"/>
          </a:p>
          <a:p>
            <a:pPr marL="171450" lvl="0" indent="-171450">
              <a:buFont typeface="Arial" pitchFamily="34" charset="0"/>
              <a:buChar char="•"/>
            </a:pPr>
            <a:r>
              <a:rPr lang="en-US" b="1" dirty="0" smtClean="0"/>
              <a:t>RFM might call a BAPI,  but not vice versa</a:t>
            </a:r>
          </a:p>
          <a:p>
            <a:pPr marL="628650" lvl="1" indent="-171450">
              <a:buFont typeface="Arial" pitchFamily="34" charset="0"/>
              <a:buChar char="•"/>
            </a:pPr>
            <a:r>
              <a:rPr lang="en-US" b="0" dirty="0" smtClean="0"/>
              <a:t>RFM can call more than 1 BAPI</a:t>
            </a:r>
          </a:p>
          <a:p>
            <a:pPr marL="171450" lvl="0" indent="-171450">
              <a:buFont typeface="Arial" pitchFamily="34" charset="0"/>
              <a:buChar char="•"/>
            </a:pPr>
            <a:endParaRPr lang="en-US" b="1" dirty="0" smtClean="0"/>
          </a:p>
          <a:p>
            <a:pPr marL="171450" lvl="0" indent="-171450">
              <a:buFont typeface="Arial" pitchFamily="34" charset="0"/>
              <a:buChar char="•"/>
            </a:pPr>
            <a:r>
              <a:rPr lang="en-US" b="1" dirty="0" smtClean="0"/>
              <a:t>Can use Z BAPI/RFM</a:t>
            </a:r>
          </a:p>
          <a:p>
            <a:pPr marL="628650" lvl="1" indent="-171450">
              <a:buFont typeface="Arial" pitchFamily="34" charset="0"/>
              <a:buChar char="•"/>
            </a:pPr>
            <a:r>
              <a:rPr lang="en-US" b="0" dirty="0" smtClean="0"/>
              <a:t>These</a:t>
            </a:r>
            <a:r>
              <a:rPr lang="en-US" b="0" baseline="0" dirty="0" smtClean="0"/>
              <a:t> will work but must be remote enabled</a:t>
            </a:r>
            <a:endParaRPr lang="en-US" b="0" dirty="0" smtClean="0"/>
          </a:p>
          <a:p>
            <a:pPr defTabSz="864931">
              <a:defRPr/>
            </a:pPr>
            <a:endParaRPr lang="en-US" dirty="0" smtClean="0"/>
          </a:p>
          <a:p>
            <a:pPr fontAlgn="t"/>
            <a:r>
              <a:rPr lang="en-US" dirty="0" smtClean="0">
                <a:effectLst/>
              </a:rPr>
              <a:t>Select a module. Make sure it is the latest release version.</a:t>
            </a:r>
          </a:p>
          <a:p>
            <a:pPr fontAlgn="t"/>
            <a:endParaRPr lang="en-US" dirty="0" smtClean="0">
              <a:effectLst/>
            </a:endParaRPr>
          </a:p>
          <a:p>
            <a:pPr fontAlgn="t"/>
            <a:r>
              <a:rPr lang="en-US" dirty="0" smtClean="0">
                <a:effectLst/>
              </a:rPr>
              <a:t>Click </a:t>
            </a:r>
            <a:r>
              <a:rPr lang="en-US" b="1" dirty="0" smtClean="0">
                <a:effectLst/>
              </a:rPr>
              <a:t>OK</a:t>
            </a:r>
            <a:r>
              <a:rPr lang="en-US" dirty="0" smtClean="0">
                <a:effectLst/>
              </a:rPr>
              <a:t>.</a:t>
            </a:r>
          </a:p>
        </p:txBody>
      </p:sp>
      <p:sp>
        <p:nvSpPr>
          <p:cNvPr id="4" name="Slide Number Placeholder 3"/>
          <p:cNvSpPr>
            <a:spLocks noGrp="1"/>
          </p:cNvSpPr>
          <p:nvPr>
            <p:ph type="sldNum" sz="quarter" idx="10"/>
          </p:nvPr>
        </p:nvSpPr>
        <p:spPr/>
        <p:txBody>
          <a:bodyPr/>
          <a:lstStyle/>
          <a:p>
            <a:fld id="{2AAFFAD7-F4BB-40AB-9856-8EF2547A47A0}" type="slidenum">
              <a:rPr lang="en-US" smtClean="0"/>
              <a:pPr/>
              <a:t>116</a:t>
            </a:fld>
            <a:endParaRPr lang="en-US" dirty="0"/>
          </a:p>
        </p:txBody>
      </p:sp>
    </p:spTree>
    <p:extLst>
      <p:ext uri="{BB962C8B-B14F-4D97-AF65-F5344CB8AC3E}">
        <p14:creationId xmlns:p14="http://schemas.microsoft.com/office/powerpoint/2010/main" val="3049778428"/>
      </p:ext>
    </p:extLst>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Once you have done</a:t>
            </a:r>
            <a:r>
              <a:rPr lang="en-US" baseline="0" dirty="0" smtClean="0"/>
              <a:t> the testing in SAP, we move to Direct</a:t>
            </a:r>
            <a:endParaRPr lang="en-US" dirty="0" smtClean="0"/>
          </a:p>
          <a:p>
            <a:endParaRPr lang="en-US" dirty="0" smtClean="0"/>
          </a:p>
          <a:p>
            <a:r>
              <a:rPr lang="en-US" dirty="0" smtClean="0"/>
              <a:t>Back screen shot is Metadata Properties</a:t>
            </a:r>
          </a:p>
          <a:p>
            <a:endParaRPr lang="en-US" dirty="0" smtClean="0"/>
          </a:p>
          <a:p>
            <a:r>
              <a:rPr lang="en-US" dirty="0" smtClean="0"/>
              <a:t>Front screen shot gives notes about</a:t>
            </a:r>
            <a:r>
              <a:rPr lang="en-US" baseline="0" dirty="0" smtClean="0"/>
              <a:t> what to include</a:t>
            </a:r>
          </a:p>
          <a:p>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Documentation will let you know if there are required fields – this</a:t>
            </a:r>
            <a:r>
              <a:rPr lang="en-US" baseline="0" dirty="0" smtClean="0"/>
              <a:t> is same documentation as you would see in SAP. Will let you know if there are any German terms. </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NOTE: Only around 30% of BAPI’s have this documentation in place. </a:t>
            </a:r>
            <a:r>
              <a:rPr lang="en-US" baseline="0" smtClean="0"/>
              <a:t>It’s created by SAP. </a:t>
            </a:r>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smtClean="0"/>
          </a:p>
          <a:p>
            <a:endParaRPr lang="en-US" dirty="0"/>
          </a:p>
        </p:txBody>
      </p:sp>
      <p:sp>
        <p:nvSpPr>
          <p:cNvPr id="4" name="Slide Number Placeholder 3"/>
          <p:cNvSpPr>
            <a:spLocks noGrp="1"/>
          </p:cNvSpPr>
          <p:nvPr>
            <p:ph type="sldNum" sz="quarter" idx="10"/>
          </p:nvPr>
        </p:nvSpPr>
        <p:spPr/>
        <p:txBody>
          <a:bodyPr/>
          <a:lstStyle/>
          <a:p>
            <a:fld id="{A354F193-FA12-42F0-855C-9CAFF1B1C87A}" type="slidenum">
              <a:rPr lang="en-US" smtClean="0"/>
              <a:pPr/>
              <a:t>117</a:t>
            </a:fld>
            <a:endParaRPr lang="en-US" dirty="0"/>
          </a:p>
        </p:txBody>
      </p:sp>
    </p:spTree>
    <p:extLst>
      <p:ext uri="{BB962C8B-B14F-4D97-AF65-F5344CB8AC3E}">
        <p14:creationId xmlns:p14="http://schemas.microsoft.com/office/powerpoint/2010/main" val="3373313886"/>
      </p:ext>
    </p:extLst>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t"/>
            <a:r>
              <a:rPr lang="en-US" dirty="0" smtClean="0">
                <a:effectLst/>
              </a:rPr>
              <a:t>One</a:t>
            </a:r>
            <a:r>
              <a:rPr lang="en-US" baseline="0" dirty="0" smtClean="0">
                <a:effectLst/>
              </a:rPr>
              <a:t> of the things about BAPI’s is that they do not always have a commit or a save as part of the BAPI and so we have an option here to check </a:t>
            </a:r>
            <a:r>
              <a:rPr lang="en-US" b="1" baseline="0" dirty="0" smtClean="0">
                <a:effectLst/>
              </a:rPr>
              <a:t>Commit Required </a:t>
            </a:r>
            <a:r>
              <a:rPr lang="en-US" baseline="0" dirty="0" smtClean="0">
                <a:effectLst/>
              </a:rPr>
              <a:t>and that will ensure that when you run the BAPI that it’s just not going to run, that it will actually save the values. Without this being checked the data will run but will not be saved in SAP.</a:t>
            </a:r>
            <a:endParaRPr lang="en-US" dirty="0" smtClean="0">
              <a:effectLst/>
            </a:endParaRPr>
          </a:p>
          <a:p>
            <a:pPr fontAlgn="t"/>
            <a:endParaRPr lang="en-US" dirty="0" smtClean="0">
              <a:effectLst/>
            </a:endParaRPr>
          </a:p>
          <a:p>
            <a:pPr fontAlgn="t"/>
            <a:r>
              <a:rPr lang="en-US" dirty="0" smtClean="0">
                <a:effectLst/>
              </a:rPr>
              <a:t>Click </a:t>
            </a:r>
            <a:r>
              <a:rPr lang="en-US" b="1" dirty="0" smtClean="0">
                <a:effectLst/>
              </a:rPr>
              <a:t>OK</a:t>
            </a:r>
            <a:r>
              <a:rPr lang="en-US" dirty="0" smtClean="0">
                <a:effectLst/>
              </a:rPr>
              <a:t>.</a:t>
            </a:r>
          </a:p>
          <a:p>
            <a:pPr fontAlgn="t"/>
            <a:endParaRPr lang="en-US" dirty="0" smtClean="0">
              <a:effectLst/>
            </a:endParaRPr>
          </a:p>
          <a:p>
            <a:pPr fontAlgn="t"/>
            <a:r>
              <a:rPr lang="en-US" b="1" dirty="0" smtClean="0">
                <a:effectLst/>
              </a:rPr>
              <a:t>For HR </a:t>
            </a:r>
            <a:r>
              <a:rPr lang="en-US" dirty="0" smtClean="0">
                <a:effectLst/>
              </a:rPr>
              <a:t>BAPIs and some remote function modules, select </a:t>
            </a:r>
            <a:r>
              <a:rPr lang="en-US" dirty="0" err="1" smtClean="0">
                <a:effectLst/>
              </a:rPr>
              <a:t>Enqueue</a:t>
            </a:r>
            <a:r>
              <a:rPr lang="en-US" dirty="0" smtClean="0">
                <a:effectLst/>
              </a:rPr>
              <a:t> and </a:t>
            </a:r>
            <a:r>
              <a:rPr lang="en-US" dirty="0" err="1" smtClean="0">
                <a:effectLst/>
              </a:rPr>
              <a:t>Dequeue</a:t>
            </a:r>
            <a:r>
              <a:rPr lang="en-US" dirty="0" smtClean="0">
                <a:effectLst/>
              </a:rPr>
              <a:t> to ensure that personnel records are properly locked and unlocked again to capture updates.</a:t>
            </a:r>
          </a:p>
          <a:p>
            <a:pPr fontAlgn="t"/>
            <a:endParaRPr lang="en-US" b="1" dirty="0" smtClean="0">
              <a:effectLst/>
            </a:endParaRPr>
          </a:p>
        </p:txBody>
      </p:sp>
      <p:sp>
        <p:nvSpPr>
          <p:cNvPr id="4" name="Slide Number Placeholder 3"/>
          <p:cNvSpPr>
            <a:spLocks noGrp="1"/>
          </p:cNvSpPr>
          <p:nvPr>
            <p:ph type="sldNum" sz="quarter" idx="10"/>
          </p:nvPr>
        </p:nvSpPr>
        <p:spPr/>
        <p:txBody>
          <a:bodyPr/>
          <a:lstStyle/>
          <a:p>
            <a:fld id="{A354F193-FA12-42F0-855C-9CAFF1B1C87A}" type="slidenum">
              <a:rPr lang="en-US" smtClean="0"/>
              <a:pPr/>
              <a:t>118</a:t>
            </a:fld>
            <a:endParaRPr lang="en-US" dirty="0"/>
          </a:p>
        </p:txBody>
      </p:sp>
    </p:spTree>
    <p:extLst>
      <p:ext uri="{BB962C8B-B14F-4D97-AF65-F5344CB8AC3E}">
        <p14:creationId xmlns:p14="http://schemas.microsoft.com/office/powerpoint/2010/main" val="3867223020"/>
      </p:ext>
    </p:extLst>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t"/>
            <a:r>
              <a:rPr lang="en-US" dirty="0" smtClean="0">
                <a:effectLst/>
              </a:rPr>
              <a:t>After clicking OK,</a:t>
            </a:r>
            <a:r>
              <a:rPr lang="en-US" baseline="0" dirty="0" smtClean="0">
                <a:effectLst/>
              </a:rPr>
              <a:t> the default is to load Field Descriptions.</a:t>
            </a:r>
          </a:p>
          <a:p>
            <a:pPr fontAlgn="t"/>
            <a:endParaRPr lang="en-US" baseline="0" dirty="0" smtClean="0">
              <a:effectLst/>
            </a:endParaRPr>
          </a:p>
          <a:p>
            <a:pPr fontAlgn="t"/>
            <a:r>
              <a:rPr lang="en-US" baseline="0" dirty="0" smtClean="0">
                <a:effectLst/>
              </a:rPr>
              <a:t>Click </a:t>
            </a:r>
            <a:r>
              <a:rPr lang="en-US" b="1" baseline="0" dirty="0" smtClean="0">
                <a:effectLst/>
              </a:rPr>
              <a:t>Skip</a:t>
            </a:r>
            <a:r>
              <a:rPr lang="en-US" baseline="0" dirty="0" smtClean="0">
                <a:effectLst/>
              </a:rPr>
              <a:t> to skip a table</a:t>
            </a:r>
          </a:p>
          <a:p>
            <a:pPr fontAlgn="t"/>
            <a:r>
              <a:rPr lang="en-US" baseline="0" dirty="0" smtClean="0">
                <a:effectLst/>
              </a:rPr>
              <a:t>Click </a:t>
            </a:r>
            <a:r>
              <a:rPr lang="en-US" b="1" baseline="0" dirty="0" smtClean="0">
                <a:effectLst/>
              </a:rPr>
              <a:t>Skip All </a:t>
            </a:r>
            <a:r>
              <a:rPr lang="en-US" baseline="0" dirty="0" smtClean="0">
                <a:effectLst/>
              </a:rPr>
              <a:t>to skip the rest of the tables</a:t>
            </a:r>
          </a:p>
          <a:p>
            <a:pPr fontAlgn="t"/>
            <a:endParaRPr lang="en-US" baseline="0" dirty="0" smtClean="0">
              <a:effectLst/>
            </a:endParaRPr>
          </a:p>
          <a:p>
            <a:pPr fontAlgn="t"/>
            <a:r>
              <a:rPr lang="en-US" baseline="0" dirty="0" smtClean="0">
                <a:effectLst/>
              </a:rPr>
              <a:t>If you Skip and later want the Field Descriptions, it is possible to get them by right clicking on the Table name and selecting Get Description.</a:t>
            </a:r>
            <a:endParaRPr lang="en-US" dirty="0" smtClean="0">
              <a:effectLst/>
            </a:endParaRPr>
          </a:p>
          <a:p>
            <a:endParaRPr lang="en-US" dirty="0"/>
          </a:p>
        </p:txBody>
      </p:sp>
      <p:sp>
        <p:nvSpPr>
          <p:cNvPr id="4" name="Slide Number Placeholder 3"/>
          <p:cNvSpPr>
            <a:spLocks noGrp="1"/>
          </p:cNvSpPr>
          <p:nvPr>
            <p:ph type="sldNum" sz="quarter" idx="10"/>
          </p:nvPr>
        </p:nvSpPr>
        <p:spPr/>
        <p:txBody>
          <a:bodyPr/>
          <a:lstStyle/>
          <a:p>
            <a:fld id="{A354F193-FA12-42F0-855C-9CAFF1B1C87A}" type="slidenum">
              <a:rPr lang="en-US" smtClean="0"/>
              <a:pPr/>
              <a:t>119</a:t>
            </a:fld>
            <a:endParaRPr lang="en-US" dirty="0"/>
          </a:p>
        </p:txBody>
      </p:sp>
    </p:spTree>
    <p:extLst>
      <p:ext uri="{BB962C8B-B14F-4D97-AF65-F5344CB8AC3E}">
        <p14:creationId xmlns:p14="http://schemas.microsoft.com/office/powerpoint/2010/main" val="2699222522"/>
      </p:ext>
    </p:extLst>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fontAlgn="t">
              <a:buFont typeface="Arial" panose="020B0604020202020204" pitchFamily="34" charset="0"/>
              <a:buChar char="•"/>
            </a:pPr>
            <a:r>
              <a:rPr lang="en-US" b="0" dirty="0" smtClean="0">
                <a:effectLst/>
              </a:rPr>
              <a:t>Highlight</a:t>
            </a:r>
            <a:r>
              <a:rPr lang="en-US" b="0" baseline="0" dirty="0" smtClean="0">
                <a:effectLst/>
              </a:rPr>
              <a:t> Table or Structure</a:t>
            </a:r>
            <a:br>
              <a:rPr lang="en-US" b="0" baseline="0" dirty="0" smtClean="0">
                <a:effectLst/>
              </a:rPr>
            </a:br>
            <a:endParaRPr lang="en-US" b="0" baseline="0" dirty="0" smtClean="0">
              <a:effectLst/>
            </a:endParaRPr>
          </a:p>
          <a:p>
            <a:pPr marL="171450" marR="0" indent="-171450" algn="l" defTabSz="914400" rtl="0" eaLnBrk="1" fontAlgn="auto" latinLnBrk="0" hangingPunct="1">
              <a:lnSpc>
                <a:spcPct val="100000"/>
              </a:lnSpc>
              <a:spcBef>
                <a:spcPts val="0"/>
              </a:spcBef>
              <a:spcAft>
                <a:spcPts val="0"/>
              </a:spcAft>
              <a:buClrTx/>
              <a:buSzTx/>
              <a:buFont typeface="Arial" pitchFamily="34" charset="0"/>
              <a:buChar char="•"/>
              <a:tabLst/>
              <a:defRPr/>
            </a:pPr>
            <a:r>
              <a:rPr lang="en-US" b="1" dirty="0" smtClean="0"/>
              <a:t>Select Fields</a:t>
            </a:r>
          </a:p>
          <a:p>
            <a:pPr marL="628650" marR="0" lvl="1" indent="-171450" algn="l" defTabSz="914400" rtl="0" eaLnBrk="1" fontAlgn="auto" latinLnBrk="0" hangingPunct="1">
              <a:lnSpc>
                <a:spcPct val="100000"/>
              </a:lnSpc>
              <a:spcBef>
                <a:spcPts val="0"/>
              </a:spcBef>
              <a:spcAft>
                <a:spcPts val="0"/>
              </a:spcAft>
              <a:buClrTx/>
              <a:buSzTx/>
              <a:buFont typeface="Arial" pitchFamily="34" charset="0"/>
              <a:buChar char="•"/>
              <a:tabLst/>
              <a:defRPr/>
            </a:pPr>
            <a:r>
              <a:rPr lang="en-US" b="0" dirty="0" smtClean="0"/>
              <a:t>Check the box to Enable the fields</a:t>
            </a:r>
            <a:r>
              <a:rPr lang="en-US" b="0" baseline="0" dirty="0" smtClean="0"/>
              <a:t> that you want</a:t>
            </a:r>
          </a:p>
          <a:p>
            <a:pPr marL="628650" marR="0" lvl="1" indent="-171450" algn="l" defTabSz="914400" rtl="0" eaLnBrk="1" fontAlgn="auto" latinLnBrk="0" hangingPunct="1">
              <a:lnSpc>
                <a:spcPct val="100000"/>
              </a:lnSpc>
              <a:spcBef>
                <a:spcPts val="0"/>
              </a:spcBef>
              <a:spcAft>
                <a:spcPts val="0"/>
              </a:spcAft>
              <a:buClrTx/>
              <a:buSzTx/>
              <a:buFont typeface="Arial" pitchFamily="34" charset="0"/>
              <a:buChar char="•"/>
              <a:tabLst/>
              <a:defRPr/>
            </a:pPr>
            <a:r>
              <a:rPr lang="en-US" b="0" baseline="0" dirty="0" smtClean="0"/>
              <a:t>Double check the BAPI documentation to make sure that you include all required fields</a:t>
            </a:r>
          </a:p>
          <a:p>
            <a:pPr marL="628650" marR="0" lvl="1" indent="-171450" algn="l" defTabSz="914400" rtl="0" eaLnBrk="1" fontAlgn="auto" latinLnBrk="0" hangingPunct="1">
              <a:lnSpc>
                <a:spcPct val="100000"/>
              </a:lnSpc>
              <a:spcBef>
                <a:spcPts val="0"/>
              </a:spcBef>
              <a:spcAft>
                <a:spcPts val="0"/>
              </a:spcAft>
              <a:buClrTx/>
              <a:buSzTx/>
              <a:buFont typeface="Arial" pitchFamily="34" charset="0"/>
              <a:buChar char="•"/>
              <a:tabLst/>
              <a:defRPr/>
            </a:pPr>
            <a:r>
              <a:rPr lang="en-US" dirty="0" smtClean="0">
                <a:effectLst/>
              </a:rPr>
              <a:t>Based on your research in the documentation, you can specify the importance of fields. Classifying the fields helps users who are creating a Transaction script to choose the fields that</a:t>
            </a:r>
            <a:br>
              <a:rPr lang="en-US" dirty="0" smtClean="0">
                <a:effectLst/>
              </a:rPr>
            </a:br>
            <a:endParaRPr lang="en-US" b="1" dirty="0" smtClean="0"/>
          </a:p>
          <a:p>
            <a:pPr marL="171450" marR="0" indent="-171450" algn="l" defTabSz="914400" rtl="0" eaLnBrk="1" fontAlgn="auto" latinLnBrk="0" hangingPunct="1">
              <a:lnSpc>
                <a:spcPct val="100000"/>
              </a:lnSpc>
              <a:spcBef>
                <a:spcPts val="0"/>
              </a:spcBef>
              <a:spcAft>
                <a:spcPts val="0"/>
              </a:spcAft>
              <a:buClrTx/>
              <a:buSzTx/>
              <a:buFont typeface="Arial" pitchFamily="34" charset="0"/>
              <a:buChar char="•"/>
              <a:tabLst/>
              <a:defRPr/>
            </a:pPr>
            <a:r>
              <a:rPr lang="en-US" b="1" dirty="0" smtClean="0"/>
              <a:t>MR80</a:t>
            </a:r>
          </a:p>
          <a:p>
            <a:pPr marL="628650" lvl="1" indent="-171450">
              <a:buFont typeface="Arial" pitchFamily="34" charset="0"/>
              <a:buChar char="•"/>
            </a:pPr>
            <a:r>
              <a:rPr lang="en-US" dirty="0" smtClean="0"/>
              <a:t>M = Mandatory</a:t>
            </a:r>
          </a:p>
          <a:p>
            <a:pPr marL="1085850" marR="0" lvl="2" indent="-171450" algn="l" defTabSz="914400" rtl="0" eaLnBrk="1" fontAlgn="auto" latinLnBrk="0" hangingPunct="1">
              <a:lnSpc>
                <a:spcPct val="100000"/>
              </a:lnSpc>
              <a:spcBef>
                <a:spcPts val="0"/>
              </a:spcBef>
              <a:spcAft>
                <a:spcPts val="0"/>
              </a:spcAft>
              <a:buClrTx/>
              <a:buSzTx/>
              <a:buFont typeface="Arial" pitchFamily="34" charset="0"/>
              <a:buChar char="•"/>
              <a:tabLst/>
              <a:defRPr/>
            </a:pPr>
            <a:r>
              <a:rPr lang="en-US" dirty="0" smtClean="0">
                <a:effectLst/>
              </a:rPr>
              <a:t>Set fields as mandatory if the function module documentation indicates that they are essential or if they are important to your process. </a:t>
            </a:r>
          </a:p>
          <a:p>
            <a:pPr marL="1085850" marR="0" lvl="2" indent="-171450" algn="l" defTabSz="914400" rtl="0" eaLnBrk="1" fontAlgn="auto" latinLnBrk="0" hangingPunct="1">
              <a:lnSpc>
                <a:spcPct val="100000"/>
              </a:lnSpc>
              <a:spcBef>
                <a:spcPts val="0"/>
              </a:spcBef>
              <a:spcAft>
                <a:spcPts val="0"/>
              </a:spcAft>
              <a:buClrTx/>
              <a:buSzTx/>
              <a:buFont typeface="Arial" pitchFamily="34" charset="0"/>
              <a:buChar char="•"/>
              <a:tabLst/>
              <a:defRPr/>
            </a:pPr>
            <a:r>
              <a:rPr lang="en-US" dirty="0" smtClean="0">
                <a:effectLst/>
              </a:rPr>
              <a:t>Fields marked as mandatory are fixed in Transaction and cannot be deselected.</a:t>
            </a:r>
          </a:p>
          <a:p>
            <a:pPr marL="628650" lvl="1" indent="-171450">
              <a:buFont typeface="Arial" pitchFamily="34" charset="0"/>
              <a:buChar char="•"/>
            </a:pPr>
            <a:r>
              <a:rPr lang="en-US" dirty="0" smtClean="0"/>
              <a:t>R = Recommended</a:t>
            </a:r>
          </a:p>
          <a:p>
            <a:pPr marL="1085850" marR="0" lvl="2" indent="-171450" algn="l" defTabSz="914400" rtl="0" eaLnBrk="1" fontAlgn="auto" latinLnBrk="0" hangingPunct="1">
              <a:lnSpc>
                <a:spcPct val="100000"/>
              </a:lnSpc>
              <a:spcBef>
                <a:spcPts val="0"/>
              </a:spcBef>
              <a:spcAft>
                <a:spcPts val="0"/>
              </a:spcAft>
              <a:buClrTx/>
              <a:buSzTx/>
              <a:buFont typeface="Arial" pitchFamily="34" charset="0"/>
              <a:buChar char="•"/>
              <a:tabLst/>
              <a:defRPr/>
            </a:pPr>
            <a:r>
              <a:rPr lang="en-US" dirty="0" smtClean="0">
                <a:effectLst/>
              </a:rPr>
              <a:t>Fields that are recommended to be included in scripts.</a:t>
            </a:r>
          </a:p>
          <a:p>
            <a:pPr marL="628650" lvl="1" indent="-171450">
              <a:buFont typeface="Arial" pitchFamily="34" charset="0"/>
              <a:buChar char="•"/>
            </a:pPr>
            <a:r>
              <a:rPr lang="en-US" dirty="0" smtClean="0"/>
              <a:t>Eighty Percentile = Used 80% of the time</a:t>
            </a:r>
          </a:p>
          <a:p>
            <a:pPr marL="1085850" marR="0" lvl="2" indent="-171450" algn="l" defTabSz="914400" rtl="0" eaLnBrk="1" fontAlgn="auto" latinLnBrk="0" hangingPunct="1">
              <a:lnSpc>
                <a:spcPct val="100000"/>
              </a:lnSpc>
              <a:spcBef>
                <a:spcPts val="0"/>
              </a:spcBef>
              <a:spcAft>
                <a:spcPts val="0"/>
              </a:spcAft>
              <a:buClrTx/>
              <a:buSzTx/>
              <a:buFont typeface="Arial" pitchFamily="34" charset="0"/>
              <a:buChar char="•"/>
              <a:tabLst/>
              <a:defRPr/>
            </a:pPr>
            <a:r>
              <a:rPr lang="en-US" dirty="0" smtClean="0">
                <a:effectLst/>
              </a:rPr>
              <a:t>Indicates the fields that are most frequently used in a given process.</a:t>
            </a:r>
          </a:p>
          <a:p>
            <a:pPr marL="628650" marR="0" lvl="1" indent="-171450" algn="l" defTabSz="914400" rtl="0" eaLnBrk="1" fontAlgn="auto" latinLnBrk="0" hangingPunct="1">
              <a:lnSpc>
                <a:spcPct val="100000"/>
              </a:lnSpc>
              <a:spcBef>
                <a:spcPts val="0"/>
              </a:spcBef>
              <a:spcAft>
                <a:spcPts val="0"/>
              </a:spcAft>
              <a:buClrTx/>
              <a:buSzTx/>
              <a:buFont typeface="Arial" pitchFamily="34" charset="0"/>
              <a:buChar char="•"/>
              <a:tabLst/>
              <a:defRPr/>
            </a:pPr>
            <a:r>
              <a:rPr lang="en-US" dirty="0" smtClean="0"/>
              <a:t>None</a:t>
            </a:r>
            <a:r>
              <a:rPr lang="en-US" baseline="0" dirty="0" smtClean="0"/>
              <a:t> = Optional – DEFAULT </a:t>
            </a:r>
          </a:p>
          <a:p>
            <a:pPr marL="1085850" marR="0" lvl="2" indent="-171450" algn="l" defTabSz="914400" rtl="0" eaLnBrk="1" fontAlgn="auto" latinLnBrk="0" hangingPunct="1">
              <a:lnSpc>
                <a:spcPct val="100000"/>
              </a:lnSpc>
              <a:spcBef>
                <a:spcPts val="0"/>
              </a:spcBef>
              <a:spcAft>
                <a:spcPts val="0"/>
              </a:spcAft>
              <a:buClrTx/>
              <a:buSzTx/>
              <a:buFont typeface="Arial" pitchFamily="34" charset="0"/>
              <a:buChar char="•"/>
              <a:tabLst/>
              <a:defRPr/>
            </a:pPr>
            <a:r>
              <a:rPr lang="en-US" dirty="0" smtClean="0">
                <a:effectLst/>
              </a:rPr>
              <a:t>Fields that are neither mandatory nor recommended, but which are still available for selection.</a:t>
            </a:r>
            <a:endParaRPr lang="en-US" dirty="0" smtClean="0"/>
          </a:p>
          <a:p>
            <a:pPr marL="457200" lvl="1" indent="0">
              <a:buFont typeface="Arial" pitchFamily="34" charset="0"/>
              <a:buNone/>
            </a:pPr>
            <a:endParaRPr lang="en-US" dirty="0" smtClean="0"/>
          </a:p>
          <a:p>
            <a:pPr fontAlgn="t"/>
            <a:r>
              <a:rPr lang="en-US" b="1" dirty="0" smtClean="0">
                <a:effectLst/>
              </a:rPr>
              <a:t>NOTE: </a:t>
            </a:r>
            <a:r>
              <a:rPr lang="en-US" dirty="0" smtClean="0">
                <a:effectLst/>
              </a:rPr>
              <a:t>Because of the complexity of BAPIs, it is important that you determine which elements are mandatory and which are optional before you save your template.</a:t>
            </a:r>
          </a:p>
          <a:p>
            <a:pPr fontAlgn="t"/>
            <a:endParaRPr lang="en-US" b="0" dirty="0" smtClean="0">
              <a:effectLst/>
            </a:endParaRPr>
          </a:p>
          <a:p>
            <a:pPr fontAlgn="t"/>
            <a:r>
              <a:rPr lang="en-US" b="1" dirty="0" smtClean="0">
                <a:effectLst/>
              </a:rPr>
              <a:t>____________________________________________________________________________________________________________________________</a:t>
            </a:r>
          </a:p>
          <a:p>
            <a:pPr fontAlgn="t"/>
            <a:r>
              <a:rPr lang="en-US" b="1" dirty="0" smtClean="0">
                <a:effectLst/>
              </a:rPr>
              <a:t>BAPI categories</a:t>
            </a:r>
          </a:p>
          <a:p>
            <a:pPr fontAlgn="t"/>
            <a:r>
              <a:rPr lang="en-US" dirty="0" smtClean="0">
                <a:effectLst/>
              </a:rPr>
              <a:t>Shows a hierarchical display of the details of the selected BAPI, including tables, and structures. Fields that are not part of a table or structure are grouped as Other Fields.</a:t>
            </a:r>
          </a:p>
          <a:p>
            <a:pPr fontAlgn="t"/>
            <a:r>
              <a:rPr lang="en-US" dirty="0" smtClean="0">
                <a:effectLst/>
              </a:rPr>
              <a:t>	</a:t>
            </a:r>
            <a:r>
              <a:rPr lang="en-US" b="1" dirty="0" smtClean="0">
                <a:effectLst/>
              </a:rPr>
              <a:t>Import and output structures</a:t>
            </a:r>
          </a:p>
          <a:p>
            <a:pPr fontAlgn="t"/>
            <a:r>
              <a:rPr lang="en-US" dirty="0" smtClean="0">
                <a:effectLst/>
              </a:rPr>
              <a:t>	If a BAPI contains import or output structures, these are displayed in the Direct tree structure. When a script is created using Direct, the structures appear in the Mapper as Import and Export structures and are labeled. </a:t>
            </a:r>
          </a:p>
          <a:p>
            <a:pPr fontAlgn="t"/>
            <a:endParaRPr lang="en-US" dirty="0" smtClean="0">
              <a:effectLst/>
            </a:endParaRPr>
          </a:p>
          <a:p>
            <a:pPr fontAlgn="t"/>
            <a:r>
              <a:rPr lang="en-US" b="1" dirty="0" smtClean="0">
                <a:effectLst/>
              </a:rPr>
              <a:t>Individual fields</a:t>
            </a:r>
          </a:p>
          <a:p>
            <a:pPr fontAlgn="t"/>
            <a:r>
              <a:rPr lang="en-US" dirty="0" smtClean="0">
                <a:effectLst/>
              </a:rPr>
              <a:t>Individual fields can be viewed in the middle pane. Included is the field name, field description, field type, field length, field offset, and field decimal.</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1" dirty="0" smtClean="0"/>
              <a:t>Can have additional</a:t>
            </a:r>
            <a:r>
              <a:rPr lang="en-US" b="1" baseline="0" dirty="0" smtClean="0"/>
              <a:t> information at the bottom of the screen depending on the field selected.</a:t>
            </a:r>
            <a:endParaRPr lang="en-US" b="1" dirty="0" smtClean="0"/>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smtClean="0"/>
          </a:p>
          <a:p>
            <a:pPr fontAlgn="t"/>
            <a:r>
              <a:rPr lang="en-US" b="1" dirty="0" smtClean="0">
                <a:effectLst/>
              </a:rPr>
              <a:t>Padding /</a:t>
            </a:r>
            <a:r>
              <a:rPr lang="en-US" b="1" baseline="0" dirty="0" smtClean="0">
                <a:effectLst/>
              </a:rPr>
              <a:t> Pad With </a:t>
            </a:r>
            <a:endParaRPr lang="en-US" b="1" dirty="0" smtClean="0">
              <a:effectLst/>
            </a:endParaRPr>
          </a:p>
          <a:p>
            <a:pPr fontAlgn="t"/>
            <a:r>
              <a:rPr lang="en-US" dirty="0" smtClean="0">
                <a:effectLst/>
              </a:rPr>
              <a:t>Padding for all data types is supported.</a:t>
            </a:r>
          </a:p>
          <a:p>
            <a:pPr fontAlgn="t"/>
            <a:r>
              <a:rPr lang="en-US" dirty="0" smtClean="0">
                <a:effectLst/>
              </a:rPr>
              <a:t>Options</a:t>
            </a:r>
            <a:r>
              <a:rPr lang="en-US" baseline="0" dirty="0" smtClean="0">
                <a:effectLst/>
              </a:rPr>
              <a:t> are</a:t>
            </a:r>
          </a:p>
          <a:p>
            <a:pPr fontAlgn="t"/>
            <a:r>
              <a:rPr lang="en-US" baseline="0" dirty="0" smtClean="0">
                <a:effectLst/>
              </a:rPr>
              <a:t>	Zero</a:t>
            </a:r>
          </a:p>
          <a:p>
            <a:pPr fontAlgn="t"/>
            <a:r>
              <a:rPr lang="en-US" baseline="0" dirty="0" smtClean="0">
                <a:effectLst/>
              </a:rPr>
              <a:t>	P</a:t>
            </a:r>
            <a:r>
              <a:rPr lang="en-US" dirty="0" smtClean="0">
                <a:effectLst/>
              </a:rPr>
              <a:t>re</a:t>
            </a:r>
          </a:p>
          <a:p>
            <a:pPr fontAlgn="t"/>
            <a:r>
              <a:rPr lang="en-US" dirty="0" smtClean="0">
                <a:effectLst/>
              </a:rPr>
              <a:t>	Post</a:t>
            </a:r>
          </a:p>
          <a:p>
            <a:pPr fontAlgn="t"/>
            <a:r>
              <a:rPr lang="en-US" dirty="0" smtClean="0">
                <a:effectLst/>
              </a:rPr>
              <a:t>	None</a:t>
            </a:r>
            <a:r>
              <a:rPr lang="en-US" baseline="0" dirty="0" smtClean="0">
                <a:effectLst/>
              </a:rPr>
              <a:t>                      </a:t>
            </a:r>
            <a:r>
              <a:rPr lang="en-US" dirty="0" smtClean="0">
                <a:effectLst/>
              </a:rPr>
              <a:t> </a:t>
            </a:r>
          </a:p>
          <a:p>
            <a:pPr fontAlgn="t"/>
            <a:r>
              <a:rPr lang="en-US" dirty="0" smtClean="0">
                <a:effectLst/>
              </a:rPr>
              <a:t>For Field Types </a:t>
            </a:r>
            <a:r>
              <a:rPr lang="en-US" dirty="0" err="1" smtClean="0">
                <a:effectLst/>
              </a:rPr>
              <a:t>Numchar</a:t>
            </a:r>
            <a:r>
              <a:rPr lang="en-US" dirty="0" smtClean="0">
                <a:effectLst/>
              </a:rPr>
              <a:t>, </a:t>
            </a:r>
            <a:r>
              <a:rPr lang="en-US" dirty="0" err="1" smtClean="0">
                <a:effectLst/>
              </a:rPr>
              <a:t>Num</a:t>
            </a:r>
            <a:r>
              <a:rPr lang="en-US" dirty="0" smtClean="0">
                <a:effectLst/>
              </a:rPr>
              <a:t>, char, or string fields, padding is turned on by default. </a:t>
            </a:r>
          </a:p>
          <a:p>
            <a:pPr fontAlgn="t"/>
            <a:r>
              <a:rPr lang="en-US" dirty="0" smtClean="0">
                <a:effectLst/>
              </a:rPr>
              <a:t>For other Field Types, padding can be turned on by selecting the Padding check box next to the required field. </a:t>
            </a:r>
          </a:p>
          <a:p>
            <a:pPr fontAlgn="t"/>
            <a:r>
              <a:rPr lang="en-US" dirty="0" smtClean="0">
                <a:effectLst/>
              </a:rPr>
              <a:t>Padding is not allowed if the SAP field length is not available or if the length is zero. </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smtClean="0"/>
          </a:p>
          <a:p>
            <a:pPr fontAlgn="t"/>
            <a:r>
              <a:rPr lang="en-US" dirty="0" smtClean="0">
                <a:effectLst/>
              </a:rPr>
              <a:t>On the </a:t>
            </a:r>
            <a:r>
              <a:rPr lang="en-US" b="1" dirty="0" smtClean="0">
                <a:effectLst/>
              </a:rPr>
              <a:t>Edit</a:t>
            </a:r>
            <a:r>
              <a:rPr lang="en-US" dirty="0" smtClean="0">
                <a:effectLst/>
              </a:rPr>
              <a:t> tab</a:t>
            </a:r>
          </a:p>
          <a:p>
            <a:pPr marL="0" marR="0" indent="0" algn="l" defTabSz="914400" rtl="0" eaLnBrk="1" fontAlgn="t" latinLnBrk="0" hangingPunct="1">
              <a:lnSpc>
                <a:spcPct val="100000"/>
              </a:lnSpc>
              <a:spcBef>
                <a:spcPts val="0"/>
              </a:spcBef>
              <a:spcAft>
                <a:spcPts val="0"/>
              </a:spcAft>
              <a:buClrTx/>
              <a:buSzTx/>
              <a:buFontTx/>
              <a:buNone/>
              <a:tabLst/>
              <a:defRPr/>
            </a:pPr>
            <a:r>
              <a:rPr lang="en-US" b="1" dirty="0" smtClean="0">
                <a:effectLst/>
              </a:rPr>
              <a:t>Search</a:t>
            </a:r>
            <a:r>
              <a:rPr lang="en-US" b="1" baseline="0" dirty="0" smtClean="0">
                <a:effectLst/>
              </a:rPr>
              <a:t> </a:t>
            </a:r>
            <a:r>
              <a:rPr lang="en-US" b="0" baseline="0" dirty="0" smtClean="0">
                <a:effectLst/>
              </a:rPr>
              <a:t>icon - </a:t>
            </a:r>
            <a:r>
              <a:rPr lang="en-US" dirty="0" smtClean="0">
                <a:effectLst/>
              </a:rPr>
              <a:t>To search the currently displayed structure or table, in the </a:t>
            </a:r>
            <a:r>
              <a:rPr lang="en-US" b="1" dirty="0" smtClean="0">
                <a:effectLst/>
              </a:rPr>
              <a:t>Find What</a:t>
            </a:r>
            <a:r>
              <a:rPr lang="en-US" dirty="0" smtClean="0">
                <a:effectLst/>
              </a:rPr>
              <a:t> box, type the name to search on. Click </a:t>
            </a:r>
            <a:r>
              <a:rPr lang="en-US" b="1" dirty="0" smtClean="0">
                <a:effectLst/>
              </a:rPr>
              <a:t>Name</a:t>
            </a:r>
            <a:r>
              <a:rPr lang="en-US" dirty="0" smtClean="0">
                <a:effectLst/>
              </a:rPr>
              <a:t> or </a:t>
            </a:r>
            <a:r>
              <a:rPr lang="en-US" b="1" dirty="0" smtClean="0">
                <a:effectLst/>
              </a:rPr>
              <a:t>Description</a:t>
            </a:r>
            <a:r>
              <a:rPr lang="en-US" dirty="0" smtClean="0">
                <a:effectLst/>
              </a:rPr>
              <a:t>. To indicate search direction in the grid, click </a:t>
            </a:r>
            <a:r>
              <a:rPr lang="en-US" b="1" dirty="0" smtClean="0">
                <a:effectLst/>
              </a:rPr>
              <a:t>Up</a:t>
            </a:r>
            <a:r>
              <a:rPr lang="en-US" dirty="0" smtClean="0">
                <a:effectLst/>
              </a:rPr>
              <a:t> or </a:t>
            </a:r>
            <a:r>
              <a:rPr lang="en-US" b="1" dirty="0" smtClean="0">
                <a:effectLst/>
              </a:rPr>
              <a:t>Down</a:t>
            </a:r>
            <a:r>
              <a:rPr lang="en-US" dirty="0" smtClean="0">
                <a:effectLst/>
              </a:rPr>
              <a:t>. Click </a:t>
            </a:r>
            <a:r>
              <a:rPr lang="en-US" b="1" dirty="0" smtClean="0">
                <a:effectLst/>
              </a:rPr>
              <a:t>Find Next</a:t>
            </a:r>
            <a:r>
              <a:rPr lang="en-US" dirty="0" smtClean="0">
                <a:effectLst/>
              </a:rPr>
              <a:t>.</a:t>
            </a:r>
          </a:p>
          <a:p>
            <a:pPr marL="0" marR="0" lvl="1" indent="0" algn="l" defTabSz="914400" rtl="0" eaLnBrk="1" fontAlgn="t" latinLnBrk="0" hangingPunct="1">
              <a:lnSpc>
                <a:spcPct val="100000"/>
              </a:lnSpc>
              <a:spcBef>
                <a:spcPts val="0"/>
              </a:spcBef>
              <a:spcAft>
                <a:spcPts val="0"/>
              </a:spcAft>
              <a:buClrTx/>
              <a:buSzTx/>
              <a:buFontTx/>
              <a:buNone/>
              <a:tabLst/>
              <a:defRPr/>
            </a:pPr>
            <a:r>
              <a:rPr lang="en-US" b="1" dirty="0" smtClean="0">
                <a:effectLst/>
              </a:rPr>
              <a:t>Select All</a:t>
            </a:r>
            <a:r>
              <a:rPr lang="en-US" dirty="0" smtClean="0">
                <a:effectLst/>
              </a:rPr>
              <a:t> icon - searches the current grid. </a:t>
            </a:r>
          </a:p>
          <a:p>
            <a:pPr fontAlgn="t"/>
            <a:r>
              <a:rPr lang="en-US" b="1" dirty="0" smtClean="0">
                <a:effectLst/>
              </a:rPr>
              <a:t>De-select All </a:t>
            </a:r>
            <a:r>
              <a:rPr lang="en-US" b="0" dirty="0" smtClean="0">
                <a:effectLst/>
              </a:rPr>
              <a:t>icon</a:t>
            </a:r>
            <a:endParaRPr lang="en-US" dirty="0" smtClean="0">
              <a:effectLst/>
            </a:endParaRPr>
          </a:p>
          <a:p>
            <a:pPr fontAlgn="t"/>
            <a:endParaRPr lang="en-US" b="1" dirty="0" smtClean="0">
              <a:effectLst/>
            </a:endParaRPr>
          </a:p>
          <a:p>
            <a:pPr fontAlgn="t"/>
            <a:r>
              <a:rPr lang="en-US" b="1" dirty="0" smtClean="0">
                <a:effectLst/>
              </a:rPr>
              <a:t>Additional Notes:</a:t>
            </a:r>
          </a:p>
          <a:p>
            <a:pPr fontAlgn="t"/>
            <a:r>
              <a:rPr lang="en-US" b="1" dirty="0" smtClean="0">
                <a:effectLst/>
              </a:rPr>
              <a:t>Change field descriptions</a:t>
            </a:r>
          </a:p>
          <a:p>
            <a:pPr fontAlgn="t"/>
            <a:r>
              <a:rPr lang="en-US" dirty="0" smtClean="0">
                <a:effectLst/>
              </a:rPr>
              <a:t>	Click the Field</a:t>
            </a:r>
            <a:r>
              <a:rPr lang="en-US" baseline="0" dirty="0" smtClean="0">
                <a:effectLst/>
              </a:rPr>
              <a:t> Description box and type in the next text, this may help </a:t>
            </a:r>
            <a:r>
              <a:rPr lang="en-US" dirty="0" smtClean="0">
                <a:effectLst/>
              </a:rPr>
              <a:t>make the</a:t>
            </a:r>
            <a:r>
              <a:rPr lang="en-US" baseline="0" dirty="0" smtClean="0">
                <a:effectLst/>
              </a:rPr>
              <a:t> description</a:t>
            </a:r>
            <a:r>
              <a:rPr lang="en-US" dirty="0" smtClean="0">
                <a:effectLst/>
              </a:rPr>
              <a:t> more understandable by Transaction users or when a BAPI.	</a:t>
            </a:r>
          </a:p>
          <a:p>
            <a:pPr fontAlgn="t"/>
            <a:r>
              <a:rPr lang="en-US" dirty="0" smtClean="0">
                <a:effectLst/>
              </a:rPr>
              <a:t>	Or if function module does not display descriptions. </a:t>
            </a:r>
          </a:p>
          <a:p>
            <a:pPr fontAlgn="t"/>
            <a:r>
              <a:rPr lang="en-US" b="1" dirty="0" smtClean="0">
                <a:effectLst/>
              </a:rPr>
              <a:t>Organize</a:t>
            </a:r>
          </a:p>
          <a:p>
            <a:pPr fontAlgn="t"/>
            <a:r>
              <a:rPr lang="en-US" dirty="0" smtClean="0">
                <a:effectLst/>
              </a:rPr>
              <a:t>	Reorganize categories into custom, logical groups or tables and structures. </a:t>
            </a:r>
          </a:p>
          <a:p>
            <a:pPr fontAlgn="t"/>
            <a:r>
              <a:rPr lang="en-US" dirty="0" smtClean="0">
                <a:effectLst/>
              </a:rPr>
              <a:t>	You can add, remove, or rename categories. </a:t>
            </a:r>
          </a:p>
          <a:p>
            <a:pPr fontAlgn="t"/>
            <a:r>
              <a:rPr lang="en-US" dirty="0" smtClean="0">
                <a:effectLst/>
              </a:rPr>
              <a:t>	Create subsections</a:t>
            </a:r>
          </a:p>
          <a:p>
            <a:pPr fontAlgn="t"/>
            <a:endParaRPr lang="en-US" b="1" dirty="0" smtClean="0">
              <a:effectLst/>
            </a:endParaRPr>
          </a:p>
          <a:p>
            <a:pPr fontAlgn="t"/>
            <a:r>
              <a:rPr lang="en-US" b="1" dirty="0" smtClean="0">
                <a:effectLst/>
              </a:rPr>
              <a:t>Move tables</a:t>
            </a:r>
          </a:p>
          <a:p>
            <a:pPr fontAlgn="t"/>
            <a:r>
              <a:rPr lang="en-US" dirty="0" smtClean="0">
                <a:effectLst/>
              </a:rPr>
              <a:t>	You can move tables within a category that is defined inside a table group. </a:t>
            </a:r>
          </a:p>
          <a:p>
            <a:pPr fontAlgn="t"/>
            <a:r>
              <a:rPr lang="en-US" dirty="0" smtClean="0">
                <a:effectLst/>
              </a:rPr>
              <a:t>	However, you cannot move tables inside a category defined in structures.</a:t>
            </a:r>
          </a:p>
          <a:p>
            <a:pPr fontAlgn="t"/>
            <a:r>
              <a:rPr lang="en-US" dirty="0" smtClean="0">
                <a:effectLst/>
              </a:rPr>
              <a:t>	If a category does not contain tables, it does not appear on the selection pane.</a:t>
            </a:r>
          </a:p>
          <a:p>
            <a:pPr fontAlgn="t"/>
            <a:r>
              <a:rPr lang="en-US" dirty="0" smtClean="0">
                <a:effectLst/>
              </a:rPr>
              <a:t>	To create new categories, right-click the heading &gt; click </a:t>
            </a:r>
            <a:r>
              <a:rPr lang="en-US" b="1" dirty="0" smtClean="0">
                <a:effectLst/>
              </a:rPr>
              <a:t>Add Category</a:t>
            </a:r>
            <a:r>
              <a:rPr lang="en-US" b="0" baseline="0" dirty="0" smtClean="0">
                <a:effectLst/>
              </a:rPr>
              <a:t> &gt; d</a:t>
            </a:r>
            <a:r>
              <a:rPr lang="en-US" dirty="0" smtClean="0">
                <a:effectLst/>
              </a:rPr>
              <a:t>rag tables to the new category.</a:t>
            </a:r>
          </a:p>
          <a:p>
            <a:pPr fontAlgn="t"/>
            <a:endParaRPr lang="en-US" dirty="0" smtClean="0">
              <a:effectLst/>
            </a:endParaRPr>
          </a:p>
        </p:txBody>
      </p:sp>
      <p:sp>
        <p:nvSpPr>
          <p:cNvPr id="4" name="Slide Number Placeholder 3"/>
          <p:cNvSpPr>
            <a:spLocks noGrp="1"/>
          </p:cNvSpPr>
          <p:nvPr>
            <p:ph type="sldNum" sz="quarter" idx="10"/>
          </p:nvPr>
        </p:nvSpPr>
        <p:spPr/>
        <p:txBody>
          <a:bodyPr/>
          <a:lstStyle/>
          <a:p>
            <a:fld id="{A354F193-FA12-42F0-855C-9CAFF1B1C87A}" type="slidenum">
              <a:rPr lang="en-US" smtClean="0"/>
              <a:pPr/>
              <a:t>120</a:t>
            </a:fld>
            <a:endParaRPr lang="en-US" dirty="0"/>
          </a:p>
        </p:txBody>
      </p:sp>
    </p:spTree>
    <p:extLst>
      <p:ext uri="{BB962C8B-B14F-4D97-AF65-F5344CB8AC3E}">
        <p14:creationId xmlns:p14="http://schemas.microsoft.com/office/powerpoint/2010/main" val="116740837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864804">
              <a:defRPr/>
            </a:pPr>
            <a:r>
              <a:rPr lang="en-US" baseline="0" dirty="0" smtClean="0"/>
              <a:t>Another feature in the Advanced Run Options screen. </a:t>
            </a:r>
          </a:p>
          <a:p>
            <a:pPr defTabSz="864804">
              <a:defRPr/>
            </a:pPr>
            <a:endParaRPr lang="en-US" baseline="0" dirty="0" smtClean="0"/>
          </a:p>
          <a:p>
            <a:pPr marL="171450" indent="-171450">
              <a:buFont typeface="Arial" pitchFamily="34" charset="0"/>
              <a:buChar char="•"/>
            </a:pPr>
            <a:r>
              <a:rPr lang="en-US" b="1" dirty="0" smtClean="0"/>
              <a:t>Link TRANSACTION script</a:t>
            </a:r>
          </a:p>
          <a:p>
            <a:pPr marL="628650" lvl="1" indent="-171450">
              <a:buFont typeface="Arial" pitchFamily="34" charset="0"/>
              <a:buChar char="•"/>
            </a:pPr>
            <a:r>
              <a:rPr lang="en-US" baseline="0" dirty="0" smtClean="0"/>
              <a:t>Transaction supports only recording a single transaction at a time, to process multiple transactions at a time, you can link these scripts.  No limit to number of links</a:t>
            </a:r>
          </a:p>
          <a:p>
            <a:pPr marL="628650" marR="0" lvl="1" indent="-171450" algn="l" defTabSz="914400" rtl="0" eaLnBrk="1" fontAlgn="auto" latinLnBrk="0" hangingPunct="1">
              <a:lnSpc>
                <a:spcPct val="100000"/>
              </a:lnSpc>
              <a:spcBef>
                <a:spcPts val="0"/>
              </a:spcBef>
              <a:spcAft>
                <a:spcPts val="0"/>
              </a:spcAft>
              <a:buClrTx/>
              <a:buSzTx/>
              <a:buFont typeface="Arial" pitchFamily="34" charset="0"/>
              <a:buChar char="•"/>
              <a:tabLst/>
              <a:defRPr/>
            </a:pPr>
            <a:r>
              <a:rPr lang="en-US" b="0" dirty="0" smtClean="0"/>
              <a:t>E</a:t>
            </a:r>
            <a:r>
              <a:rPr lang="en-US" dirty="0" smtClean="0"/>
              <a:t>xample</a:t>
            </a:r>
            <a:r>
              <a:rPr lang="en-US" baseline="0" dirty="0" smtClean="0"/>
              <a:t> of times you would link scripts – extending data after creating MM01</a:t>
            </a:r>
          </a:p>
          <a:p>
            <a:pPr marL="628650" lvl="1" indent="-171450">
              <a:buFont typeface="Arial" pitchFamily="34" charset="0"/>
              <a:buChar char="•"/>
            </a:pPr>
            <a:r>
              <a:rPr lang="en-US" dirty="0" smtClean="0"/>
              <a:t>Locate first script in “chain”</a:t>
            </a:r>
          </a:p>
          <a:p>
            <a:pPr marL="628650" lvl="1" indent="-171450">
              <a:buFont typeface="Arial" pitchFamily="34" charset="0"/>
              <a:buChar char="•"/>
            </a:pPr>
            <a:r>
              <a:rPr lang="en-US" smtClean="0"/>
              <a:t>Search </a:t>
            </a:r>
            <a:r>
              <a:rPr lang="en-US" dirty="0" smtClean="0"/>
              <a:t>from next script</a:t>
            </a:r>
          </a:p>
          <a:p>
            <a:pPr marL="628650" marR="0" lvl="1" indent="-171450" algn="l" defTabSz="914400" rtl="0" eaLnBrk="1" fontAlgn="auto" latinLnBrk="0" hangingPunct="1">
              <a:lnSpc>
                <a:spcPct val="100000"/>
              </a:lnSpc>
              <a:spcBef>
                <a:spcPts val="0"/>
              </a:spcBef>
              <a:spcAft>
                <a:spcPts val="0"/>
              </a:spcAft>
              <a:buClrTx/>
              <a:buSzTx/>
              <a:buFont typeface="Arial" pitchFamily="34" charset="0"/>
              <a:buChar char="•"/>
              <a:tabLst/>
              <a:defRPr/>
            </a:pPr>
            <a:r>
              <a:rPr lang="en-US" b="1" dirty="0" smtClean="0"/>
              <a:t>Data File Carry Settings</a:t>
            </a:r>
            <a:r>
              <a:rPr lang="en-US" b="1" baseline="0" dirty="0" smtClean="0"/>
              <a:t> </a:t>
            </a:r>
            <a:r>
              <a:rPr lang="en-US" baseline="0" dirty="0" smtClean="0"/>
              <a:t>– these carry forward to next script </a:t>
            </a:r>
          </a:p>
          <a:p>
            <a:pPr lvl="2">
              <a:buFont typeface="Arial" pitchFamily="34" charset="0"/>
              <a:buChar char="•"/>
            </a:pPr>
            <a:r>
              <a:rPr lang="en-US" baseline="0" dirty="0" smtClean="0"/>
              <a:t>File – Use the same data source file</a:t>
            </a:r>
          </a:p>
          <a:p>
            <a:pPr lvl="2">
              <a:buFont typeface="Arial" pitchFamily="34" charset="0"/>
              <a:buChar char="•"/>
            </a:pPr>
            <a:r>
              <a:rPr lang="en-US" baseline="0" dirty="0" smtClean="0"/>
              <a:t>Sheet – Use the same sheet</a:t>
            </a:r>
          </a:p>
          <a:p>
            <a:pPr lvl="2">
              <a:buFont typeface="Arial" pitchFamily="34" charset="0"/>
              <a:buChar char="•"/>
            </a:pPr>
            <a:r>
              <a:rPr lang="en-US" baseline="0" dirty="0" smtClean="0"/>
              <a:t>Start and End row – Use the same start and end row designations</a:t>
            </a:r>
          </a:p>
          <a:p>
            <a:pPr marL="457200" marR="0" lvl="1" indent="0" algn="l" defTabSz="914400" rtl="0" eaLnBrk="1" fontAlgn="auto" latinLnBrk="0" hangingPunct="1">
              <a:lnSpc>
                <a:spcPct val="100000"/>
              </a:lnSpc>
              <a:spcBef>
                <a:spcPts val="0"/>
              </a:spcBef>
              <a:spcAft>
                <a:spcPts val="0"/>
              </a:spcAft>
              <a:buClrTx/>
              <a:buSzTx/>
              <a:buFont typeface="Arial" pitchFamily="34" charset="0"/>
              <a:buChar char="•"/>
              <a:tabLst/>
              <a:defRPr/>
            </a:pPr>
            <a:r>
              <a:rPr lang="en-US" dirty="0" smtClean="0"/>
              <a:t>Continue adding scripts as needed</a:t>
            </a:r>
          </a:p>
          <a:p>
            <a:pPr lvl="2">
              <a:buFont typeface="Arial" pitchFamily="34" charset="0"/>
              <a:buChar char="•"/>
            </a:pPr>
            <a:endParaRPr lang="en-US" baseline="0" dirty="0" smtClean="0"/>
          </a:p>
          <a:p>
            <a:pPr marL="0" marR="0" lvl="1" indent="0" algn="l" defTabSz="914400" rtl="0" eaLnBrk="1" fontAlgn="auto" latinLnBrk="0" hangingPunct="1">
              <a:lnSpc>
                <a:spcPct val="100000"/>
              </a:lnSpc>
              <a:spcBef>
                <a:spcPts val="0"/>
              </a:spcBef>
              <a:spcAft>
                <a:spcPts val="0"/>
              </a:spcAft>
              <a:buClrTx/>
              <a:buSzTx/>
              <a:buFont typeface="Arial" pitchFamily="34" charset="0"/>
              <a:buNone/>
              <a:tabLst/>
              <a:defRPr/>
            </a:pPr>
            <a:r>
              <a:rPr lang="en-US" b="1" u="sng" baseline="0" dirty="0" smtClean="0"/>
              <a:t>DEMO TO THIS POINT:  (OR USE VD01 Exercise)</a:t>
            </a:r>
          </a:p>
          <a:p>
            <a:pPr marL="228600" marR="0" lvl="1" indent="-228600" algn="l" defTabSz="914400" rtl="0" eaLnBrk="1" fontAlgn="auto" latinLnBrk="0" hangingPunct="1">
              <a:lnSpc>
                <a:spcPct val="100000"/>
              </a:lnSpc>
              <a:spcBef>
                <a:spcPts val="0"/>
              </a:spcBef>
              <a:spcAft>
                <a:spcPts val="0"/>
              </a:spcAft>
              <a:buClrTx/>
              <a:buSzTx/>
              <a:buFont typeface="Arial" pitchFamily="34" charset="0"/>
              <a:buAutoNum type="arabicPeriod"/>
              <a:tabLst/>
              <a:defRPr/>
            </a:pPr>
            <a:r>
              <a:rPr lang="en-US" b="1" u="sng" baseline="0" dirty="0" smtClean="0"/>
              <a:t>Write Headers icon</a:t>
            </a:r>
          </a:p>
          <a:p>
            <a:pPr marL="228600" marR="0" lvl="1" indent="-228600" algn="l" defTabSz="914400" rtl="0" eaLnBrk="1" fontAlgn="auto" latinLnBrk="0" hangingPunct="1">
              <a:lnSpc>
                <a:spcPct val="100000"/>
              </a:lnSpc>
              <a:spcBef>
                <a:spcPts val="0"/>
              </a:spcBef>
              <a:spcAft>
                <a:spcPts val="0"/>
              </a:spcAft>
              <a:buClrTx/>
              <a:buSzTx/>
              <a:buFont typeface="Arial" pitchFamily="34" charset="0"/>
              <a:buAutoNum type="arabicPeriod"/>
              <a:tabLst/>
              <a:defRPr/>
            </a:pPr>
            <a:r>
              <a:rPr lang="en-US" b="1" u="sng" baseline="0" dirty="0" smtClean="0"/>
              <a:t>Meta data fields</a:t>
            </a:r>
          </a:p>
          <a:p>
            <a:pPr marL="228600" marR="0" lvl="1" indent="-228600" algn="l" defTabSz="914400" rtl="0" eaLnBrk="1" fontAlgn="auto" latinLnBrk="0" hangingPunct="1">
              <a:lnSpc>
                <a:spcPct val="100000"/>
              </a:lnSpc>
              <a:spcBef>
                <a:spcPts val="0"/>
              </a:spcBef>
              <a:spcAft>
                <a:spcPts val="0"/>
              </a:spcAft>
              <a:buClrTx/>
              <a:buSzTx/>
              <a:buFont typeface="Arial" pitchFamily="34" charset="0"/>
              <a:buAutoNum type="arabicPeriod"/>
              <a:tabLst/>
              <a:defRPr/>
            </a:pPr>
            <a:r>
              <a:rPr lang="en-US" b="1" u="sng" baseline="0" dirty="0" smtClean="0"/>
              <a:t>Run script</a:t>
            </a:r>
          </a:p>
          <a:p>
            <a:pPr marL="228600" marR="0" lvl="1" indent="-228600" algn="l" defTabSz="914400" rtl="0" eaLnBrk="1" fontAlgn="auto" latinLnBrk="0" hangingPunct="1">
              <a:lnSpc>
                <a:spcPct val="100000"/>
              </a:lnSpc>
              <a:spcBef>
                <a:spcPts val="0"/>
              </a:spcBef>
              <a:spcAft>
                <a:spcPts val="0"/>
              </a:spcAft>
              <a:buClrTx/>
              <a:buSzTx/>
              <a:buFont typeface="Arial" pitchFamily="34" charset="0"/>
              <a:buAutoNum type="arabicPeriod"/>
              <a:tabLst/>
              <a:defRPr/>
            </a:pPr>
            <a:r>
              <a:rPr lang="en-US" b="1" u="sng" baseline="0" dirty="0" smtClean="0"/>
              <a:t>Trouble shoot as needed</a:t>
            </a:r>
          </a:p>
          <a:p>
            <a:pPr marL="228600" marR="0" lvl="1" indent="-228600" algn="l" defTabSz="914400" rtl="0" eaLnBrk="1" fontAlgn="auto" latinLnBrk="0" hangingPunct="1">
              <a:lnSpc>
                <a:spcPct val="100000"/>
              </a:lnSpc>
              <a:spcBef>
                <a:spcPts val="0"/>
              </a:spcBef>
              <a:spcAft>
                <a:spcPts val="0"/>
              </a:spcAft>
              <a:buClrTx/>
              <a:buSzTx/>
              <a:buFont typeface="Arial" pitchFamily="34" charset="0"/>
              <a:buAutoNum type="arabicPeriod"/>
              <a:tabLst/>
              <a:defRPr/>
            </a:pPr>
            <a:r>
              <a:rPr lang="en-US" b="1" u="sng" baseline="0" dirty="0" smtClean="0"/>
              <a:t>Create errors and correct</a:t>
            </a:r>
            <a:endParaRPr lang="en-US" baseline="0" dirty="0" smtClean="0"/>
          </a:p>
          <a:p>
            <a:endParaRPr lang="en-US" baseline="0" dirty="0" smtClean="0"/>
          </a:p>
        </p:txBody>
      </p:sp>
      <p:sp>
        <p:nvSpPr>
          <p:cNvPr id="4" name="Slide Number Placeholder 3"/>
          <p:cNvSpPr>
            <a:spLocks noGrp="1"/>
          </p:cNvSpPr>
          <p:nvPr>
            <p:ph type="sldNum" sz="quarter" idx="10"/>
          </p:nvPr>
        </p:nvSpPr>
        <p:spPr/>
        <p:txBody>
          <a:bodyPr/>
          <a:lstStyle/>
          <a:p>
            <a:fld id="{A354F193-FA12-42F0-855C-9CAFF1B1C87A}" type="slidenum">
              <a:rPr lang="en-US" smtClean="0"/>
              <a:pPr/>
              <a:t>18</a:t>
            </a:fld>
            <a:endParaRPr lang="en-US" dirty="0"/>
          </a:p>
        </p:txBody>
      </p:sp>
    </p:spTree>
    <p:extLst>
      <p:ext uri="{BB962C8B-B14F-4D97-AF65-F5344CB8AC3E}">
        <p14:creationId xmlns:p14="http://schemas.microsoft.com/office/powerpoint/2010/main" val="674036671"/>
      </p:ext>
    </p:extLst>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Now</a:t>
            </a:r>
            <a:r>
              <a:rPr lang="en-US" baseline="0" dirty="0" smtClean="0"/>
              <a:t> that the DIRECT Template has been created we move to Transaction.</a:t>
            </a:r>
          </a:p>
          <a:p>
            <a:endParaRPr lang="en-US" baseline="0" dirty="0" smtClean="0"/>
          </a:p>
          <a:p>
            <a:r>
              <a:rPr lang="en-US" baseline="0" dirty="0" smtClean="0"/>
              <a:t>There are 2 options:</a:t>
            </a:r>
          </a:p>
          <a:p>
            <a:pPr marL="171450" indent="-171450">
              <a:buFont typeface="Arial" pitchFamily="34" charset="0"/>
              <a:buChar char="•"/>
            </a:pPr>
            <a:r>
              <a:rPr lang="en-US" b="1" baseline="0" dirty="0" smtClean="0"/>
              <a:t>From Direct</a:t>
            </a:r>
          </a:p>
          <a:p>
            <a:pPr marL="628650" lvl="1" indent="-171450">
              <a:buFont typeface="Arial" pitchFamily="34" charset="0"/>
              <a:buChar char="•"/>
            </a:pPr>
            <a:r>
              <a:rPr lang="en-US" b="0" baseline="0" dirty="0" smtClean="0"/>
              <a:t>Click the Launch Transaction icon</a:t>
            </a:r>
          </a:p>
          <a:p>
            <a:pPr marL="1085850" lvl="2" indent="-171450">
              <a:buFont typeface="Arial" pitchFamily="34" charset="0"/>
              <a:buChar char="•"/>
            </a:pPr>
            <a:r>
              <a:rPr lang="en-US" b="0" baseline="0" dirty="0" smtClean="0"/>
              <a:t>This launches Transaction and brings you directly to the Metadata Properties screen</a:t>
            </a:r>
          </a:p>
          <a:p>
            <a:pPr marL="171450" indent="-171450">
              <a:buFont typeface="Arial" pitchFamily="34" charset="0"/>
              <a:buChar char="•"/>
            </a:pPr>
            <a:r>
              <a:rPr lang="en-US" b="1" baseline="0" dirty="0" smtClean="0"/>
              <a:t>From Transaction</a:t>
            </a:r>
          </a:p>
          <a:p>
            <a:pPr marL="628650" lvl="1" indent="-171450">
              <a:buFont typeface="Arial" pitchFamily="34" charset="0"/>
              <a:buChar char="•"/>
            </a:pPr>
            <a:r>
              <a:rPr lang="en-US" b="0" baseline="0" dirty="0" smtClean="0"/>
              <a:t>Click New</a:t>
            </a:r>
          </a:p>
          <a:p>
            <a:pPr marL="1085850" lvl="2" indent="-171450">
              <a:buFont typeface="Arial" pitchFamily="34" charset="0"/>
              <a:buChar char="•"/>
            </a:pPr>
            <a:r>
              <a:rPr lang="en-US" b="0" baseline="0" dirty="0" smtClean="0"/>
              <a:t>Click Select Fields from a DIRECT template and locate your template in the folder</a:t>
            </a:r>
            <a:br>
              <a:rPr lang="en-US" b="0" baseline="0" dirty="0" smtClean="0"/>
            </a:br>
            <a:endParaRPr lang="en-US" b="0" baseline="0" dirty="0" smtClean="0"/>
          </a:p>
          <a:p>
            <a:pPr fontAlgn="t"/>
            <a:r>
              <a:rPr lang="en-US" b="1" dirty="0" smtClean="0">
                <a:effectLst/>
              </a:rPr>
              <a:t>Additional</a:t>
            </a:r>
            <a:r>
              <a:rPr lang="en-US" b="1" baseline="0" dirty="0" smtClean="0">
                <a:effectLst/>
              </a:rPr>
              <a:t> Notes</a:t>
            </a:r>
            <a:endParaRPr lang="en-US" b="1" dirty="0" smtClean="0">
              <a:effectLst/>
            </a:endParaRPr>
          </a:p>
          <a:p>
            <a:pPr fontAlgn="t"/>
            <a:r>
              <a:rPr lang="en-US" dirty="0" smtClean="0">
                <a:effectLst/>
              </a:rPr>
              <a:t>In Transaction, when you are creating a script from a Direct template, consider these data format requirements.</a:t>
            </a:r>
          </a:p>
          <a:p>
            <a:pPr fontAlgn="t"/>
            <a:r>
              <a:rPr lang="en-US" b="1" dirty="0" smtClean="0">
                <a:effectLst/>
              </a:rPr>
              <a:t>Date formats in DIRECT templates:</a:t>
            </a:r>
            <a:r>
              <a:rPr lang="en-US" dirty="0" smtClean="0">
                <a:effectLst/>
              </a:rPr>
              <a:t> Transaction scripts created using Direct templates can use date fields in the format </a:t>
            </a:r>
            <a:r>
              <a:rPr lang="en-US" dirty="0" err="1" smtClean="0">
                <a:effectLst/>
              </a:rPr>
              <a:t>yyyymmdd</a:t>
            </a:r>
            <a:r>
              <a:rPr lang="en-US" dirty="0" smtClean="0">
                <a:effectLst/>
              </a:rPr>
              <a:t>. This date format is needed for date data in Excel files that will upload data into SAP.</a:t>
            </a:r>
          </a:p>
          <a:p>
            <a:pPr fontAlgn="t"/>
            <a:r>
              <a:rPr lang="en-US" b="1" dirty="0" smtClean="0">
                <a:effectLst/>
              </a:rPr>
              <a:t>Regional date settings:</a:t>
            </a:r>
            <a:r>
              <a:rPr lang="en-US" dirty="0" smtClean="0">
                <a:effectLst/>
              </a:rPr>
              <a:t> When a Transaction script is created by using a Direct template, the date format is converted to that of the computer that runs the script. Therefore, the date format needs to be specified in the regional setting of the desktop or server.</a:t>
            </a:r>
          </a:p>
          <a:p>
            <a:pPr fontAlgn="t"/>
            <a:r>
              <a:rPr lang="en-US" dirty="0" smtClean="0">
                <a:effectLst/>
              </a:rPr>
              <a:t>For Excel and Access, date format is as specified by the regional setting of your system.</a:t>
            </a:r>
          </a:p>
          <a:p>
            <a:pPr fontAlgn="t"/>
            <a:r>
              <a:rPr lang="en-US" dirty="0" smtClean="0">
                <a:effectLst/>
              </a:rPr>
              <a:t>For Forms, the regional setting of the form submitter’s computer is used.</a:t>
            </a:r>
          </a:p>
          <a:p>
            <a:pPr fontAlgn="t"/>
            <a:r>
              <a:rPr lang="en-US" dirty="0" smtClean="0">
                <a:effectLst/>
              </a:rPr>
              <a:t>For a Winshuttle SERVER run, the date format should be based on the regional settings of the server. </a:t>
            </a:r>
          </a:p>
          <a:p>
            <a:pPr fontAlgn="t"/>
            <a:r>
              <a:rPr lang="en-US" b="1" dirty="0" smtClean="0">
                <a:effectLst/>
              </a:rPr>
              <a:t>Case formats in DIRECT:</a:t>
            </a:r>
            <a:r>
              <a:rPr lang="en-US" dirty="0" smtClean="0">
                <a:effectLst/>
              </a:rPr>
              <a:t> For some input fields, character data must be entered in uppercase. For example, to provide line items information for a sales order, the material number should always be entered in uppercase characters, such as </a:t>
            </a:r>
            <a:r>
              <a:rPr lang="en-US" i="1" dirty="0" smtClean="0">
                <a:effectLst/>
              </a:rPr>
              <a:t>DPC-110</a:t>
            </a:r>
            <a:r>
              <a:rPr lang="en-US" dirty="0" smtClean="0">
                <a:effectLst/>
              </a:rPr>
              <a:t>. Failing to use uppercase characters results in an error message saying that the material number could not be located</a:t>
            </a:r>
            <a:endParaRPr lang="en-US" b="0" baseline="0" dirty="0" smtClean="0"/>
          </a:p>
        </p:txBody>
      </p:sp>
      <p:sp>
        <p:nvSpPr>
          <p:cNvPr id="4" name="Slide Number Placeholder 3"/>
          <p:cNvSpPr>
            <a:spLocks noGrp="1"/>
          </p:cNvSpPr>
          <p:nvPr>
            <p:ph type="sldNum" sz="quarter" idx="10"/>
          </p:nvPr>
        </p:nvSpPr>
        <p:spPr/>
        <p:txBody>
          <a:bodyPr/>
          <a:lstStyle/>
          <a:p>
            <a:fld id="{A354F193-FA12-42F0-855C-9CAFF1B1C87A}" type="slidenum">
              <a:rPr lang="en-US" smtClean="0"/>
              <a:pPr/>
              <a:t>121</a:t>
            </a:fld>
            <a:endParaRPr lang="en-US" dirty="0"/>
          </a:p>
        </p:txBody>
      </p:sp>
    </p:spTree>
    <p:extLst>
      <p:ext uri="{BB962C8B-B14F-4D97-AF65-F5344CB8AC3E}">
        <p14:creationId xmlns:p14="http://schemas.microsoft.com/office/powerpoint/2010/main" val="120153824"/>
      </p:ext>
    </p:extLst>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Now</a:t>
            </a:r>
            <a:r>
              <a:rPr lang="en-US" baseline="0" dirty="0" smtClean="0"/>
              <a:t> that the DIRECT Template has been created we move to Transaction.</a:t>
            </a:r>
          </a:p>
          <a:p>
            <a:endParaRPr lang="en-US" baseline="0" dirty="0" smtClean="0"/>
          </a:p>
          <a:p>
            <a:r>
              <a:rPr lang="en-US" baseline="0" dirty="0" smtClean="0"/>
              <a:t>There are 2 options:</a:t>
            </a:r>
          </a:p>
          <a:p>
            <a:pPr marL="171450" indent="-171450">
              <a:buFont typeface="Arial" pitchFamily="34" charset="0"/>
              <a:buChar char="•"/>
            </a:pPr>
            <a:r>
              <a:rPr lang="en-US" b="1" baseline="0" dirty="0" smtClean="0"/>
              <a:t>From Direct</a:t>
            </a:r>
          </a:p>
          <a:p>
            <a:pPr marL="628650" lvl="1" indent="-171450">
              <a:buFont typeface="Arial" pitchFamily="34" charset="0"/>
              <a:buChar char="•"/>
            </a:pPr>
            <a:r>
              <a:rPr lang="en-US" b="0" baseline="0" dirty="0" smtClean="0"/>
              <a:t>Click the Launch Transaction icon</a:t>
            </a:r>
          </a:p>
          <a:p>
            <a:pPr marL="1085850" lvl="2" indent="-171450">
              <a:buFont typeface="Arial" pitchFamily="34" charset="0"/>
              <a:buChar char="•"/>
            </a:pPr>
            <a:r>
              <a:rPr lang="en-US" b="0" baseline="0" dirty="0" smtClean="0"/>
              <a:t>This launches Transaction and brings you directly to the Metadata Properties screen</a:t>
            </a:r>
          </a:p>
          <a:p>
            <a:pPr marL="171450" indent="-171450">
              <a:buFont typeface="Arial" pitchFamily="34" charset="0"/>
              <a:buChar char="•"/>
            </a:pPr>
            <a:r>
              <a:rPr lang="en-US" b="1" baseline="0" dirty="0" smtClean="0"/>
              <a:t>From Transaction</a:t>
            </a:r>
          </a:p>
          <a:p>
            <a:pPr marL="628650" lvl="1" indent="-171450">
              <a:buFont typeface="Arial" pitchFamily="34" charset="0"/>
              <a:buChar char="•"/>
            </a:pPr>
            <a:r>
              <a:rPr lang="en-US" b="0" baseline="0" dirty="0" smtClean="0"/>
              <a:t>Click New</a:t>
            </a:r>
          </a:p>
          <a:p>
            <a:pPr marL="1085850" lvl="2" indent="-171450">
              <a:buFont typeface="Arial" pitchFamily="34" charset="0"/>
              <a:buChar char="•"/>
            </a:pPr>
            <a:r>
              <a:rPr lang="en-US" b="0" baseline="0" dirty="0" smtClean="0"/>
              <a:t>Click Select Fields from a DIRECT template and locate your template in the folder</a:t>
            </a:r>
          </a:p>
          <a:p>
            <a:pPr marL="171450" lvl="0" indent="-171450">
              <a:buFont typeface="Arial" pitchFamily="34" charset="0"/>
              <a:buChar char="•"/>
            </a:pPr>
            <a:r>
              <a:rPr lang="en-US" b="0" baseline="0" dirty="0" smtClean="0"/>
              <a:t>_________________________________________________________________________________________________________________________</a:t>
            </a:r>
          </a:p>
          <a:p>
            <a:pPr fontAlgn="t"/>
            <a:r>
              <a:rPr lang="en-US" b="1" dirty="0" smtClean="0">
                <a:effectLst/>
              </a:rPr>
              <a:t>Additional</a:t>
            </a:r>
            <a:r>
              <a:rPr lang="en-US" b="1" baseline="0" dirty="0" smtClean="0">
                <a:effectLst/>
              </a:rPr>
              <a:t> Notes</a:t>
            </a:r>
            <a:endParaRPr lang="en-US" b="1" dirty="0" smtClean="0">
              <a:effectLst/>
            </a:endParaRPr>
          </a:p>
          <a:p>
            <a:pPr fontAlgn="t"/>
            <a:r>
              <a:rPr lang="en-US" dirty="0" smtClean="0">
                <a:effectLst/>
              </a:rPr>
              <a:t>In Transaction, when you are creating a script from a Direct template, consider these data format requirements.</a:t>
            </a:r>
          </a:p>
          <a:p>
            <a:pPr fontAlgn="t"/>
            <a:r>
              <a:rPr lang="en-US" b="1" dirty="0" smtClean="0">
                <a:effectLst/>
              </a:rPr>
              <a:t>Date formats in DIRECT templates:</a:t>
            </a:r>
            <a:r>
              <a:rPr lang="en-US" dirty="0" smtClean="0">
                <a:effectLst/>
              </a:rPr>
              <a:t> Transaction scripts created using Direct templates can use date fields in the format </a:t>
            </a:r>
            <a:r>
              <a:rPr lang="en-US" dirty="0" err="1" smtClean="0">
                <a:effectLst/>
              </a:rPr>
              <a:t>yyyymmdd</a:t>
            </a:r>
            <a:r>
              <a:rPr lang="en-US" dirty="0" smtClean="0">
                <a:effectLst/>
              </a:rPr>
              <a:t>. This date format is needed for date data in Excel files that will upload data into SAP.</a:t>
            </a:r>
          </a:p>
          <a:p>
            <a:pPr fontAlgn="t"/>
            <a:r>
              <a:rPr lang="en-US" b="1" dirty="0" smtClean="0">
                <a:effectLst/>
              </a:rPr>
              <a:t>Regional date settings:</a:t>
            </a:r>
            <a:r>
              <a:rPr lang="en-US" dirty="0" smtClean="0">
                <a:effectLst/>
              </a:rPr>
              <a:t> When a Transaction script is created by using a Direct template, the date format is converted to that of the computer that runs the script. Therefore, the date format needs to be specified in the regional setting of the desktop or server.</a:t>
            </a:r>
          </a:p>
          <a:p>
            <a:pPr fontAlgn="t"/>
            <a:r>
              <a:rPr lang="en-US" dirty="0" smtClean="0">
                <a:effectLst/>
              </a:rPr>
              <a:t>For Excel and Access, date format is as specified by the regional setting of your system.</a:t>
            </a:r>
          </a:p>
          <a:p>
            <a:pPr fontAlgn="t"/>
            <a:r>
              <a:rPr lang="en-US" dirty="0" smtClean="0">
                <a:effectLst/>
              </a:rPr>
              <a:t>For Forms, the regional setting of the form submitter’s computer is used.</a:t>
            </a:r>
          </a:p>
          <a:p>
            <a:pPr fontAlgn="t"/>
            <a:r>
              <a:rPr lang="en-US" dirty="0" smtClean="0">
                <a:effectLst/>
              </a:rPr>
              <a:t>For a Winshuttle SERVER run, the date format should be based on the regional settings of the server. </a:t>
            </a:r>
          </a:p>
          <a:p>
            <a:pPr fontAlgn="t"/>
            <a:r>
              <a:rPr lang="en-US" b="1" dirty="0" smtClean="0">
                <a:effectLst/>
              </a:rPr>
              <a:t>Case formats in DIRECT:</a:t>
            </a:r>
            <a:r>
              <a:rPr lang="en-US" dirty="0" smtClean="0">
                <a:effectLst/>
              </a:rPr>
              <a:t> For some input fields, character data must be entered in uppercase. For example, to provide line items information for a sales order, the material number should always be entered in uppercase characters, such as </a:t>
            </a:r>
            <a:r>
              <a:rPr lang="en-US" i="1" dirty="0" smtClean="0">
                <a:effectLst/>
              </a:rPr>
              <a:t>DPC-110</a:t>
            </a:r>
            <a:r>
              <a:rPr lang="en-US" dirty="0" smtClean="0">
                <a:effectLst/>
              </a:rPr>
              <a:t>. Failing to use uppercase characters results in an error message saying that the material number could not be located</a:t>
            </a:r>
            <a:endParaRPr lang="en-US" b="0" baseline="0" dirty="0" smtClean="0"/>
          </a:p>
        </p:txBody>
      </p:sp>
      <p:sp>
        <p:nvSpPr>
          <p:cNvPr id="4" name="Slide Number Placeholder 3"/>
          <p:cNvSpPr>
            <a:spLocks noGrp="1"/>
          </p:cNvSpPr>
          <p:nvPr>
            <p:ph type="sldNum" sz="quarter" idx="10"/>
          </p:nvPr>
        </p:nvSpPr>
        <p:spPr/>
        <p:txBody>
          <a:bodyPr/>
          <a:lstStyle/>
          <a:p>
            <a:fld id="{A354F193-FA12-42F0-855C-9CAFF1B1C87A}" type="slidenum">
              <a:rPr lang="en-US" smtClean="0"/>
              <a:pPr/>
              <a:t>122</a:t>
            </a:fld>
            <a:endParaRPr lang="en-US" dirty="0"/>
          </a:p>
        </p:txBody>
      </p:sp>
    </p:spTree>
    <p:extLst>
      <p:ext uri="{BB962C8B-B14F-4D97-AF65-F5344CB8AC3E}">
        <p14:creationId xmlns:p14="http://schemas.microsoft.com/office/powerpoint/2010/main" val="4008276994"/>
      </p:ext>
    </p:extLst>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Next step</a:t>
            </a:r>
            <a:r>
              <a:rPr lang="en-US" baseline="0" dirty="0" smtClean="0"/>
              <a:t> is to c</a:t>
            </a:r>
            <a:r>
              <a:rPr lang="en-US" dirty="0" smtClean="0"/>
              <a:t>omplete in Metad</a:t>
            </a:r>
            <a:r>
              <a:rPr lang="en-US" baseline="0" dirty="0" smtClean="0"/>
              <a:t>ata Properties screen. </a:t>
            </a:r>
          </a:p>
          <a:p>
            <a:endParaRPr lang="en-US" dirty="0" smtClean="0"/>
          </a:p>
          <a:p>
            <a:pPr marL="171450" indent="-171450">
              <a:buFont typeface="Arial" pitchFamily="34" charset="0"/>
              <a:buChar char="•"/>
            </a:pPr>
            <a:r>
              <a:rPr lang="en-US" b="1" dirty="0" smtClean="0"/>
              <a:t>Metadata Properties</a:t>
            </a:r>
          </a:p>
          <a:p>
            <a:pPr marL="628650" marR="0" lvl="1" indent="-171450" algn="l" defTabSz="914400" rtl="0" eaLnBrk="1" fontAlgn="auto" latinLnBrk="0" hangingPunct="1">
              <a:lnSpc>
                <a:spcPct val="100000"/>
              </a:lnSpc>
              <a:spcBef>
                <a:spcPts val="0"/>
              </a:spcBef>
              <a:spcAft>
                <a:spcPts val="0"/>
              </a:spcAft>
              <a:buClrTx/>
              <a:buSzTx/>
              <a:buFont typeface="Arial" pitchFamily="34" charset="0"/>
              <a:buChar char="•"/>
              <a:tabLst/>
              <a:defRPr/>
            </a:pPr>
            <a:r>
              <a:rPr lang="en-US" baseline="0" dirty="0" smtClean="0"/>
              <a:t>2 required fields</a:t>
            </a:r>
          </a:p>
          <a:p>
            <a:pPr marL="628650" lvl="1" indent="-171450">
              <a:buFont typeface="Arial" pitchFamily="34" charset="0"/>
              <a:buChar char="•"/>
            </a:pPr>
            <a:endParaRPr lang="en-US" b="1" dirty="0" smtClean="0"/>
          </a:p>
          <a:p>
            <a:pPr marL="628650" lvl="1" indent="-171450">
              <a:buFont typeface="Arial" pitchFamily="34" charset="0"/>
              <a:buChar char="•"/>
            </a:pPr>
            <a:r>
              <a:rPr lang="en-US" b="1" dirty="0" smtClean="0"/>
              <a:t>Title</a:t>
            </a:r>
          </a:p>
          <a:p>
            <a:pPr marL="628650" lvl="1" indent="-171450">
              <a:buFont typeface="Arial" pitchFamily="34" charset="0"/>
              <a:buChar char="•"/>
            </a:pPr>
            <a:endParaRPr lang="en-US" b="1" dirty="0" smtClean="0"/>
          </a:p>
          <a:p>
            <a:pPr marL="628650" lvl="1" indent="-171450">
              <a:buFont typeface="Arial" pitchFamily="34" charset="0"/>
              <a:buChar char="•"/>
            </a:pPr>
            <a:r>
              <a:rPr lang="en-US" b="1" dirty="0" smtClean="0"/>
              <a:t>ROI Information</a:t>
            </a:r>
          </a:p>
          <a:p>
            <a:pPr marL="1085850" lvl="2" indent="-171450">
              <a:buFont typeface="Arial" pitchFamily="34" charset="0"/>
              <a:buChar char="•"/>
            </a:pPr>
            <a:r>
              <a:rPr lang="en-US" baseline="0" dirty="0" smtClean="0"/>
              <a:t>How long it takes to record the T-code is done automatically with Transaction, since there is no recording when using Direct this time needs to be estimated.</a:t>
            </a:r>
          </a:p>
          <a:p>
            <a:pPr marL="1085850" lvl="2" indent="-171450">
              <a:buFont typeface="Arial" pitchFamily="34" charset="0"/>
              <a:buChar char="•"/>
            </a:pPr>
            <a:r>
              <a:rPr lang="en-US" baseline="0" dirty="0" smtClean="0"/>
              <a:t>ROI information will be generated based on value entered. Enter the time (in </a:t>
            </a:r>
            <a:r>
              <a:rPr lang="en-US" baseline="0" dirty="0" err="1" smtClean="0"/>
              <a:t>secs</a:t>
            </a:r>
            <a:r>
              <a:rPr lang="en-US" baseline="0" dirty="0" smtClean="0"/>
              <a:t>) it would have taken you to complete transaction manually. </a:t>
            </a:r>
          </a:p>
          <a:p>
            <a:pPr marL="1085850" lvl="2" indent="-171450">
              <a:buFont typeface="Arial" pitchFamily="34" charset="0"/>
              <a:buChar char="•"/>
            </a:pPr>
            <a:endParaRPr lang="en-US" baseline="0" dirty="0" smtClean="0"/>
          </a:p>
        </p:txBody>
      </p:sp>
      <p:sp>
        <p:nvSpPr>
          <p:cNvPr id="4" name="Slide Number Placeholder 3"/>
          <p:cNvSpPr>
            <a:spLocks noGrp="1"/>
          </p:cNvSpPr>
          <p:nvPr>
            <p:ph type="sldNum" sz="quarter" idx="10"/>
          </p:nvPr>
        </p:nvSpPr>
        <p:spPr/>
        <p:txBody>
          <a:bodyPr/>
          <a:lstStyle/>
          <a:p>
            <a:fld id="{A354F193-FA12-42F0-855C-9CAFF1B1C87A}" type="slidenum">
              <a:rPr lang="en-US" smtClean="0"/>
              <a:pPr/>
              <a:t>124</a:t>
            </a:fld>
            <a:endParaRPr lang="en-US" dirty="0"/>
          </a:p>
        </p:txBody>
      </p:sp>
    </p:spTree>
    <p:extLst>
      <p:ext uri="{BB962C8B-B14F-4D97-AF65-F5344CB8AC3E}">
        <p14:creationId xmlns:p14="http://schemas.microsoft.com/office/powerpoint/2010/main" val="4271822126"/>
      </p:ext>
    </p:extLst>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Field Name is different</a:t>
            </a:r>
            <a:r>
              <a:rPr lang="en-US" baseline="0" dirty="0" smtClean="0"/>
              <a:t> from Transaction</a:t>
            </a:r>
          </a:p>
          <a:p>
            <a:endParaRPr lang="en-US" baseline="0" dirty="0" smtClean="0"/>
          </a:p>
          <a:p>
            <a:r>
              <a:rPr lang="en-US" baseline="0" dirty="0" smtClean="0"/>
              <a:t>Select the fields for the script, verify the Mandatory field in the MR80 column.</a:t>
            </a:r>
          </a:p>
          <a:p>
            <a:endParaRPr lang="en-US" baseline="0" dirty="0" smtClean="0"/>
          </a:p>
          <a:p>
            <a:r>
              <a:rPr lang="en-US" baseline="0" dirty="0" smtClean="0"/>
              <a:t>Mandatory fields cannot be deselected.</a:t>
            </a:r>
          </a:p>
          <a:p>
            <a:endParaRPr lang="en-US" baseline="0" dirty="0" smtClean="0"/>
          </a:p>
          <a:p>
            <a:r>
              <a:rPr lang="en-US" b="1" baseline="0" dirty="0" smtClean="0"/>
              <a:t>Tabs or Categories - </a:t>
            </a:r>
            <a:r>
              <a:rPr lang="en-US" b="0" baseline="0" dirty="0" smtClean="0"/>
              <a:t> All / All shows everything and may be the best view</a:t>
            </a:r>
            <a:endParaRPr lang="en-US" b="1" baseline="0" dirty="0" smtClean="0"/>
          </a:p>
          <a:p>
            <a:endParaRPr lang="en-US" baseline="0" dirty="0" smtClean="0"/>
          </a:p>
          <a:p>
            <a:r>
              <a:rPr lang="en-US" baseline="0" dirty="0" smtClean="0"/>
              <a:t>Click Finish icon and move on to the Mapper.</a:t>
            </a:r>
          </a:p>
          <a:p>
            <a:endParaRPr lang="en-US" baseline="0" dirty="0" smtClean="0"/>
          </a:p>
        </p:txBody>
      </p:sp>
      <p:sp>
        <p:nvSpPr>
          <p:cNvPr id="4" name="Slide Number Placeholder 3"/>
          <p:cNvSpPr>
            <a:spLocks noGrp="1"/>
          </p:cNvSpPr>
          <p:nvPr>
            <p:ph type="sldNum" sz="quarter" idx="10"/>
          </p:nvPr>
        </p:nvSpPr>
        <p:spPr/>
        <p:txBody>
          <a:bodyPr/>
          <a:lstStyle/>
          <a:p>
            <a:fld id="{A354F193-FA12-42F0-855C-9CAFF1B1C87A}" type="slidenum">
              <a:rPr lang="en-US" smtClean="0"/>
              <a:pPr/>
              <a:t>125</a:t>
            </a:fld>
            <a:endParaRPr lang="en-US" dirty="0"/>
          </a:p>
        </p:txBody>
      </p:sp>
    </p:spTree>
    <p:extLst>
      <p:ext uri="{BB962C8B-B14F-4D97-AF65-F5344CB8AC3E}">
        <p14:creationId xmlns:p14="http://schemas.microsoft.com/office/powerpoint/2010/main" val="1283796995"/>
      </p:ext>
    </p:extLst>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smtClean="0"/>
              <a:t>Uploading to tables directly</a:t>
            </a:r>
          </a:p>
          <a:p>
            <a:endParaRPr lang="en-US" baseline="0" dirty="0" smtClean="0"/>
          </a:p>
          <a:p>
            <a:r>
              <a:rPr lang="en-US" baseline="0" dirty="0" smtClean="0"/>
              <a:t>Map like any Transaction script</a:t>
            </a:r>
          </a:p>
          <a:p>
            <a:endParaRPr lang="en-US" baseline="0" dirty="0" smtClean="0"/>
          </a:p>
          <a:p>
            <a:r>
              <a:rPr lang="en-US" baseline="0" dirty="0" smtClean="0"/>
              <a:t>Update loops – these are created automatically but I need to put in Column, Header, and Line Item indicators.</a:t>
            </a:r>
            <a:endParaRPr lang="en-US" dirty="0" smtClean="0"/>
          </a:p>
          <a:p>
            <a:endParaRPr lang="en-US" dirty="0"/>
          </a:p>
        </p:txBody>
      </p:sp>
      <p:sp>
        <p:nvSpPr>
          <p:cNvPr id="4" name="Slide Number Placeholder 3"/>
          <p:cNvSpPr>
            <a:spLocks noGrp="1"/>
          </p:cNvSpPr>
          <p:nvPr>
            <p:ph type="sldNum" sz="quarter" idx="10"/>
          </p:nvPr>
        </p:nvSpPr>
        <p:spPr/>
        <p:txBody>
          <a:bodyPr/>
          <a:lstStyle/>
          <a:p>
            <a:fld id="{A354F193-FA12-42F0-855C-9CAFF1B1C87A}" type="slidenum">
              <a:rPr lang="en-US" smtClean="0"/>
              <a:pPr/>
              <a:t>126</a:t>
            </a:fld>
            <a:endParaRPr lang="en-US" dirty="0"/>
          </a:p>
        </p:txBody>
      </p:sp>
    </p:spTree>
    <p:extLst>
      <p:ext uri="{BB962C8B-B14F-4D97-AF65-F5344CB8AC3E}">
        <p14:creationId xmlns:p14="http://schemas.microsoft.com/office/powerpoint/2010/main" val="211099578"/>
      </p:ext>
    </p:extLst>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lvl="0" indent="0">
              <a:buFont typeface="Arial" pitchFamily="34" charset="0"/>
              <a:buNone/>
            </a:pPr>
            <a:r>
              <a:rPr lang="en-US" b="0" dirty="0" smtClean="0"/>
              <a:t>Looks</a:t>
            </a:r>
            <a:r>
              <a:rPr lang="en-US" b="0" baseline="0" dirty="0" smtClean="0"/>
              <a:t> a little different – no screen headings, cursor positions, or values.</a:t>
            </a:r>
          </a:p>
          <a:p>
            <a:pPr marL="0" lvl="0" indent="0">
              <a:buFont typeface="Arial" pitchFamily="34" charset="0"/>
              <a:buNone/>
            </a:pPr>
            <a:endParaRPr lang="en-US" b="0" baseline="0" dirty="0" smtClean="0"/>
          </a:p>
          <a:p>
            <a:pPr marL="0" lvl="0" indent="0">
              <a:buFont typeface="Arial" pitchFamily="34" charset="0"/>
              <a:buNone/>
            </a:pPr>
            <a:r>
              <a:rPr lang="en-US" b="0" baseline="0" dirty="0" smtClean="0"/>
              <a:t>Structures do not have loops around them but….</a:t>
            </a:r>
            <a:endParaRPr lang="en-US" b="1" dirty="0" smtClean="0"/>
          </a:p>
          <a:p>
            <a:pPr marL="171450" lvl="0" indent="-171450">
              <a:buFont typeface="Arial" pitchFamily="34" charset="0"/>
              <a:buChar char="•"/>
            </a:pPr>
            <a:r>
              <a:rPr lang="en-US" b="1" dirty="0" smtClean="0"/>
              <a:t>Loops will be created</a:t>
            </a:r>
          </a:p>
          <a:p>
            <a:pPr marL="628650" lvl="1" indent="-171450">
              <a:buFont typeface="Arial" pitchFamily="34" charset="0"/>
              <a:buChar char="•"/>
            </a:pPr>
            <a:r>
              <a:rPr lang="en-US" b="0" dirty="0" smtClean="0"/>
              <a:t>All loops that are needed</a:t>
            </a:r>
            <a:r>
              <a:rPr lang="en-US" b="0" baseline="0" dirty="0" smtClean="0"/>
              <a:t> will be automatically created for tables</a:t>
            </a:r>
            <a:endParaRPr lang="en-US" b="0" dirty="0" smtClean="0"/>
          </a:p>
          <a:p>
            <a:pPr marL="628650" lvl="1" indent="-171450">
              <a:buFont typeface="Arial" pitchFamily="34" charset="0"/>
              <a:buChar char="•"/>
            </a:pPr>
            <a:endParaRPr lang="en-US" b="1" dirty="0" smtClean="0"/>
          </a:p>
          <a:p>
            <a:pPr marL="628650" lvl="1" indent="-171450">
              <a:buFont typeface="Arial" pitchFamily="34" charset="0"/>
              <a:buChar char="•"/>
            </a:pPr>
            <a:r>
              <a:rPr lang="en-US" b="1" dirty="0" smtClean="0"/>
              <a:t>Must complete Column values</a:t>
            </a:r>
          </a:p>
          <a:p>
            <a:pPr marL="628650" lvl="1" indent="-171450">
              <a:buFont typeface="Arial" pitchFamily="34" charset="0"/>
              <a:buChar char="•"/>
            </a:pPr>
            <a:r>
              <a:rPr lang="en-US" b="0" dirty="0" smtClean="0"/>
              <a:t>However no</a:t>
            </a:r>
            <a:r>
              <a:rPr lang="en-US" b="0" baseline="0" dirty="0" smtClean="0"/>
              <a:t> values will be filled in on where the loop data will be placed in the spreadsheet</a:t>
            </a:r>
          </a:p>
          <a:p>
            <a:pPr marL="628650" lvl="1" indent="-171450">
              <a:buFont typeface="Arial" pitchFamily="34" charset="0"/>
              <a:buChar char="•"/>
            </a:pPr>
            <a:r>
              <a:rPr lang="en-US" b="0" dirty="0" smtClean="0"/>
              <a:t>Complete this</a:t>
            </a:r>
            <a:r>
              <a:rPr lang="en-US" b="0" baseline="0" dirty="0" smtClean="0"/>
              <a:t> for each loop</a:t>
            </a:r>
          </a:p>
          <a:p>
            <a:pPr marL="628650" lvl="1" indent="-171450">
              <a:buFont typeface="Arial" pitchFamily="34" charset="0"/>
              <a:buChar char="•"/>
            </a:pPr>
            <a:r>
              <a:rPr lang="en-US" b="0" baseline="0" dirty="0" smtClean="0"/>
              <a:t>Remember each loop needs a unique set of 3 </a:t>
            </a:r>
          </a:p>
          <a:p>
            <a:pPr marL="628650" lvl="1" indent="-171450">
              <a:buFont typeface="Arial" pitchFamily="34" charset="0"/>
              <a:buChar char="•"/>
            </a:pPr>
            <a:endParaRPr lang="en-US" b="0" baseline="0" dirty="0" smtClean="0"/>
          </a:p>
          <a:p>
            <a:pPr marL="171450" lvl="0" indent="-171450">
              <a:buFont typeface="Arial" pitchFamily="34" charset="0"/>
              <a:buChar char="•"/>
            </a:pPr>
            <a:r>
              <a:rPr lang="en-US" b="0" baseline="0" dirty="0" smtClean="0"/>
              <a:t>Conditions can still be created.</a:t>
            </a:r>
            <a:endParaRPr lang="en-US" b="0" dirty="0" smtClean="0"/>
          </a:p>
        </p:txBody>
      </p:sp>
      <p:sp>
        <p:nvSpPr>
          <p:cNvPr id="4" name="Slide Number Placeholder 3"/>
          <p:cNvSpPr>
            <a:spLocks noGrp="1"/>
          </p:cNvSpPr>
          <p:nvPr>
            <p:ph type="sldNum" sz="quarter" idx="10"/>
          </p:nvPr>
        </p:nvSpPr>
        <p:spPr/>
        <p:txBody>
          <a:bodyPr/>
          <a:lstStyle/>
          <a:p>
            <a:fld id="{2AAFFAD7-F4BB-40AB-9856-8EF2547A47A0}" type="slidenum">
              <a:rPr lang="en-US" smtClean="0"/>
              <a:pPr/>
              <a:t>127</a:t>
            </a:fld>
            <a:endParaRPr lang="en-US" dirty="0"/>
          </a:p>
        </p:txBody>
      </p:sp>
    </p:spTree>
    <p:extLst>
      <p:ext uri="{BB962C8B-B14F-4D97-AF65-F5344CB8AC3E}">
        <p14:creationId xmlns:p14="http://schemas.microsoft.com/office/powerpoint/2010/main" val="2356115411"/>
      </p:ext>
    </p:extLst>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Mapping</a:t>
            </a:r>
            <a:r>
              <a:rPr lang="en-US" baseline="0" dirty="0" smtClean="0"/>
              <a:t> the script will be the same as when working solely in Transaction.</a:t>
            </a:r>
          </a:p>
          <a:p>
            <a:endParaRPr lang="en-US" baseline="0" dirty="0" smtClean="0"/>
          </a:p>
          <a:p>
            <a:pPr marL="171450" lvl="0" indent="-171450">
              <a:buFont typeface="Arial" pitchFamily="34" charset="0"/>
              <a:buChar char="•"/>
            </a:pPr>
            <a:r>
              <a:rPr lang="en-US" b="0" dirty="0" smtClean="0"/>
              <a:t>Excel</a:t>
            </a:r>
            <a:r>
              <a:rPr lang="en-US" b="0" baseline="0" dirty="0" smtClean="0"/>
              <a:t> is only choice for data source file</a:t>
            </a:r>
          </a:p>
          <a:p>
            <a:pPr marL="171450" lvl="0" indent="-171450">
              <a:buFont typeface="Arial" pitchFamily="34" charset="0"/>
              <a:buChar char="•"/>
            </a:pPr>
            <a:endParaRPr lang="en-US" b="0" baseline="0" dirty="0" smtClean="0"/>
          </a:p>
          <a:p>
            <a:pPr marL="171450" lvl="0" indent="-171450">
              <a:buFont typeface="Arial" pitchFamily="34" charset="0"/>
              <a:buChar char="•"/>
            </a:pPr>
            <a:r>
              <a:rPr lang="en-US" b="0" baseline="0" dirty="0" smtClean="0"/>
              <a:t>No Values, since there was no recording</a:t>
            </a:r>
            <a:endParaRPr lang="en-US" b="0" dirty="0" smtClean="0"/>
          </a:p>
          <a:p>
            <a:pPr marL="171450" lvl="0" indent="-171450">
              <a:buFont typeface="Arial" pitchFamily="34" charset="0"/>
              <a:buChar char="•"/>
            </a:pPr>
            <a:endParaRPr lang="en-US" b="1" dirty="0" smtClean="0"/>
          </a:p>
          <a:p>
            <a:pPr marL="171450" lvl="0" indent="-171450">
              <a:buFont typeface="Arial" pitchFamily="34" charset="0"/>
              <a:buChar char="•"/>
            </a:pPr>
            <a:r>
              <a:rPr lang="en-US" b="1" dirty="0" smtClean="0"/>
              <a:t>Drag and Drop </a:t>
            </a:r>
            <a:r>
              <a:rPr lang="en-US" dirty="0" smtClean="0"/>
              <a:t>– same</a:t>
            </a:r>
            <a:r>
              <a:rPr lang="en-US" baseline="0" dirty="0" smtClean="0"/>
              <a:t> as Transaction</a:t>
            </a:r>
          </a:p>
          <a:p>
            <a:pPr marL="171450" lvl="0" indent="-171450">
              <a:buFont typeface="Arial" pitchFamily="34" charset="0"/>
              <a:buChar char="•"/>
            </a:pPr>
            <a:endParaRPr lang="en-US" b="0" dirty="0" smtClean="0"/>
          </a:p>
          <a:p>
            <a:pPr marL="171450" lvl="0" indent="-171450">
              <a:buFont typeface="Arial" pitchFamily="34" charset="0"/>
              <a:buChar char="•"/>
            </a:pPr>
            <a:r>
              <a:rPr lang="en-US" b="1" dirty="0" smtClean="0"/>
              <a:t>Auto Mapping </a:t>
            </a:r>
            <a:r>
              <a:rPr lang="en-US" dirty="0" smtClean="0"/>
              <a:t>– </a:t>
            </a:r>
          </a:p>
          <a:p>
            <a:pPr marL="628650" lvl="1" indent="-171450">
              <a:buFont typeface="Arial" pitchFamily="34" charset="0"/>
              <a:buChar char="•"/>
            </a:pPr>
            <a:r>
              <a:rPr lang="en-US" baseline="0" dirty="0" smtClean="0"/>
              <a:t>Will map all fields in the order they appear in the Mapper.</a:t>
            </a:r>
          </a:p>
          <a:p>
            <a:pPr marL="1085850" lvl="2" indent="-171450">
              <a:buFont typeface="Arial" pitchFamily="34" charset="0"/>
              <a:buChar char="•"/>
            </a:pPr>
            <a:r>
              <a:rPr lang="en-US" baseline="0" dirty="0" smtClean="0"/>
              <a:t>Excel &gt; SAP </a:t>
            </a:r>
          </a:p>
          <a:p>
            <a:pPr marL="628650" lvl="1" indent="-171450">
              <a:buFont typeface="Arial" pitchFamily="34" charset="0"/>
              <a:buChar char="•"/>
            </a:pPr>
            <a:r>
              <a:rPr lang="en-US" baseline="0" dirty="0" smtClean="0"/>
              <a:t>Field Description is what populates headers – can change (do before mapping)</a:t>
            </a:r>
          </a:p>
          <a:p>
            <a:pPr marL="628650" lvl="1" indent="-171450">
              <a:buFont typeface="Arial" pitchFamily="34" charset="0"/>
              <a:buChar char="•"/>
            </a:pPr>
            <a:r>
              <a:rPr lang="en-US" i="1" baseline="0" dirty="0" smtClean="0"/>
              <a:t>Watch out for Log Column, if there are loops</a:t>
            </a:r>
            <a:endParaRPr lang="en-US" i="1" dirty="0" smtClean="0"/>
          </a:p>
          <a:p>
            <a:pPr marL="171450" lvl="0" indent="-171450">
              <a:buFont typeface="Arial" pitchFamily="34" charset="0"/>
              <a:buChar char="•"/>
            </a:pPr>
            <a:endParaRPr lang="en-US" b="1" dirty="0" smtClean="0"/>
          </a:p>
          <a:p>
            <a:pPr marL="171450" lvl="0" indent="-171450">
              <a:buFont typeface="Arial" pitchFamily="34" charset="0"/>
              <a:buChar char="•"/>
            </a:pPr>
            <a:r>
              <a:rPr lang="en-US" b="1" dirty="0" smtClean="0"/>
              <a:t>Validation </a:t>
            </a:r>
            <a:r>
              <a:rPr lang="en-US" b="1" baseline="0" dirty="0" smtClean="0"/>
              <a:t> </a:t>
            </a:r>
            <a:r>
              <a:rPr lang="en-US" b="0" baseline="0" dirty="0" smtClean="0"/>
              <a:t>is not available</a:t>
            </a:r>
          </a:p>
          <a:p>
            <a:pPr marL="171450" lvl="0" indent="-171450">
              <a:buFont typeface="Arial" pitchFamily="34" charset="0"/>
              <a:buChar char="•"/>
            </a:pPr>
            <a:r>
              <a:rPr lang="en-US" b="1" baseline="0" dirty="0" smtClean="0"/>
              <a:t>Filters </a:t>
            </a:r>
            <a:r>
              <a:rPr lang="en-US" b="0" baseline="0" dirty="0" smtClean="0"/>
              <a:t>are not available </a:t>
            </a:r>
          </a:p>
          <a:p>
            <a:pPr marL="0" lvl="0" indent="0">
              <a:buFont typeface="Arial" pitchFamily="34" charset="0"/>
              <a:buNone/>
            </a:pPr>
            <a:endParaRPr lang="en-US" b="0" baseline="0" dirty="0" smtClean="0"/>
          </a:p>
        </p:txBody>
      </p:sp>
      <p:sp>
        <p:nvSpPr>
          <p:cNvPr id="4" name="Slide Number Placeholder 3"/>
          <p:cNvSpPr>
            <a:spLocks noGrp="1"/>
          </p:cNvSpPr>
          <p:nvPr>
            <p:ph type="sldNum" sz="quarter" idx="10"/>
          </p:nvPr>
        </p:nvSpPr>
        <p:spPr/>
        <p:txBody>
          <a:bodyPr/>
          <a:lstStyle/>
          <a:p>
            <a:fld id="{2AAFFAD7-F4BB-40AB-9856-8EF2547A47A0}" type="slidenum">
              <a:rPr lang="en-US" smtClean="0"/>
              <a:pPr/>
              <a:t>128</a:t>
            </a:fld>
            <a:endParaRPr lang="en-US" dirty="0"/>
          </a:p>
        </p:txBody>
      </p:sp>
    </p:spTree>
    <p:extLst>
      <p:ext uri="{BB962C8B-B14F-4D97-AF65-F5344CB8AC3E}">
        <p14:creationId xmlns:p14="http://schemas.microsoft.com/office/powerpoint/2010/main" val="328009511"/>
      </p:ext>
    </p:extLst>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Autofit/>
          </a:bodyPr>
          <a:lstStyle/>
          <a:p>
            <a:pPr defTabSz="864804">
              <a:defRPr/>
            </a:pPr>
            <a:r>
              <a:rPr lang="en-US" baseline="0" dirty="0" smtClean="0"/>
              <a:t>Once your script is ready, the next step is to complete the data source file</a:t>
            </a:r>
          </a:p>
          <a:p>
            <a:pPr marL="171450" lvl="0" indent="-171450">
              <a:buFont typeface="Arial" pitchFamily="34" charset="0"/>
              <a:buChar char="•"/>
            </a:pPr>
            <a:endParaRPr lang="en-US" b="0" dirty="0" smtClean="0"/>
          </a:p>
          <a:p>
            <a:pPr marL="171450" indent="-171450">
              <a:buFont typeface="Arial" pitchFamily="34" charset="0"/>
              <a:buChar char="•"/>
            </a:pPr>
            <a:r>
              <a:rPr lang="en-US" b="1" dirty="0" smtClean="0"/>
              <a:t>Data Files</a:t>
            </a:r>
          </a:p>
          <a:p>
            <a:pPr marL="628650" lvl="1" indent="-171450">
              <a:buFont typeface="Arial" pitchFamily="34" charset="0"/>
              <a:buChar char="•"/>
            </a:pPr>
            <a:r>
              <a:rPr lang="en-US" b="1" dirty="0" smtClean="0"/>
              <a:t>Multiple Loops</a:t>
            </a:r>
          </a:p>
          <a:p>
            <a:pPr marL="1085850" lvl="2" indent="-171450">
              <a:buFont typeface="Arial" pitchFamily="34" charset="0"/>
              <a:buChar char="•"/>
            </a:pPr>
            <a:r>
              <a:rPr lang="en-US" b="1" dirty="0" smtClean="0"/>
              <a:t>Correct ID Indicators</a:t>
            </a:r>
          </a:p>
          <a:p>
            <a:pPr marL="1543050" lvl="3" indent="-171450">
              <a:buFont typeface="Arial" pitchFamily="34" charset="0"/>
              <a:buChar char="•"/>
            </a:pPr>
            <a:r>
              <a:rPr lang="en-US" b="0" dirty="0" smtClean="0"/>
              <a:t>2</a:t>
            </a:r>
            <a:r>
              <a:rPr lang="en-US" b="0" baseline="30000" dirty="0" smtClean="0"/>
              <a:t>nd</a:t>
            </a:r>
            <a:r>
              <a:rPr lang="en-US" b="0" baseline="0" dirty="0" smtClean="0"/>
              <a:t> loop will change indicator in spreadsheet</a:t>
            </a:r>
            <a:endParaRPr lang="en-US" b="0" dirty="0" smtClean="0"/>
          </a:p>
          <a:p>
            <a:pPr marL="1085850" lvl="2" indent="-171450">
              <a:buFont typeface="Arial" pitchFamily="34" charset="0"/>
              <a:buChar char="•"/>
            </a:pPr>
            <a:r>
              <a:rPr lang="en-US" b="1" dirty="0" smtClean="0"/>
              <a:t>Data with the correct Loop </a:t>
            </a:r>
          </a:p>
          <a:p>
            <a:pPr marL="1543050" marR="0" lvl="3" indent="-171450" algn="l" defTabSz="914400" rtl="0" eaLnBrk="1" fontAlgn="auto" latinLnBrk="0" hangingPunct="1">
              <a:lnSpc>
                <a:spcPct val="100000"/>
              </a:lnSpc>
              <a:spcBef>
                <a:spcPts val="0"/>
              </a:spcBef>
              <a:spcAft>
                <a:spcPts val="0"/>
              </a:spcAft>
              <a:buClrTx/>
              <a:buSzTx/>
              <a:buFont typeface="Arial" pitchFamily="34" charset="0"/>
              <a:buChar char="•"/>
              <a:tabLst/>
              <a:defRPr/>
            </a:pPr>
            <a:r>
              <a:rPr lang="en-US" b="0" baseline="0" dirty="0" smtClean="0"/>
              <a:t>German terms may be used in place of English codes</a:t>
            </a:r>
            <a:endParaRPr lang="en-US" b="1" dirty="0" smtClean="0"/>
          </a:p>
          <a:p>
            <a:pPr marL="1543050" lvl="3" indent="-171450">
              <a:buFont typeface="Arial" pitchFamily="34" charset="0"/>
              <a:buChar char="•"/>
            </a:pPr>
            <a:r>
              <a:rPr lang="en-US" b="0" dirty="0" smtClean="0"/>
              <a:t>Will</a:t>
            </a:r>
            <a:r>
              <a:rPr lang="en-US" b="0" baseline="0" dirty="0" smtClean="0"/>
              <a:t> additional ID column indicators – check that data is in the correct row</a:t>
            </a:r>
            <a:endParaRPr lang="en-US" b="0" dirty="0" smtClean="0"/>
          </a:p>
          <a:p>
            <a:pPr marL="628650" lvl="1" indent="-171450">
              <a:buFont typeface="Arial" pitchFamily="34" charset="0"/>
              <a:buChar char="•"/>
            </a:pPr>
            <a:endParaRPr lang="en-US" b="1" dirty="0" smtClean="0"/>
          </a:p>
          <a:p>
            <a:pPr marL="628650" lvl="1" indent="-171450">
              <a:buFont typeface="Arial" pitchFamily="34" charset="0"/>
              <a:buChar char="•"/>
            </a:pPr>
            <a:r>
              <a:rPr lang="en-US" b="1" dirty="0" smtClean="0"/>
              <a:t>Values may be different</a:t>
            </a:r>
          </a:p>
          <a:p>
            <a:pPr marL="1085850" marR="0" lvl="2" indent="-171450" algn="l" defTabSz="914400" rtl="0" eaLnBrk="1" fontAlgn="auto" latinLnBrk="0" hangingPunct="1">
              <a:lnSpc>
                <a:spcPct val="100000"/>
              </a:lnSpc>
              <a:spcBef>
                <a:spcPts val="0"/>
              </a:spcBef>
              <a:spcAft>
                <a:spcPts val="0"/>
              </a:spcAft>
              <a:buClrTx/>
              <a:buSzTx/>
              <a:buFont typeface="Arial" pitchFamily="34" charset="0"/>
              <a:buChar char="•"/>
              <a:tabLst/>
              <a:defRPr/>
            </a:pPr>
            <a:r>
              <a:rPr lang="en-US" b="0" baseline="0" dirty="0" smtClean="0"/>
              <a:t>German terms may be used in place of English codes</a:t>
            </a:r>
            <a:endParaRPr lang="en-US" b="1" dirty="0" smtClean="0"/>
          </a:p>
          <a:p>
            <a:pPr marL="628650" lvl="1" indent="-171450">
              <a:buFont typeface="Arial" pitchFamily="34" charset="0"/>
              <a:buChar char="•"/>
            </a:pPr>
            <a:endParaRPr lang="en-US" b="1" dirty="0" smtClean="0"/>
          </a:p>
          <a:p>
            <a:pPr marL="628650" lvl="1" indent="-171450">
              <a:buFont typeface="Arial" pitchFamily="34" charset="0"/>
              <a:buChar char="•"/>
            </a:pPr>
            <a:r>
              <a:rPr lang="en-US" b="1" dirty="0" smtClean="0"/>
              <a:t>Successful logs may have multiple messages</a:t>
            </a:r>
          </a:p>
          <a:p>
            <a:pPr marL="1085850" lvl="2" indent="-171450">
              <a:buFont typeface="Arial" pitchFamily="34" charset="0"/>
              <a:buChar char="•"/>
            </a:pPr>
            <a:r>
              <a:rPr lang="en-US" b="1" dirty="0" smtClean="0"/>
              <a:t>Set Excel column to Wrap Text -</a:t>
            </a:r>
            <a:r>
              <a:rPr lang="en-US" b="1" baseline="0" dirty="0" smtClean="0"/>
              <a:t> </a:t>
            </a:r>
            <a:r>
              <a:rPr lang="en-US" b="0" baseline="0" dirty="0" smtClean="0"/>
              <a:t>suggested</a:t>
            </a:r>
            <a:endParaRPr lang="en-US" b="1" dirty="0" smtClean="0"/>
          </a:p>
          <a:p>
            <a:pPr marL="171450" lvl="0" indent="-171450">
              <a:buFont typeface="Arial" pitchFamily="34" charset="0"/>
              <a:buChar char="•"/>
            </a:pPr>
            <a:endParaRPr lang="en-US" b="1" baseline="0" dirty="0" smtClean="0"/>
          </a:p>
          <a:p>
            <a:pPr marL="0" marR="0" lvl="0" indent="0" algn="l" defTabSz="914400" rtl="0" eaLnBrk="1" fontAlgn="auto" latinLnBrk="0" hangingPunct="1">
              <a:lnSpc>
                <a:spcPct val="100000"/>
              </a:lnSpc>
              <a:spcBef>
                <a:spcPts val="0"/>
              </a:spcBef>
              <a:spcAft>
                <a:spcPts val="0"/>
              </a:spcAft>
              <a:buClrTx/>
              <a:buSzTx/>
              <a:buFont typeface="Arial" pitchFamily="34" charset="0"/>
              <a:buNone/>
              <a:tabLst/>
              <a:defRPr/>
            </a:pPr>
            <a:endParaRPr lang="en-US" b="1" dirty="0" smtClean="0"/>
          </a:p>
        </p:txBody>
      </p:sp>
      <p:sp>
        <p:nvSpPr>
          <p:cNvPr id="4" name="Slide Number Placeholder 3"/>
          <p:cNvSpPr>
            <a:spLocks noGrp="1"/>
          </p:cNvSpPr>
          <p:nvPr>
            <p:ph type="sldNum" sz="quarter" idx="10"/>
          </p:nvPr>
        </p:nvSpPr>
        <p:spPr/>
        <p:txBody>
          <a:bodyPr/>
          <a:lstStyle/>
          <a:p>
            <a:fld id="{2AAFFAD7-F4BB-40AB-9856-8EF2547A47A0}" type="slidenum">
              <a:rPr lang="en-US" smtClean="0"/>
              <a:pPr/>
              <a:t>129</a:t>
            </a:fld>
            <a:endParaRPr lang="en-US" dirty="0"/>
          </a:p>
        </p:txBody>
      </p:sp>
    </p:spTree>
    <p:extLst>
      <p:ext uri="{BB962C8B-B14F-4D97-AF65-F5344CB8AC3E}">
        <p14:creationId xmlns:p14="http://schemas.microsoft.com/office/powerpoint/2010/main" val="2833035076"/>
      </p:ext>
    </p:extLst>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Autofit/>
          </a:bodyPr>
          <a:lstStyle/>
          <a:p>
            <a:pPr defTabSz="864804">
              <a:defRPr/>
            </a:pPr>
            <a:r>
              <a:rPr lang="en-US" baseline="0" dirty="0" smtClean="0"/>
              <a:t>Once your data source file is complete, you are ready to run the script - in Transaction or in Excel using the Add-in</a:t>
            </a:r>
          </a:p>
          <a:p>
            <a:pPr marL="171450" lvl="0" indent="-171450">
              <a:buFont typeface="Arial" pitchFamily="34" charset="0"/>
              <a:buChar char="•"/>
            </a:pPr>
            <a:endParaRPr lang="en-US" b="1" dirty="0" smtClean="0"/>
          </a:p>
          <a:p>
            <a:pPr marL="171450" lvl="0" indent="-171450">
              <a:buFont typeface="Arial" pitchFamily="34" charset="0"/>
              <a:buChar char="•"/>
            </a:pPr>
            <a:r>
              <a:rPr lang="en-US" b="1" baseline="0" dirty="0" smtClean="0"/>
              <a:t>Run Settings</a:t>
            </a:r>
          </a:p>
          <a:p>
            <a:pPr marL="628650" lvl="1" indent="-171450">
              <a:buFont typeface="Arial" pitchFamily="34" charset="0"/>
              <a:buChar char="•"/>
            </a:pPr>
            <a:r>
              <a:rPr lang="en-US" b="0" baseline="0" dirty="0" smtClean="0"/>
              <a:t>Same as with other Transaction scripts, also the …..</a:t>
            </a:r>
            <a:endParaRPr lang="en-US" b="0" dirty="0" smtClean="0"/>
          </a:p>
          <a:p>
            <a:pPr marL="171450" marR="0" lvl="0" indent="-171450" algn="l" defTabSz="914400" rtl="0" eaLnBrk="1" fontAlgn="auto" latinLnBrk="0" hangingPunct="1">
              <a:lnSpc>
                <a:spcPct val="100000"/>
              </a:lnSpc>
              <a:spcBef>
                <a:spcPts val="0"/>
              </a:spcBef>
              <a:spcAft>
                <a:spcPts val="0"/>
              </a:spcAft>
              <a:buClrTx/>
              <a:buSzTx/>
              <a:buFont typeface="Arial" pitchFamily="34" charset="0"/>
              <a:buChar char="•"/>
              <a:tabLst/>
              <a:defRPr/>
            </a:pPr>
            <a:endParaRPr lang="en-US" b="1" dirty="0" smtClean="0"/>
          </a:p>
          <a:p>
            <a:pPr marL="171450" marR="0" lvl="0" indent="-171450" algn="l" defTabSz="914400" rtl="0" eaLnBrk="1" fontAlgn="auto" latinLnBrk="0" hangingPunct="1">
              <a:lnSpc>
                <a:spcPct val="100000"/>
              </a:lnSpc>
              <a:spcBef>
                <a:spcPts val="0"/>
              </a:spcBef>
              <a:spcAft>
                <a:spcPts val="0"/>
              </a:spcAft>
              <a:buClrTx/>
              <a:buSzTx/>
              <a:buFont typeface="Arial" pitchFamily="34" charset="0"/>
              <a:buChar char="•"/>
              <a:tabLst/>
              <a:defRPr/>
            </a:pPr>
            <a:r>
              <a:rPr lang="en-US" b="1" dirty="0" smtClean="0"/>
              <a:t>Run Options – </a:t>
            </a:r>
            <a:r>
              <a:rPr lang="en-US" b="0" dirty="0" smtClean="0"/>
              <a:t>will</a:t>
            </a:r>
            <a:r>
              <a:rPr lang="en-US" b="0" baseline="0" dirty="0" smtClean="0"/>
              <a:t> be the s</a:t>
            </a:r>
            <a:r>
              <a:rPr lang="en-US" b="0" dirty="0" smtClean="0"/>
              <a:t>ame….</a:t>
            </a:r>
            <a:endParaRPr lang="en-US" b="1" dirty="0" smtClean="0"/>
          </a:p>
          <a:p>
            <a:pPr marL="628650" marR="0" lvl="1" indent="-171450" algn="l" defTabSz="914400" rtl="0" eaLnBrk="1" fontAlgn="auto" latinLnBrk="0" hangingPunct="1">
              <a:lnSpc>
                <a:spcPct val="100000"/>
              </a:lnSpc>
              <a:spcBef>
                <a:spcPts val="0"/>
              </a:spcBef>
              <a:spcAft>
                <a:spcPts val="0"/>
              </a:spcAft>
              <a:buClrTx/>
              <a:buSzTx/>
              <a:buFont typeface="Arial" pitchFamily="34" charset="0"/>
              <a:buChar char="•"/>
              <a:tabLst/>
              <a:defRPr/>
            </a:pPr>
            <a:r>
              <a:rPr lang="en-US" b="1" dirty="0" smtClean="0"/>
              <a:t>Run Now</a:t>
            </a:r>
          </a:p>
          <a:p>
            <a:pPr marL="628650" lvl="1" indent="-171450">
              <a:buFont typeface="Arial" pitchFamily="34" charset="0"/>
              <a:buChar char="•"/>
            </a:pPr>
            <a:r>
              <a:rPr lang="en-US" b="1" dirty="0" smtClean="0"/>
              <a:t>Run Later</a:t>
            </a:r>
          </a:p>
          <a:p>
            <a:pPr marL="628650" lvl="1" indent="-171450">
              <a:buFont typeface="Arial" pitchFamily="34" charset="0"/>
              <a:buChar char="•"/>
            </a:pPr>
            <a:r>
              <a:rPr lang="en-US" b="1" dirty="0" smtClean="0"/>
              <a:t>Run on Errors</a:t>
            </a:r>
          </a:p>
          <a:p>
            <a:pPr marL="0" lvl="0" indent="0">
              <a:buFont typeface="Arial" pitchFamily="34" charset="0"/>
              <a:buNone/>
            </a:pPr>
            <a:r>
              <a:rPr lang="en-US" b="1" baseline="0" dirty="0" smtClean="0"/>
              <a:t>       </a:t>
            </a:r>
            <a:r>
              <a:rPr lang="en-US" b="1" dirty="0" smtClean="0"/>
              <a:t>EXCEPT</a:t>
            </a:r>
          </a:p>
          <a:p>
            <a:pPr marL="1085850" lvl="2" indent="-171450">
              <a:buFont typeface="Arial" pitchFamily="34" charset="0"/>
              <a:buChar char="•"/>
            </a:pPr>
            <a:r>
              <a:rPr lang="en-US" b="1" dirty="0" smtClean="0"/>
              <a:t>Step-by-Step </a:t>
            </a:r>
            <a:r>
              <a:rPr lang="en-US" b="0" dirty="0" smtClean="0"/>
              <a:t> </a:t>
            </a:r>
          </a:p>
          <a:p>
            <a:pPr marL="1543050" lvl="3" indent="-171450">
              <a:buFont typeface="Arial" pitchFamily="34" charset="0"/>
              <a:buChar char="•"/>
            </a:pPr>
            <a:r>
              <a:rPr lang="en-US" b="0" dirty="0" smtClean="0"/>
              <a:t>Options will show but will be disabled since there was not a recording</a:t>
            </a:r>
          </a:p>
          <a:p>
            <a:pPr marL="628650" lvl="1" indent="-171450">
              <a:buFont typeface="Arial" pitchFamily="34" charset="0"/>
              <a:buChar char="•"/>
            </a:pPr>
            <a:endParaRPr lang="en-US" b="1" dirty="0" smtClean="0"/>
          </a:p>
          <a:p>
            <a:pPr marL="171450" lvl="0" indent="-171450">
              <a:buFont typeface="Arial" pitchFamily="34" charset="0"/>
              <a:buChar char="•"/>
            </a:pPr>
            <a:r>
              <a:rPr lang="en-US" b="1" dirty="0" smtClean="0"/>
              <a:t>Tools </a:t>
            </a:r>
          </a:p>
          <a:p>
            <a:pPr marL="628650" lvl="1" indent="-171450">
              <a:buFont typeface="Arial" pitchFamily="34" charset="0"/>
              <a:buChar char="•"/>
            </a:pPr>
            <a:r>
              <a:rPr lang="en-US" b="0" dirty="0" smtClean="0"/>
              <a:t>Same as with other</a:t>
            </a:r>
            <a:r>
              <a:rPr lang="en-US" b="0" baseline="0" dirty="0" smtClean="0"/>
              <a:t> Transaction scripts</a:t>
            </a:r>
            <a:endParaRPr lang="en-US" b="1" dirty="0" smtClean="0"/>
          </a:p>
        </p:txBody>
      </p:sp>
      <p:sp>
        <p:nvSpPr>
          <p:cNvPr id="4" name="Slide Number Placeholder 3"/>
          <p:cNvSpPr>
            <a:spLocks noGrp="1"/>
          </p:cNvSpPr>
          <p:nvPr>
            <p:ph type="sldNum" sz="quarter" idx="10"/>
          </p:nvPr>
        </p:nvSpPr>
        <p:spPr/>
        <p:txBody>
          <a:bodyPr/>
          <a:lstStyle/>
          <a:p>
            <a:fld id="{2AAFFAD7-F4BB-40AB-9856-8EF2547A47A0}" type="slidenum">
              <a:rPr lang="en-US" smtClean="0"/>
              <a:pPr/>
              <a:t>130</a:t>
            </a:fld>
            <a:endParaRPr lang="en-US" dirty="0"/>
          </a:p>
        </p:txBody>
      </p:sp>
    </p:spTree>
    <p:extLst>
      <p:ext uri="{BB962C8B-B14F-4D97-AF65-F5344CB8AC3E}">
        <p14:creationId xmlns:p14="http://schemas.microsoft.com/office/powerpoint/2010/main" val="2286895443"/>
      </p:ext>
    </p:extLst>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Autofit/>
          </a:bodyPr>
          <a:lstStyle/>
          <a:p>
            <a:pPr defTabSz="864804">
              <a:defRPr/>
            </a:pPr>
            <a:r>
              <a:rPr lang="en-US" baseline="0" dirty="0" smtClean="0"/>
              <a:t>Once your script is ready, the next step is to complete the data source file</a:t>
            </a:r>
          </a:p>
          <a:p>
            <a:pPr marL="171450" lvl="0" indent="-171450">
              <a:buFont typeface="Arial" pitchFamily="34" charset="0"/>
              <a:buChar char="•"/>
            </a:pPr>
            <a:endParaRPr lang="en-US" b="0" dirty="0" smtClean="0"/>
          </a:p>
          <a:p>
            <a:pPr marL="171450" indent="-171450">
              <a:buFont typeface="Arial" pitchFamily="34" charset="0"/>
              <a:buChar char="•"/>
            </a:pPr>
            <a:r>
              <a:rPr lang="en-US" b="1" dirty="0" smtClean="0"/>
              <a:t>Data Files</a:t>
            </a:r>
          </a:p>
          <a:p>
            <a:pPr marL="628650" lvl="1" indent="-171450">
              <a:buFont typeface="Arial" pitchFamily="34" charset="0"/>
              <a:buChar char="•"/>
            </a:pPr>
            <a:r>
              <a:rPr lang="en-US" b="1" dirty="0" smtClean="0"/>
              <a:t>Multiple Loops</a:t>
            </a:r>
          </a:p>
          <a:p>
            <a:pPr marL="1085850" lvl="2" indent="-171450">
              <a:buFont typeface="Arial" pitchFamily="34" charset="0"/>
              <a:buChar char="•"/>
            </a:pPr>
            <a:r>
              <a:rPr lang="en-US" b="1" dirty="0" smtClean="0"/>
              <a:t>Correct ID Indicators</a:t>
            </a:r>
          </a:p>
          <a:p>
            <a:pPr marL="1543050" lvl="3" indent="-171450">
              <a:buFont typeface="Arial" pitchFamily="34" charset="0"/>
              <a:buChar char="•"/>
            </a:pPr>
            <a:r>
              <a:rPr lang="en-US" b="0" dirty="0" smtClean="0"/>
              <a:t>2</a:t>
            </a:r>
            <a:r>
              <a:rPr lang="en-US" b="0" baseline="30000" dirty="0" smtClean="0"/>
              <a:t>nd</a:t>
            </a:r>
            <a:r>
              <a:rPr lang="en-US" b="0" baseline="0" dirty="0" smtClean="0"/>
              <a:t> loop will change indicator in spreadsheet</a:t>
            </a:r>
            <a:endParaRPr lang="en-US" b="0" dirty="0" smtClean="0"/>
          </a:p>
          <a:p>
            <a:pPr marL="1085850" lvl="2" indent="-171450">
              <a:buFont typeface="Arial" pitchFamily="34" charset="0"/>
              <a:buChar char="•"/>
            </a:pPr>
            <a:r>
              <a:rPr lang="en-US" b="1" dirty="0" smtClean="0"/>
              <a:t>Data with the correct Loop </a:t>
            </a:r>
          </a:p>
          <a:p>
            <a:pPr marL="1543050" marR="0" lvl="3" indent="-171450" algn="l" defTabSz="914400" rtl="0" eaLnBrk="1" fontAlgn="auto" latinLnBrk="0" hangingPunct="1">
              <a:lnSpc>
                <a:spcPct val="100000"/>
              </a:lnSpc>
              <a:spcBef>
                <a:spcPts val="0"/>
              </a:spcBef>
              <a:spcAft>
                <a:spcPts val="0"/>
              </a:spcAft>
              <a:buClrTx/>
              <a:buSzTx/>
              <a:buFont typeface="Arial" pitchFamily="34" charset="0"/>
              <a:buChar char="•"/>
              <a:tabLst/>
              <a:defRPr/>
            </a:pPr>
            <a:r>
              <a:rPr lang="en-US" b="0" baseline="0" dirty="0" smtClean="0"/>
              <a:t>German terms may be used in place of English codes</a:t>
            </a:r>
            <a:endParaRPr lang="en-US" b="1" dirty="0" smtClean="0"/>
          </a:p>
          <a:p>
            <a:pPr marL="1543050" lvl="3" indent="-171450">
              <a:buFont typeface="Arial" pitchFamily="34" charset="0"/>
              <a:buChar char="•"/>
            </a:pPr>
            <a:r>
              <a:rPr lang="en-US" b="0" dirty="0" smtClean="0"/>
              <a:t>Will</a:t>
            </a:r>
            <a:r>
              <a:rPr lang="en-US" b="0" baseline="0" dirty="0" smtClean="0"/>
              <a:t> additional ID column indicators – check that data is in the correct row</a:t>
            </a:r>
            <a:endParaRPr lang="en-US" b="0" dirty="0" smtClean="0"/>
          </a:p>
          <a:p>
            <a:pPr marL="628650" lvl="1" indent="-171450">
              <a:buFont typeface="Arial" pitchFamily="34" charset="0"/>
              <a:buChar char="•"/>
            </a:pPr>
            <a:endParaRPr lang="en-US" b="1" dirty="0" smtClean="0"/>
          </a:p>
          <a:p>
            <a:pPr marL="628650" lvl="1" indent="-171450">
              <a:buFont typeface="Arial" pitchFamily="34" charset="0"/>
              <a:buChar char="•"/>
            </a:pPr>
            <a:r>
              <a:rPr lang="en-US" b="1" dirty="0" smtClean="0"/>
              <a:t>Values may be different</a:t>
            </a:r>
          </a:p>
          <a:p>
            <a:pPr marL="1085850" marR="0" lvl="2" indent="-171450" algn="l" defTabSz="914400" rtl="0" eaLnBrk="1" fontAlgn="auto" latinLnBrk="0" hangingPunct="1">
              <a:lnSpc>
                <a:spcPct val="100000"/>
              </a:lnSpc>
              <a:spcBef>
                <a:spcPts val="0"/>
              </a:spcBef>
              <a:spcAft>
                <a:spcPts val="0"/>
              </a:spcAft>
              <a:buClrTx/>
              <a:buSzTx/>
              <a:buFont typeface="Arial" pitchFamily="34" charset="0"/>
              <a:buChar char="•"/>
              <a:tabLst/>
              <a:defRPr/>
            </a:pPr>
            <a:r>
              <a:rPr lang="en-US" b="0" baseline="0" dirty="0" smtClean="0"/>
              <a:t>German terms may be used in place of English codes</a:t>
            </a:r>
            <a:endParaRPr lang="en-US" b="1" dirty="0" smtClean="0"/>
          </a:p>
          <a:p>
            <a:pPr marL="628650" lvl="1" indent="-171450">
              <a:buFont typeface="Arial" pitchFamily="34" charset="0"/>
              <a:buChar char="•"/>
            </a:pPr>
            <a:endParaRPr lang="en-US" b="1" dirty="0" smtClean="0"/>
          </a:p>
          <a:p>
            <a:pPr marL="628650" lvl="1" indent="-171450">
              <a:buFont typeface="Arial" pitchFamily="34" charset="0"/>
              <a:buChar char="•"/>
            </a:pPr>
            <a:r>
              <a:rPr lang="en-US" b="1" dirty="0" smtClean="0"/>
              <a:t>Successful logs may have multiple messages</a:t>
            </a:r>
          </a:p>
          <a:p>
            <a:pPr marL="1085850" lvl="2" indent="-171450">
              <a:buFont typeface="Arial" pitchFamily="34" charset="0"/>
              <a:buChar char="•"/>
            </a:pPr>
            <a:r>
              <a:rPr lang="en-US" b="1" dirty="0" smtClean="0"/>
              <a:t>Set Excel column to Wrap Text -</a:t>
            </a:r>
            <a:r>
              <a:rPr lang="en-US" b="1" baseline="0" dirty="0" smtClean="0"/>
              <a:t> </a:t>
            </a:r>
            <a:r>
              <a:rPr lang="en-US" b="0" baseline="0" dirty="0" smtClean="0"/>
              <a:t>suggested</a:t>
            </a:r>
            <a:endParaRPr lang="en-US" b="1" dirty="0" smtClean="0"/>
          </a:p>
          <a:p>
            <a:pPr marL="171450" lvl="0" indent="-171450">
              <a:buFont typeface="Arial" pitchFamily="34" charset="0"/>
              <a:buChar char="•"/>
            </a:pPr>
            <a:endParaRPr lang="en-US" b="1" baseline="0" dirty="0" smtClean="0"/>
          </a:p>
          <a:p>
            <a:pPr marL="0" marR="0" lvl="0" indent="0" algn="l" defTabSz="914400" rtl="0" eaLnBrk="1" fontAlgn="auto" latinLnBrk="0" hangingPunct="1">
              <a:lnSpc>
                <a:spcPct val="100000"/>
              </a:lnSpc>
              <a:spcBef>
                <a:spcPts val="0"/>
              </a:spcBef>
              <a:spcAft>
                <a:spcPts val="0"/>
              </a:spcAft>
              <a:buClrTx/>
              <a:buSzTx/>
              <a:buFont typeface="Arial" pitchFamily="34" charset="0"/>
              <a:buNone/>
              <a:tabLst/>
              <a:defRPr/>
            </a:pPr>
            <a:endParaRPr lang="en-US" b="1" dirty="0" smtClean="0"/>
          </a:p>
        </p:txBody>
      </p:sp>
      <p:sp>
        <p:nvSpPr>
          <p:cNvPr id="4" name="Slide Number Placeholder 3"/>
          <p:cNvSpPr>
            <a:spLocks noGrp="1"/>
          </p:cNvSpPr>
          <p:nvPr>
            <p:ph type="sldNum" sz="quarter" idx="10"/>
          </p:nvPr>
        </p:nvSpPr>
        <p:spPr/>
        <p:txBody>
          <a:bodyPr/>
          <a:lstStyle/>
          <a:p>
            <a:fld id="{2AAFFAD7-F4BB-40AB-9856-8EF2547A47A0}" type="slidenum">
              <a:rPr lang="en-US" smtClean="0"/>
              <a:pPr/>
              <a:t>131</a:t>
            </a:fld>
            <a:endParaRPr lang="en-US" dirty="0"/>
          </a:p>
        </p:txBody>
      </p:sp>
    </p:spTree>
    <p:extLst>
      <p:ext uri="{BB962C8B-B14F-4D97-AF65-F5344CB8AC3E}">
        <p14:creationId xmlns:p14="http://schemas.microsoft.com/office/powerpoint/2010/main" val="132267323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Example of Linked Scripts:</a:t>
            </a:r>
            <a:r>
              <a:rPr lang="en-US" baseline="0" dirty="0" smtClean="0"/>
              <a:t> Create Material (Non-Batch No SAP Controls), Create Long Text (Non Batch with SAP Controls), Create Descriptions in Multiple Languages (GUI Scripting).  Same Workbook, Different Sheets</a:t>
            </a:r>
          </a:p>
          <a:p>
            <a:endParaRPr lang="en-US" dirty="0"/>
          </a:p>
        </p:txBody>
      </p:sp>
      <p:sp>
        <p:nvSpPr>
          <p:cNvPr id="4" name="Slide Number Placeholder 3"/>
          <p:cNvSpPr>
            <a:spLocks noGrp="1"/>
          </p:cNvSpPr>
          <p:nvPr>
            <p:ph type="sldNum" sz="quarter" idx="10"/>
          </p:nvPr>
        </p:nvSpPr>
        <p:spPr/>
        <p:txBody>
          <a:bodyPr/>
          <a:lstStyle/>
          <a:p>
            <a:fld id="{E3745D2C-C3AF-477C-A07D-7F1090FB1021}" type="slidenum">
              <a:rPr lang="en-US" smtClean="0"/>
              <a:t>19</a:t>
            </a:fld>
            <a:endParaRPr lang="en-US"/>
          </a:p>
        </p:txBody>
      </p:sp>
    </p:spTree>
    <p:extLst>
      <p:ext uri="{BB962C8B-B14F-4D97-AF65-F5344CB8AC3E}">
        <p14:creationId xmlns:p14="http://schemas.microsoft.com/office/powerpoint/2010/main" val="2378710680"/>
      </p:ext>
    </p:extLst>
  </p:cSld>
  <p:clrMapOvr>
    <a:masterClrMapping/>
  </p:clrMapOvr>
</p:notes>
</file>

<file path=ppt/notesSlides/notesSlide1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Autofit/>
          </a:bodyPr>
          <a:lstStyle/>
          <a:p>
            <a:pPr marL="171450" indent="-171450">
              <a:buFont typeface="Arial" pitchFamily="34" charset="0"/>
              <a:buChar char="•"/>
            </a:pPr>
            <a:r>
              <a:rPr lang="en-US" b="1" dirty="0" smtClean="0"/>
              <a:t>Review</a:t>
            </a:r>
            <a:r>
              <a:rPr lang="en-US" b="1" baseline="0" dirty="0" smtClean="0"/>
              <a:t> the BAPI documentation </a:t>
            </a:r>
          </a:p>
          <a:p>
            <a:pPr marL="628650" lvl="1" indent="-171450">
              <a:buFont typeface="Arial" pitchFamily="34" charset="0"/>
              <a:buChar char="•"/>
            </a:pPr>
            <a:r>
              <a:rPr lang="en-US" b="0" baseline="0" dirty="0" smtClean="0"/>
              <a:t>Look either in Direct or SAP</a:t>
            </a:r>
          </a:p>
          <a:p>
            <a:pPr marL="628650" lvl="1" indent="-171450">
              <a:buFont typeface="Arial" pitchFamily="34" charset="0"/>
              <a:buChar char="•"/>
              <a:defRPr/>
            </a:pPr>
            <a:r>
              <a:rPr lang="en-US" dirty="0" smtClean="0"/>
              <a:t>Identify</a:t>
            </a:r>
            <a:r>
              <a:rPr lang="en-US" baseline="0" dirty="0" smtClean="0"/>
              <a:t> values that may need to be entered in the data source file in German.</a:t>
            </a:r>
            <a:endParaRPr lang="en-US" dirty="0" smtClean="0"/>
          </a:p>
          <a:p>
            <a:pPr marL="171450" lvl="0" indent="-171450">
              <a:buFont typeface="Arial" pitchFamily="34" charset="0"/>
              <a:buChar char="•"/>
              <a:defRPr/>
            </a:pPr>
            <a:endParaRPr lang="en-US" b="1" dirty="0" smtClean="0"/>
          </a:p>
          <a:p>
            <a:pPr marL="171450" marR="0" lvl="0" indent="-171450" algn="l" defTabSz="914400" rtl="0" eaLnBrk="1" fontAlgn="auto" latinLnBrk="0" hangingPunct="1">
              <a:lnSpc>
                <a:spcPct val="100000"/>
              </a:lnSpc>
              <a:spcBef>
                <a:spcPts val="0"/>
              </a:spcBef>
              <a:spcAft>
                <a:spcPts val="0"/>
              </a:spcAft>
              <a:buClrTx/>
              <a:buSzTx/>
              <a:buFont typeface="Arial" pitchFamily="34" charset="0"/>
              <a:buChar char="•"/>
              <a:tabLst/>
              <a:defRPr/>
            </a:pPr>
            <a:r>
              <a:rPr lang="en-US" b="1" baseline="0" dirty="0" smtClean="0"/>
              <a:t>Know the BAPI requirements </a:t>
            </a:r>
          </a:p>
          <a:p>
            <a:pPr marL="628650" marR="0" lvl="1" indent="-171450" algn="l" defTabSz="914400" rtl="0" eaLnBrk="1" fontAlgn="auto" latinLnBrk="0" hangingPunct="1">
              <a:lnSpc>
                <a:spcPct val="100000"/>
              </a:lnSpc>
              <a:spcBef>
                <a:spcPts val="0"/>
              </a:spcBef>
              <a:spcAft>
                <a:spcPts val="0"/>
              </a:spcAft>
              <a:buClrTx/>
              <a:buSzTx/>
              <a:buFont typeface="Arial" pitchFamily="34" charset="0"/>
              <a:buChar char="•"/>
              <a:tabLst/>
              <a:defRPr/>
            </a:pPr>
            <a:r>
              <a:rPr lang="en-US" b="0" baseline="0" dirty="0" smtClean="0"/>
              <a:t>Look for mandatory fields that are required for the BAPI to run.</a:t>
            </a:r>
          </a:p>
          <a:p>
            <a:pPr marL="171450" lvl="0" indent="-171450">
              <a:buFont typeface="Arial" pitchFamily="34" charset="0"/>
              <a:buChar char="•"/>
              <a:defRPr/>
            </a:pPr>
            <a:endParaRPr lang="en-US" b="1" dirty="0" smtClean="0"/>
          </a:p>
          <a:p>
            <a:pPr marL="171450" lvl="0" indent="-171450">
              <a:buFont typeface="Arial" pitchFamily="34" charset="0"/>
              <a:buChar char="•"/>
              <a:defRPr/>
            </a:pPr>
            <a:r>
              <a:rPr lang="en-US" b="1" dirty="0" smtClean="0"/>
              <a:t>Prepare</a:t>
            </a:r>
            <a:r>
              <a:rPr lang="en-US" b="1" baseline="0" dirty="0" smtClean="0"/>
              <a:t> </a:t>
            </a:r>
            <a:r>
              <a:rPr lang="en-US" b="1" dirty="0" smtClean="0"/>
              <a:t>your data in advance</a:t>
            </a:r>
          </a:p>
          <a:p>
            <a:pPr marL="628650" marR="0" lvl="1" indent="-171450" algn="l" defTabSz="914400" rtl="0" eaLnBrk="1" fontAlgn="auto" latinLnBrk="0" hangingPunct="1">
              <a:lnSpc>
                <a:spcPct val="100000"/>
              </a:lnSpc>
              <a:spcBef>
                <a:spcPts val="0"/>
              </a:spcBef>
              <a:spcAft>
                <a:spcPts val="0"/>
              </a:spcAft>
              <a:buClrTx/>
              <a:buSzTx/>
              <a:buFont typeface="Arial" pitchFamily="34" charset="0"/>
              <a:buChar char="•"/>
              <a:tabLst/>
              <a:defRPr/>
            </a:pPr>
            <a:r>
              <a:rPr lang="en-US" sz="1200" baseline="0" dirty="0" smtClean="0"/>
              <a:t>Once you are familiar with the BAPI and the data you will need, prepare your data source file. This is a matter of personal preference as the Transaction Mapper will create a data source file for you if you don’t have one prepared. </a:t>
            </a:r>
          </a:p>
          <a:p>
            <a:pPr marL="628650" marR="0" lvl="1" indent="-171450" algn="l" defTabSz="914400" rtl="0" eaLnBrk="1" fontAlgn="auto" latinLnBrk="0" hangingPunct="1">
              <a:lnSpc>
                <a:spcPct val="100000"/>
              </a:lnSpc>
              <a:spcBef>
                <a:spcPts val="0"/>
              </a:spcBef>
              <a:spcAft>
                <a:spcPts val="0"/>
              </a:spcAft>
              <a:buClrTx/>
              <a:buSzTx/>
              <a:buFont typeface="Arial" pitchFamily="34" charset="0"/>
              <a:buChar char="•"/>
              <a:tabLst/>
              <a:defRPr/>
            </a:pPr>
            <a:r>
              <a:rPr lang="en-US" sz="1200" baseline="0" dirty="0" smtClean="0"/>
              <a:t>Remember that since there is no recording there will be no values showing in the Mapper.</a:t>
            </a:r>
          </a:p>
          <a:p>
            <a:pPr marL="171450" lvl="0" indent="-171450">
              <a:buFont typeface="Arial" pitchFamily="34" charset="0"/>
              <a:buChar char="•"/>
              <a:defRPr/>
            </a:pPr>
            <a:endParaRPr lang="en-US" b="1" dirty="0" smtClean="0"/>
          </a:p>
          <a:p>
            <a:pPr marL="171450" marR="0" lvl="0" indent="-171450" algn="l" defTabSz="914400" rtl="0" eaLnBrk="1" fontAlgn="auto" latinLnBrk="0" hangingPunct="1">
              <a:lnSpc>
                <a:spcPct val="100000"/>
              </a:lnSpc>
              <a:spcBef>
                <a:spcPts val="0"/>
              </a:spcBef>
              <a:spcAft>
                <a:spcPts val="0"/>
              </a:spcAft>
              <a:buClrTx/>
              <a:buSzTx/>
              <a:buFont typeface="Arial" pitchFamily="34" charset="0"/>
              <a:buChar char="•"/>
              <a:tabLst/>
              <a:defRPr/>
            </a:pPr>
            <a:r>
              <a:rPr lang="en-US" sz="1200" b="1" baseline="0" dirty="0" smtClean="0"/>
              <a:t>Test with at least 2 or 3 rows of data in </a:t>
            </a:r>
            <a:r>
              <a:rPr lang="en-US" b="1" dirty="0" smtClean="0"/>
              <a:t>a non-production system</a:t>
            </a:r>
          </a:p>
          <a:p>
            <a:pPr marL="628650" marR="0" lvl="1" indent="-171450" algn="l" defTabSz="914400" rtl="0" eaLnBrk="1" fontAlgn="auto" latinLnBrk="0" hangingPunct="1">
              <a:lnSpc>
                <a:spcPct val="100000"/>
              </a:lnSpc>
              <a:spcBef>
                <a:spcPts val="0"/>
              </a:spcBef>
              <a:spcAft>
                <a:spcPts val="0"/>
              </a:spcAft>
              <a:buClrTx/>
              <a:buSzTx/>
              <a:buFont typeface="Arial" pitchFamily="34" charset="0"/>
              <a:buChar char="•"/>
              <a:tabLst/>
              <a:defRPr/>
            </a:pPr>
            <a:r>
              <a:rPr lang="en-US" sz="1200" b="0" baseline="0" dirty="0" smtClean="0"/>
              <a:t>Insures that most, if not all, scenarios in SAP will be tested before releasing the script to production.</a:t>
            </a:r>
          </a:p>
          <a:p>
            <a:pPr marL="628650" marR="0" lvl="1" indent="-171450" algn="l" defTabSz="914400" rtl="0" eaLnBrk="1" fontAlgn="auto" latinLnBrk="0" hangingPunct="1">
              <a:lnSpc>
                <a:spcPct val="100000"/>
              </a:lnSpc>
              <a:spcBef>
                <a:spcPts val="0"/>
              </a:spcBef>
              <a:spcAft>
                <a:spcPts val="0"/>
              </a:spcAft>
              <a:buClrTx/>
              <a:buSzTx/>
              <a:buFont typeface="Arial" pitchFamily="34" charset="0"/>
              <a:buChar char="•"/>
              <a:tabLst/>
              <a:defRPr/>
            </a:pPr>
            <a:r>
              <a:rPr lang="en-US" sz="1200" b="0" baseline="0" dirty="0" smtClean="0"/>
              <a:t>One successful row of data does not insure that the script takes into account all possibilities in SAP. (i.e. pop-up boxes)</a:t>
            </a:r>
          </a:p>
          <a:p>
            <a:pPr marL="628650" lvl="1" indent="-171450">
              <a:buFont typeface="Arial" pitchFamily="34" charset="0"/>
              <a:buChar char="•"/>
              <a:defRPr/>
            </a:pPr>
            <a:r>
              <a:rPr lang="en-US" dirty="0" smtClean="0"/>
              <a:t>Most importantly, always use a non production system testing a new script. </a:t>
            </a:r>
          </a:p>
          <a:p>
            <a:pPr marL="628650" marR="0" lvl="1" indent="-171450" algn="l" defTabSz="914400" rtl="0" eaLnBrk="1" fontAlgn="auto" latinLnBrk="0" hangingPunct="1">
              <a:lnSpc>
                <a:spcPct val="100000"/>
              </a:lnSpc>
              <a:spcBef>
                <a:spcPts val="0"/>
              </a:spcBef>
              <a:spcAft>
                <a:spcPts val="0"/>
              </a:spcAft>
              <a:buClrTx/>
              <a:buSzTx/>
              <a:buFont typeface="Arial" pitchFamily="34" charset="0"/>
              <a:buChar char="•"/>
              <a:tabLst/>
              <a:defRPr/>
            </a:pPr>
            <a:endParaRPr lang="en-US" sz="1200" b="0" kern="1200" dirty="0" smtClean="0">
              <a:solidFill>
                <a:schemeClr val="tx1"/>
              </a:solidFill>
              <a:effectLst/>
              <a:latin typeface="+mn-lt"/>
              <a:ea typeface="+mn-ea"/>
              <a:cs typeface="+mn-cs"/>
            </a:endParaRPr>
          </a:p>
          <a:p>
            <a:endParaRPr lang="en-US" baseline="0" dirty="0" smtClean="0"/>
          </a:p>
        </p:txBody>
      </p:sp>
      <p:sp>
        <p:nvSpPr>
          <p:cNvPr id="4" name="Slide Number Placeholder 3"/>
          <p:cNvSpPr>
            <a:spLocks noGrp="1"/>
          </p:cNvSpPr>
          <p:nvPr>
            <p:ph type="sldNum" sz="quarter" idx="10"/>
          </p:nvPr>
        </p:nvSpPr>
        <p:spPr/>
        <p:txBody>
          <a:bodyPr/>
          <a:lstStyle/>
          <a:p>
            <a:fld id="{2AAFFAD7-F4BB-40AB-9856-8EF2547A47A0}" type="slidenum">
              <a:rPr lang="en-US" smtClean="0"/>
              <a:pPr/>
              <a:t>132</a:t>
            </a:fld>
            <a:endParaRPr lang="en-US" dirty="0"/>
          </a:p>
        </p:txBody>
      </p:sp>
    </p:spTree>
    <p:extLst>
      <p:ext uri="{BB962C8B-B14F-4D97-AF65-F5344CB8AC3E}">
        <p14:creationId xmlns:p14="http://schemas.microsoft.com/office/powerpoint/2010/main" val="3427272140"/>
      </p:ext>
    </p:extLst>
  </p:cSld>
  <p:clrMapOvr>
    <a:masterClrMapping/>
  </p:clrMapOvr>
</p:notes>
</file>

<file path=ppt/notesSlides/notesSlide1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defTabSz="899355">
              <a:defRPr/>
            </a:pPr>
            <a:r>
              <a:rPr lang="en-US" dirty="0" smtClean="0"/>
              <a:t>Winshuttle offers many resources</a:t>
            </a:r>
            <a:r>
              <a:rPr lang="en-US" baseline="0" dirty="0" smtClean="0"/>
              <a:t>:</a:t>
            </a:r>
          </a:p>
          <a:p>
            <a:pPr marL="171450" indent="-171450" defTabSz="899355">
              <a:buFont typeface="Arial" pitchFamily="34" charset="0"/>
              <a:buChar char="•"/>
              <a:defRPr/>
            </a:pPr>
            <a:r>
              <a:rPr lang="en-US" b="1" baseline="0" dirty="0" smtClean="0"/>
              <a:t>Help Ribbon</a:t>
            </a:r>
          </a:p>
          <a:p>
            <a:pPr marL="628650" lvl="1" indent="-171450" defTabSz="899355">
              <a:buFont typeface="Arial" pitchFamily="34" charset="0"/>
              <a:buChar char="•"/>
              <a:defRPr/>
            </a:pPr>
            <a:r>
              <a:rPr lang="en-US" baseline="0" dirty="0" smtClean="0"/>
              <a:t>? – Help</a:t>
            </a:r>
          </a:p>
          <a:p>
            <a:pPr marL="1085850" lvl="2" indent="-171450" defTabSz="899355">
              <a:buFont typeface="Arial" pitchFamily="34" charset="0"/>
              <a:buChar char="•"/>
              <a:defRPr/>
            </a:pPr>
            <a:r>
              <a:rPr lang="en-US" baseline="0" dirty="0" smtClean="0"/>
              <a:t>Getting Started – F1 also accesses this</a:t>
            </a:r>
          </a:p>
          <a:p>
            <a:pPr marL="1085850" lvl="2" indent="-171450" defTabSz="899355">
              <a:buFont typeface="Arial" pitchFamily="34" charset="0"/>
              <a:buChar char="•"/>
              <a:defRPr/>
            </a:pPr>
            <a:r>
              <a:rPr lang="en-US" baseline="0" dirty="0" smtClean="0"/>
              <a:t>Advanced Help Guide</a:t>
            </a:r>
          </a:p>
          <a:p>
            <a:pPr marL="628650" lvl="1" indent="-171450" defTabSz="899355">
              <a:buFont typeface="Arial" pitchFamily="34" charset="0"/>
              <a:buChar char="•"/>
              <a:defRPr/>
            </a:pPr>
            <a:r>
              <a:rPr lang="en-US" baseline="0" dirty="0" smtClean="0"/>
              <a:t>Release Notes – handy to review when upgrading to a new version</a:t>
            </a:r>
          </a:p>
          <a:p>
            <a:pPr marL="628650" lvl="1" indent="-171450" defTabSz="899355">
              <a:buFont typeface="Arial" pitchFamily="34" charset="0"/>
              <a:buChar char="•"/>
              <a:defRPr/>
            </a:pPr>
            <a:r>
              <a:rPr lang="en-US" baseline="0" dirty="0" smtClean="0"/>
              <a:t>Check for Update – with Central this will not be available</a:t>
            </a:r>
          </a:p>
          <a:p>
            <a:pPr marL="628650" lvl="1" indent="-171450" defTabSz="899355">
              <a:buFont typeface="Arial" pitchFamily="34" charset="0"/>
              <a:buChar char="•"/>
              <a:defRPr/>
            </a:pPr>
            <a:r>
              <a:rPr lang="en-US" baseline="0" dirty="0" smtClean="0"/>
              <a:t>Generate support information  - create information files for support</a:t>
            </a:r>
          </a:p>
          <a:p>
            <a:pPr marL="628650" lvl="1" indent="-171450" defTabSz="899355">
              <a:buFont typeface="Arial" pitchFamily="34" charset="0"/>
              <a:buChar char="•"/>
              <a:defRPr/>
            </a:pPr>
            <a:r>
              <a:rPr lang="en-US" baseline="0" dirty="0" smtClean="0"/>
              <a:t>About – version and license information</a:t>
            </a:r>
          </a:p>
          <a:p>
            <a:pPr marL="171450" marR="0" lvl="0" indent="-171450" algn="l" defTabSz="899355" rtl="0" eaLnBrk="1" fontAlgn="auto" latinLnBrk="0" hangingPunct="1">
              <a:lnSpc>
                <a:spcPct val="100000"/>
              </a:lnSpc>
              <a:spcBef>
                <a:spcPts val="0"/>
              </a:spcBef>
              <a:spcAft>
                <a:spcPts val="0"/>
              </a:spcAft>
              <a:buClrTx/>
              <a:buSzTx/>
              <a:buFont typeface="Arial" pitchFamily="34" charset="0"/>
              <a:buChar char="•"/>
              <a:tabLst/>
              <a:defRPr/>
            </a:pPr>
            <a:endParaRPr lang="en-US" b="1" baseline="0" dirty="0" smtClean="0"/>
          </a:p>
          <a:p>
            <a:pPr marL="171450" marR="0" lvl="0" indent="-171450" algn="l" defTabSz="914400" rtl="0" eaLnBrk="1" fontAlgn="auto" latinLnBrk="0" hangingPunct="1">
              <a:lnSpc>
                <a:spcPct val="100000"/>
              </a:lnSpc>
              <a:spcBef>
                <a:spcPts val="0"/>
              </a:spcBef>
              <a:spcAft>
                <a:spcPts val="0"/>
              </a:spcAft>
              <a:buClrTx/>
              <a:buSzTx/>
              <a:buFont typeface="Arial" pitchFamily="34" charset="0"/>
              <a:buChar char="•"/>
              <a:tabLst/>
              <a:defRPr/>
            </a:pPr>
            <a:r>
              <a:rPr lang="en-US" b="1" dirty="0" smtClean="0"/>
              <a:t>Winshuttle Global Support</a:t>
            </a:r>
          </a:p>
          <a:p>
            <a:pPr marL="628650" marR="0" lvl="1" indent="-171450" algn="l" defTabSz="914400" rtl="0" eaLnBrk="1" fontAlgn="auto" latinLnBrk="0" hangingPunct="1">
              <a:lnSpc>
                <a:spcPct val="100000"/>
              </a:lnSpc>
              <a:spcBef>
                <a:spcPts val="0"/>
              </a:spcBef>
              <a:spcAft>
                <a:spcPts val="0"/>
              </a:spcAft>
              <a:buClrTx/>
              <a:buSzTx/>
              <a:buFont typeface="Arial" pitchFamily="34" charset="0"/>
              <a:buChar char="•"/>
              <a:tabLst/>
              <a:defRPr/>
            </a:pPr>
            <a:r>
              <a:rPr lang="en-US" b="0" dirty="0" smtClean="0"/>
              <a:t>Winshuttle</a:t>
            </a:r>
            <a:r>
              <a:rPr lang="en-US" b="0" baseline="0" dirty="0" smtClean="0"/>
              <a:t> is a global company</a:t>
            </a:r>
          </a:p>
          <a:p>
            <a:pPr marL="628650" marR="0" lvl="1" indent="-171450" algn="l" defTabSz="914400" rtl="0" eaLnBrk="1" fontAlgn="auto" latinLnBrk="0" hangingPunct="1">
              <a:lnSpc>
                <a:spcPct val="100000"/>
              </a:lnSpc>
              <a:spcBef>
                <a:spcPts val="0"/>
              </a:spcBef>
              <a:spcAft>
                <a:spcPts val="0"/>
              </a:spcAft>
              <a:buClrTx/>
              <a:buSzTx/>
              <a:buFont typeface="Arial" pitchFamily="34" charset="0"/>
              <a:buChar char="•"/>
              <a:tabLst/>
              <a:defRPr/>
            </a:pPr>
            <a:r>
              <a:rPr lang="en-US" b="0" baseline="0" dirty="0" smtClean="0"/>
              <a:t>Many ways to contact Support</a:t>
            </a:r>
            <a:endParaRPr lang="en-US" b="0" dirty="0" smtClean="0"/>
          </a:p>
          <a:p>
            <a:pPr marL="628650" marR="0" lvl="1" indent="-171450" algn="l" defTabSz="914400" rtl="0" eaLnBrk="1" fontAlgn="auto" latinLnBrk="0" hangingPunct="1">
              <a:lnSpc>
                <a:spcPct val="100000"/>
              </a:lnSpc>
              <a:spcBef>
                <a:spcPts val="0"/>
              </a:spcBef>
              <a:spcAft>
                <a:spcPts val="0"/>
              </a:spcAft>
              <a:buClrTx/>
              <a:buSzTx/>
              <a:buFont typeface="Arial" pitchFamily="34" charset="0"/>
              <a:buChar char="•"/>
              <a:tabLst/>
              <a:defRPr/>
            </a:pPr>
            <a:endParaRPr lang="en-US" baseline="0" dirty="0" smtClean="0"/>
          </a:p>
          <a:p>
            <a:pPr marL="171450" marR="0" lvl="0" indent="-171450" algn="l" defTabSz="914400" rtl="0" eaLnBrk="1" fontAlgn="auto" latinLnBrk="0" hangingPunct="1">
              <a:lnSpc>
                <a:spcPct val="100000"/>
              </a:lnSpc>
              <a:spcBef>
                <a:spcPts val="0"/>
              </a:spcBef>
              <a:spcAft>
                <a:spcPts val="0"/>
              </a:spcAft>
              <a:buClrTx/>
              <a:buSzTx/>
              <a:buFont typeface="Arial" pitchFamily="34" charset="0"/>
              <a:buChar char="•"/>
              <a:tabLst/>
              <a:defRPr/>
            </a:pPr>
            <a:r>
              <a:rPr lang="en-US" b="1" dirty="0" smtClean="0"/>
              <a:t>Website</a:t>
            </a:r>
          </a:p>
          <a:p>
            <a:pPr marL="628650" marR="0" lvl="1" indent="-171450" algn="l" defTabSz="914400" rtl="0" eaLnBrk="1" fontAlgn="auto" latinLnBrk="0" hangingPunct="1">
              <a:lnSpc>
                <a:spcPct val="100000"/>
              </a:lnSpc>
              <a:spcBef>
                <a:spcPts val="0"/>
              </a:spcBef>
              <a:spcAft>
                <a:spcPts val="0"/>
              </a:spcAft>
              <a:buClrTx/>
              <a:buSzTx/>
              <a:buFont typeface="Arial" pitchFamily="34" charset="0"/>
              <a:buChar char="•"/>
              <a:tabLst/>
              <a:defRPr/>
            </a:pPr>
            <a:r>
              <a:rPr lang="en-US" b="0" dirty="0" smtClean="0"/>
              <a:t>One</a:t>
            </a:r>
            <a:r>
              <a:rPr lang="en-US" b="0" baseline="0" dirty="0" smtClean="0"/>
              <a:t> website to access a variety of information</a:t>
            </a:r>
            <a:endParaRPr lang="en-US" b="0" dirty="0" smtClean="0"/>
          </a:p>
          <a:p>
            <a:pPr marL="628650" marR="0" lvl="1" indent="-171450" algn="l" defTabSz="914400" rtl="0" eaLnBrk="1" fontAlgn="auto" latinLnBrk="0" hangingPunct="1">
              <a:lnSpc>
                <a:spcPct val="100000"/>
              </a:lnSpc>
              <a:spcBef>
                <a:spcPts val="0"/>
              </a:spcBef>
              <a:spcAft>
                <a:spcPts val="0"/>
              </a:spcAft>
              <a:buClrTx/>
              <a:buSzTx/>
              <a:buFont typeface="Arial" pitchFamily="34" charset="0"/>
              <a:buChar char="•"/>
              <a:tabLst/>
              <a:defRPr/>
            </a:pPr>
            <a:endParaRPr lang="en-US" baseline="0" dirty="0" smtClean="0"/>
          </a:p>
          <a:p>
            <a:pPr marL="0" marR="0" lvl="0" indent="0" algn="l" defTabSz="914400" rtl="0" eaLnBrk="1" fontAlgn="auto" latinLnBrk="0" hangingPunct="1">
              <a:lnSpc>
                <a:spcPct val="100000"/>
              </a:lnSpc>
              <a:spcBef>
                <a:spcPts val="0"/>
              </a:spcBef>
              <a:spcAft>
                <a:spcPts val="0"/>
              </a:spcAft>
              <a:buClrTx/>
              <a:buSzTx/>
              <a:buFont typeface="Arial" pitchFamily="34" charset="0"/>
              <a:buNone/>
              <a:tabLst/>
              <a:defRPr/>
            </a:pPr>
            <a:r>
              <a:rPr lang="en-US" dirty="0" smtClean="0"/>
              <a:t>Show website, if there is time</a:t>
            </a:r>
          </a:p>
        </p:txBody>
      </p:sp>
      <p:sp>
        <p:nvSpPr>
          <p:cNvPr id="4" name="Slide Number Placeholder 3"/>
          <p:cNvSpPr>
            <a:spLocks noGrp="1"/>
          </p:cNvSpPr>
          <p:nvPr>
            <p:ph type="sldNum" sz="quarter" idx="10"/>
          </p:nvPr>
        </p:nvSpPr>
        <p:spPr/>
        <p:txBody>
          <a:bodyPr/>
          <a:lstStyle/>
          <a:p>
            <a:fld id="{2AAFFAD7-F4BB-40AB-9856-8EF2547A47A0}" type="slidenum">
              <a:rPr lang="en-US" smtClean="0"/>
              <a:pPr/>
              <a:t>133</a:t>
            </a:fld>
            <a:endParaRPr lang="en-US" dirty="0"/>
          </a:p>
        </p:txBody>
      </p:sp>
    </p:spTree>
    <p:extLst>
      <p:ext uri="{BB962C8B-B14F-4D97-AF65-F5344CB8AC3E}">
        <p14:creationId xmlns:p14="http://schemas.microsoft.com/office/powerpoint/2010/main" val="99333116"/>
      </p:ext>
    </p:extLst>
  </p:cSld>
  <p:clrMapOvr>
    <a:masterClrMapping/>
  </p:clrMapOvr>
</p:notes>
</file>

<file path=ppt/notesSlides/notesSlide1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171450" indent="-171450">
              <a:buFont typeface="Arial" pitchFamily="34" charset="0"/>
              <a:buChar char="•"/>
            </a:pPr>
            <a:r>
              <a:rPr lang="en-US" b="1" dirty="0" smtClean="0"/>
              <a:t>Knowledgebase</a:t>
            </a:r>
          </a:p>
          <a:p>
            <a:pPr marL="628650" lvl="1" indent="-171450">
              <a:buFont typeface="Arial" pitchFamily="34" charset="0"/>
              <a:buChar char="•"/>
            </a:pPr>
            <a:r>
              <a:rPr lang="en-US" dirty="0" smtClean="0"/>
              <a:t>Zendesk – is the tool on the Support</a:t>
            </a:r>
            <a:r>
              <a:rPr lang="en-US" baseline="0" dirty="0" smtClean="0"/>
              <a:t> website that to access articles, etc.</a:t>
            </a:r>
            <a:endParaRPr lang="en-US" dirty="0" smtClean="0"/>
          </a:p>
          <a:p>
            <a:pPr marL="171450" indent="-171450">
              <a:buFont typeface="Arial" pitchFamily="34" charset="0"/>
              <a:buChar char="•"/>
            </a:pPr>
            <a:endParaRPr lang="en-US" dirty="0" smtClean="0"/>
          </a:p>
          <a:p>
            <a:pPr marL="171450" indent="-171450">
              <a:buFont typeface="Arial" pitchFamily="34" charset="0"/>
              <a:buChar char="•"/>
            </a:pPr>
            <a:r>
              <a:rPr lang="en-US" b="1" dirty="0" smtClean="0"/>
              <a:t>Support Tickets</a:t>
            </a:r>
          </a:p>
          <a:p>
            <a:pPr marL="628650" lvl="1" indent="-171450">
              <a:buFont typeface="Arial" pitchFamily="34" charset="0"/>
              <a:buChar char="•"/>
            </a:pPr>
            <a:r>
              <a:rPr lang="en-US" dirty="0" smtClean="0"/>
              <a:t>Click ‘Submit A Request’</a:t>
            </a:r>
          </a:p>
          <a:p>
            <a:pPr marL="628650" lvl="1" indent="-171450">
              <a:buFont typeface="Arial" pitchFamily="34" charset="0"/>
              <a:buChar char="•"/>
            </a:pPr>
            <a:r>
              <a:rPr lang="en-US" dirty="0" smtClean="0"/>
              <a:t>Complete the form &gt; Click ‘Submit’</a:t>
            </a:r>
          </a:p>
          <a:p>
            <a:pPr marL="628650" lvl="1" indent="-171450">
              <a:buFont typeface="Arial" pitchFamily="34" charset="0"/>
              <a:buChar char="•"/>
            </a:pPr>
            <a:r>
              <a:rPr lang="en-US" dirty="0" smtClean="0"/>
              <a:t>Email confirmation</a:t>
            </a:r>
          </a:p>
          <a:p>
            <a:pPr marL="171450" indent="-171450">
              <a:buFont typeface="Arial" pitchFamily="34" charset="0"/>
              <a:buChar char="•"/>
            </a:pPr>
            <a:endParaRPr lang="en-US" dirty="0" smtClean="0"/>
          </a:p>
          <a:p>
            <a:pPr marL="628650" lvl="1" indent="-171450">
              <a:buFont typeface="Arial" pitchFamily="34" charset="0"/>
              <a:buChar char="•"/>
            </a:pPr>
            <a:r>
              <a:rPr lang="en-US" b="1" dirty="0" smtClean="0"/>
              <a:t>Email</a:t>
            </a:r>
          </a:p>
          <a:p>
            <a:pPr marL="1085850" marR="0" lvl="2" indent="-171450" algn="l" defTabSz="914400" rtl="0" eaLnBrk="1" fontAlgn="auto" latinLnBrk="0" hangingPunct="1">
              <a:lnSpc>
                <a:spcPct val="100000"/>
              </a:lnSpc>
              <a:spcBef>
                <a:spcPts val="0"/>
              </a:spcBef>
              <a:spcAft>
                <a:spcPts val="0"/>
              </a:spcAft>
              <a:buClrTx/>
              <a:buSzTx/>
              <a:buFont typeface="Arial" pitchFamily="34" charset="0"/>
              <a:buChar char="•"/>
              <a:tabLst/>
              <a:defRPr/>
            </a:pPr>
            <a:r>
              <a:rPr lang="en-US" b="0" baseline="0" dirty="0" smtClean="0"/>
              <a:t>If issue is Urgent mark email as such, or UK, etc. will leave email for US team</a:t>
            </a:r>
          </a:p>
          <a:p>
            <a:pPr marL="628650" lvl="1" indent="-171450">
              <a:buFont typeface="Arial" pitchFamily="34" charset="0"/>
              <a:buChar char="•"/>
            </a:pPr>
            <a:endParaRPr lang="en-US" dirty="0" smtClean="0"/>
          </a:p>
        </p:txBody>
      </p:sp>
      <p:sp>
        <p:nvSpPr>
          <p:cNvPr id="4" name="Slide Number Placeholder 3"/>
          <p:cNvSpPr>
            <a:spLocks noGrp="1"/>
          </p:cNvSpPr>
          <p:nvPr>
            <p:ph type="sldNum" sz="quarter" idx="10"/>
          </p:nvPr>
        </p:nvSpPr>
        <p:spPr/>
        <p:txBody>
          <a:bodyPr/>
          <a:lstStyle/>
          <a:p>
            <a:fld id="{2AAFFAD7-F4BB-40AB-9856-8EF2547A47A0}" type="slidenum">
              <a:rPr lang="en-US" smtClean="0"/>
              <a:pPr/>
              <a:t>134</a:t>
            </a:fld>
            <a:endParaRPr lang="en-US" dirty="0"/>
          </a:p>
        </p:txBody>
      </p:sp>
    </p:spTree>
    <p:extLst>
      <p:ext uri="{BB962C8B-B14F-4D97-AF65-F5344CB8AC3E}">
        <p14:creationId xmlns:p14="http://schemas.microsoft.com/office/powerpoint/2010/main" val="561969089"/>
      </p:ext>
    </p:extLst>
  </p:cSld>
  <p:clrMapOvr>
    <a:masterClrMapping/>
  </p:clrMapOvr>
</p:notes>
</file>

<file path=ppt/notesSlides/notesSlide1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defTabSz="899355">
              <a:defRPr/>
            </a:pPr>
            <a:r>
              <a:rPr lang="en-US" dirty="0" smtClean="0"/>
              <a:t>Winshuttle offers many resources</a:t>
            </a:r>
            <a:r>
              <a:rPr lang="en-US" baseline="0" dirty="0" smtClean="0"/>
              <a:t>:</a:t>
            </a:r>
          </a:p>
          <a:p>
            <a:pPr marL="171450" marR="0" lvl="0" indent="-171450" algn="l" defTabSz="914400" rtl="0" eaLnBrk="1" fontAlgn="auto" latinLnBrk="0" hangingPunct="1">
              <a:lnSpc>
                <a:spcPct val="100000"/>
              </a:lnSpc>
              <a:spcBef>
                <a:spcPts val="0"/>
              </a:spcBef>
              <a:spcAft>
                <a:spcPts val="0"/>
              </a:spcAft>
              <a:buClrTx/>
              <a:buSzTx/>
              <a:buFont typeface="Arial" pitchFamily="34" charset="0"/>
              <a:buChar char="•"/>
              <a:tabLst/>
              <a:defRPr/>
            </a:pPr>
            <a:r>
              <a:rPr lang="en-US" b="1" baseline="0" dirty="0" smtClean="0"/>
              <a:t>Winshuttle Global Support</a:t>
            </a:r>
          </a:p>
          <a:p>
            <a:pPr marL="628650" marR="0" lvl="1" indent="-171450" algn="l" defTabSz="914400" rtl="0" eaLnBrk="1" fontAlgn="auto" latinLnBrk="0" hangingPunct="1">
              <a:lnSpc>
                <a:spcPct val="100000"/>
              </a:lnSpc>
              <a:spcBef>
                <a:spcPts val="0"/>
              </a:spcBef>
              <a:spcAft>
                <a:spcPts val="0"/>
              </a:spcAft>
              <a:buClrTx/>
              <a:buSzTx/>
              <a:buFont typeface="Arial" pitchFamily="34" charset="0"/>
              <a:buChar char="•"/>
              <a:tabLst/>
              <a:defRPr/>
            </a:pPr>
            <a:r>
              <a:rPr lang="en-US" baseline="0" dirty="0" smtClean="0">
                <a:solidFill>
                  <a:schemeClr val="tx1"/>
                </a:solidFill>
              </a:rPr>
              <a:t>Contact our support team for help, available 24/5</a:t>
            </a:r>
          </a:p>
          <a:p>
            <a:pPr marL="628650" marR="0" lvl="1" indent="-171450" algn="l" defTabSz="914400" rtl="0" eaLnBrk="1" fontAlgn="auto" latinLnBrk="0" hangingPunct="1">
              <a:lnSpc>
                <a:spcPct val="100000"/>
              </a:lnSpc>
              <a:spcBef>
                <a:spcPts val="0"/>
              </a:spcBef>
              <a:spcAft>
                <a:spcPts val="0"/>
              </a:spcAft>
              <a:buClrTx/>
              <a:buSzTx/>
              <a:buFont typeface="Arial" pitchFamily="34" charset="0"/>
              <a:buChar char="•"/>
              <a:tabLst/>
              <a:defRPr/>
            </a:pPr>
            <a:endParaRPr lang="en-US" b="0" baseline="0" dirty="0" smtClean="0"/>
          </a:p>
          <a:p>
            <a:pPr lvl="0"/>
            <a:r>
              <a:rPr lang="nl-NL" dirty="0" smtClean="0"/>
              <a:t>US:  United</a:t>
            </a:r>
            <a:r>
              <a:rPr lang="nl-NL" baseline="0" dirty="0" smtClean="0"/>
              <a:t> States</a:t>
            </a:r>
            <a:r>
              <a:rPr lang="nl-NL" dirty="0" smtClean="0"/>
              <a:t> </a:t>
            </a:r>
          </a:p>
          <a:p>
            <a:pPr lvl="0"/>
            <a:r>
              <a:rPr lang="nl-NL" dirty="0" smtClean="0"/>
              <a:t>UK:  United</a:t>
            </a:r>
            <a:r>
              <a:rPr lang="nl-NL" baseline="0" dirty="0" smtClean="0"/>
              <a:t> Kingdom</a:t>
            </a:r>
            <a:r>
              <a:rPr lang="nl-NL" dirty="0" smtClean="0"/>
              <a:t> </a:t>
            </a:r>
          </a:p>
          <a:p>
            <a:pPr lvl="0"/>
            <a:r>
              <a:rPr lang="nl-NL" dirty="0" smtClean="0"/>
              <a:t>FR:  France </a:t>
            </a:r>
          </a:p>
          <a:p>
            <a:pPr lvl="0"/>
            <a:r>
              <a:rPr lang="nl-NL" dirty="0" smtClean="0"/>
              <a:t>DE:  Germany </a:t>
            </a:r>
          </a:p>
          <a:p>
            <a:pPr lvl="0"/>
            <a:r>
              <a:rPr lang="nl-NL" dirty="0" smtClean="0"/>
              <a:t>IN:   India </a:t>
            </a:r>
          </a:p>
          <a:p>
            <a:pPr marL="628650" marR="0" lvl="1" indent="-171450" algn="l" defTabSz="914400" rtl="0" eaLnBrk="1" fontAlgn="auto" latinLnBrk="0" hangingPunct="1">
              <a:lnSpc>
                <a:spcPct val="100000"/>
              </a:lnSpc>
              <a:spcBef>
                <a:spcPts val="0"/>
              </a:spcBef>
              <a:spcAft>
                <a:spcPts val="0"/>
              </a:spcAft>
              <a:buClrTx/>
              <a:buSzTx/>
              <a:buFont typeface="Arial" pitchFamily="34" charset="0"/>
              <a:buChar char="•"/>
              <a:tabLst/>
              <a:defRPr/>
            </a:pPr>
            <a:endParaRPr lang="en-US" baseline="0" dirty="0" smtClean="0"/>
          </a:p>
        </p:txBody>
      </p:sp>
      <p:sp>
        <p:nvSpPr>
          <p:cNvPr id="4" name="Slide Number Placeholder 3"/>
          <p:cNvSpPr>
            <a:spLocks noGrp="1"/>
          </p:cNvSpPr>
          <p:nvPr>
            <p:ph type="sldNum" sz="quarter" idx="10"/>
          </p:nvPr>
        </p:nvSpPr>
        <p:spPr/>
        <p:txBody>
          <a:bodyPr/>
          <a:lstStyle/>
          <a:p>
            <a:fld id="{2AAFFAD7-F4BB-40AB-9856-8EF2547A47A0}" type="slidenum">
              <a:rPr lang="en-US" smtClean="0"/>
              <a:pPr/>
              <a:t>135</a:t>
            </a:fld>
            <a:endParaRPr lang="en-US" dirty="0"/>
          </a:p>
        </p:txBody>
      </p:sp>
    </p:spTree>
    <p:extLst>
      <p:ext uri="{BB962C8B-B14F-4D97-AF65-F5344CB8AC3E}">
        <p14:creationId xmlns:p14="http://schemas.microsoft.com/office/powerpoint/2010/main" val="3563614198"/>
      </p:ext>
    </p:extLst>
  </p:cSld>
  <p:clrMapOvr>
    <a:masterClrMapping/>
  </p:clrMapOvr>
</p:notes>
</file>

<file path=ppt/notesSlides/notesSlide1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Additional ways to connect</a:t>
            </a:r>
            <a:r>
              <a:rPr lang="en-US" baseline="0" dirty="0" smtClean="0"/>
              <a:t> with Winshuttle</a:t>
            </a:r>
            <a:endParaRPr lang="en-US" dirty="0"/>
          </a:p>
        </p:txBody>
      </p:sp>
      <p:sp>
        <p:nvSpPr>
          <p:cNvPr id="4" name="Slide Number Placeholder 3"/>
          <p:cNvSpPr>
            <a:spLocks noGrp="1"/>
          </p:cNvSpPr>
          <p:nvPr>
            <p:ph type="sldNum" sz="quarter" idx="10"/>
          </p:nvPr>
        </p:nvSpPr>
        <p:spPr/>
        <p:txBody>
          <a:bodyPr/>
          <a:lstStyle/>
          <a:p>
            <a:fld id="{A354F193-FA12-42F0-855C-9CAFF1B1C87A}" type="slidenum">
              <a:rPr lang="en-US" smtClean="0"/>
              <a:pPr/>
              <a:t>136</a:t>
            </a:fld>
            <a:endParaRPr lang="en-US" dirty="0"/>
          </a:p>
        </p:txBody>
      </p:sp>
    </p:spTree>
    <p:extLst>
      <p:ext uri="{BB962C8B-B14F-4D97-AF65-F5344CB8AC3E}">
        <p14:creationId xmlns:p14="http://schemas.microsoft.com/office/powerpoint/2010/main" val="4145782964"/>
      </p:ext>
    </p:extLst>
  </p:cSld>
  <p:clrMapOvr>
    <a:masterClrMapping/>
  </p:clrMapOvr>
</p:notes>
</file>

<file path=ppt/notesSlides/notesSlide1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2AAFFAD7-F4BB-40AB-9856-8EF2547A47A0}" type="slidenum">
              <a:rPr lang="en-US" smtClean="0"/>
              <a:pPr/>
              <a:t>137</a:t>
            </a:fld>
            <a:endParaRPr lang="en-US" dirty="0"/>
          </a:p>
        </p:txBody>
      </p:sp>
    </p:spTree>
    <p:extLst>
      <p:ext uri="{BB962C8B-B14F-4D97-AF65-F5344CB8AC3E}">
        <p14:creationId xmlns:p14="http://schemas.microsoft.com/office/powerpoint/2010/main" val="371613842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Autofit/>
          </a:bodyPr>
          <a:lstStyle/>
          <a:p>
            <a:pPr>
              <a:buFont typeface="Arial" pitchFamily="34" charset="0"/>
              <a:buNone/>
            </a:pPr>
            <a:r>
              <a:rPr lang="en-US" b="1" dirty="0" smtClean="0"/>
              <a:t>TIME 46 Minutes</a:t>
            </a:r>
          </a:p>
          <a:p>
            <a:pPr>
              <a:buFont typeface="Arial" pitchFamily="34" charset="0"/>
              <a:buNone/>
            </a:pPr>
            <a:r>
              <a:rPr lang="en-US" b="1" dirty="0" smtClean="0"/>
              <a:t>DEMO MAPPING</a:t>
            </a:r>
          </a:p>
          <a:p>
            <a:pPr>
              <a:buFont typeface="Arial" pitchFamily="34" charset="0"/>
              <a:buNone/>
            </a:pPr>
            <a:endParaRPr lang="en-US" b="1" dirty="0" smtClean="0"/>
          </a:p>
          <a:p>
            <a:pPr>
              <a:buFont typeface="Arial" pitchFamily="34" charset="0"/>
              <a:buNone/>
            </a:pPr>
            <a:r>
              <a:rPr lang="en-US" dirty="0" smtClean="0"/>
              <a:t>Second step continued</a:t>
            </a:r>
          </a:p>
          <a:p>
            <a:pPr>
              <a:buFont typeface="Arial" pitchFamily="34" charset="0"/>
              <a:buNone/>
            </a:pPr>
            <a:endParaRPr lang="en-US" dirty="0" smtClean="0"/>
          </a:p>
          <a:p>
            <a:pPr>
              <a:buFont typeface="Arial" pitchFamily="34" charset="0"/>
              <a:buNone/>
            </a:pPr>
            <a:r>
              <a:rPr lang="en-US" dirty="0" smtClean="0"/>
              <a:t>Map</a:t>
            </a:r>
            <a:r>
              <a:rPr lang="en-US" baseline="0" dirty="0" smtClean="0"/>
              <a:t>ping in Expert view displays more detail.</a:t>
            </a:r>
            <a:endParaRPr lang="en-US" dirty="0" smtClean="0"/>
          </a:p>
          <a:p>
            <a:endParaRPr lang="en-US" dirty="0" smtClean="0"/>
          </a:p>
          <a:p>
            <a:r>
              <a:rPr lang="en-US" baseline="0" dirty="0" smtClean="0"/>
              <a:t>Blue header lines indicate screens and all fields therein are listed below. By default, only enabled fields are displayed. </a:t>
            </a:r>
            <a:endParaRPr lang="en-US" dirty="0" smtClean="0"/>
          </a:p>
          <a:p>
            <a:endParaRPr lang="en-US" b="1" dirty="0" smtClean="0"/>
          </a:p>
          <a:p>
            <a:pPr marL="171450" lvl="0" indent="-171450">
              <a:buFont typeface="Arial" pitchFamily="34" charset="0"/>
              <a:buChar char="•"/>
            </a:pPr>
            <a:r>
              <a:rPr lang="en-US" b="1" dirty="0" smtClean="0"/>
              <a:t>Set filters</a:t>
            </a:r>
            <a:r>
              <a:rPr lang="en-US" b="1" baseline="0" dirty="0" smtClean="0"/>
              <a:t> </a:t>
            </a:r>
            <a:r>
              <a:rPr lang="en-US" baseline="0" dirty="0" smtClean="0"/>
              <a:t>- display disabled fields by selecting Filter icon and remove the checkmark next to Hide disabled fields. </a:t>
            </a:r>
            <a:r>
              <a:rPr lang="en-US" dirty="0" smtClean="0"/>
              <a:t>				</a:t>
            </a:r>
            <a:endParaRPr lang="en-US" b="1" dirty="0" smtClean="0"/>
          </a:p>
          <a:p>
            <a:pPr marL="171450" lvl="0" indent="-171450">
              <a:buFont typeface="Arial" pitchFamily="34" charset="0"/>
              <a:buChar char="•"/>
            </a:pPr>
            <a:endParaRPr lang="en-US" b="1" dirty="0" smtClean="0"/>
          </a:p>
          <a:p>
            <a:pPr marL="171450" lvl="0" indent="-171450">
              <a:buFont typeface="Arial" pitchFamily="34" charset="0"/>
              <a:buChar char="•"/>
            </a:pPr>
            <a:r>
              <a:rPr lang="en-US" b="1" dirty="0" smtClean="0"/>
              <a:t>Enable/Disable</a:t>
            </a:r>
          </a:p>
          <a:p>
            <a:pPr marL="628650" lvl="1" indent="-171450">
              <a:buFont typeface="Arial" pitchFamily="34" charset="0"/>
              <a:buChar char="•"/>
            </a:pPr>
            <a:r>
              <a:rPr lang="en-US" baseline="0" dirty="0" smtClean="0"/>
              <a:t>If you touched a field in your recording that you want to read from SAP but since you didn’t input any information it stores as a disabled field in the recording. </a:t>
            </a:r>
          </a:p>
          <a:p>
            <a:pPr marL="628650" lvl="1" indent="-171450">
              <a:buFont typeface="Arial" pitchFamily="34" charset="0"/>
              <a:buChar char="•"/>
            </a:pPr>
            <a:r>
              <a:rPr lang="en-US" baseline="0" dirty="0" smtClean="0"/>
              <a:t>Column in the recording detail indicates whether a field is enabled or disabled. </a:t>
            </a:r>
          </a:p>
          <a:p>
            <a:pPr marL="1085850" lvl="2" indent="-171450">
              <a:buFont typeface="Arial" pitchFamily="34" charset="0"/>
              <a:buChar char="•"/>
            </a:pPr>
            <a:r>
              <a:rPr lang="en-US" baseline="0" dirty="0" smtClean="0"/>
              <a:t>Add and remove checkmarks as needed</a:t>
            </a:r>
            <a:r>
              <a:rPr lang="en-US" b="1" dirty="0" smtClean="0"/>
              <a:t>		</a:t>
            </a:r>
          </a:p>
          <a:p>
            <a:pPr marL="171450" lvl="0" indent="-171450">
              <a:buFont typeface="Arial" pitchFamily="34" charset="0"/>
              <a:buChar char="•"/>
            </a:pPr>
            <a:endParaRPr lang="en-US" b="1" dirty="0" smtClean="0"/>
          </a:p>
          <a:p>
            <a:pPr marL="171450" lvl="0" indent="-171450">
              <a:buFont typeface="Arial" pitchFamily="34" charset="0"/>
              <a:buChar char="•"/>
            </a:pPr>
            <a:r>
              <a:rPr lang="en-US" b="1" dirty="0" smtClean="0"/>
              <a:t>Properties </a:t>
            </a:r>
            <a:r>
              <a:rPr lang="en-US" b="0" dirty="0" smtClean="0"/>
              <a:t>– o</a:t>
            </a:r>
            <a:r>
              <a:rPr lang="en-US" b="0" baseline="0" dirty="0" smtClean="0"/>
              <a:t>n </a:t>
            </a:r>
            <a:r>
              <a:rPr lang="en-US" baseline="0" dirty="0" smtClean="0"/>
              <a:t>the far right of the mapper, </a:t>
            </a:r>
            <a:r>
              <a:rPr lang="en-US" b="0" dirty="0" smtClean="0"/>
              <a:t>options</a:t>
            </a:r>
            <a:r>
              <a:rPr lang="en-US" b="0" baseline="0" dirty="0" smtClean="0"/>
              <a:t> change based on line that is highlighted</a:t>
            </a:r>
            <a:endParaRPr lang="en-US" b="1" dirty="0" smtClean="0"/>
          </a:p>
          <a:p>
            <a:pPr marL="628650" lvl="1" indent="-171450">
              <a:buFont typeface="Arial" pitchFamily="34" charset="0"/>
              <a:buChar char="•"/>
            </a:pPr>
            <a:r>
              <a:rPr lang="en-US" dirty="0" smtClean="0"/>
              <a:t>Skip Screen (BLUE line) - </a:t>
            </a:r>
            <a:r>
              <a:rPr lang="en-US" baseline="0" dirty="0" smtClean="0"/>
              <a:t>If you have a popup screen or dialog box that only appears for certain records but you’re unsure when it occurs, you can check this ‘Skip Screen If Not Found’ box.  </a:t>
            </a:r>
          </a:p>
          <a:p>
            <a:pPr marL="1085850" lvl="2" indent="-171450">
              <a:buFont typeface="Arial" pitchFamily="34" charset="0"/>
              <a:buChar char="•"/>
            </a:pPr>
            <a:r>
              <a:rPr lang="en-US" baseline="0" dirty="0" smtClean="0"/>
              <a:t>Options -Yes, No, Cancel</a:t>
            </a:r>
            <a:endParaRPr lang="en-US" dirty="0" smtClean="0"/>
          </a:p>
          <a:p>
            <a:pPr marL="1085850" marR="0" lvl="2" indent="-171450" algn="l" defTabSz="914400" rtl="0" eaLnBrk="1" fontAlgn="auto" latinLnBrk="0" hangingPunct="1">
              <a:lnSpc>
                <a:spcPct val="100000"/>
              </a:lnSpc>
              <a:spcBef>
                <a:spcPts val="0"/>
              </a:spcBef>
              <a:spcAft>
                <a:spcPts val="0"/>
              </a:spcAft>
              <a:buClrTx/>
              <a:buSzTx/>
              <a:buFont typeface="Arial" pitchFamily="34" charset="0"/>
              <a:buChar char="•"/>
              <a:tabLst/>
              <a:defRPr/>
            </a:pPr>
            <a:r>
              <a:rPr lang="en-US" baseline="0" dirty="0" smtClean="0"/>
              <a:t>NOTE - there are some limitations to the skip screen functionality. </a:t>
            </a:r>
          </a:p>
          <a:p>
            <a:pPr marL="1371600" marR="0" lvl="3" indent="0" algn="l" defTabSz="914400" rtl="0" eaLnBrk="1" fontAlgn="auto" latinLnBrk="0" hangingPunct="1">
              <a:lnSpc>
                <a:spcPct val="100000"/>
              </a:lnSpc>
              <a:spcBef>
                <a:spcPts val="0"/>
              </a:spcBef>
              <a:spcAft>
                <a:spcPts val="0"/>
              </a:spcAft>
              <a:buClrTx/>
              <a:buSzTx/>
              <a:buFontTx/>
              <a:buNone/>
              <a:tabLst/>
              <a:defRPr/>
            </a:pPr>
            <a:r>
              <a:rPr lang="en-US" dirty="0" smtClean="0"/>
              <a:t>1. If ‘If on SAP Screen’ is used with ‘If on SAP field’, it does not work properly, especially if that SAP field comes after the ‘skip screen’ in the Transaction mapper. </a:t>
            </a:r>
          </a:p>
          <a:p>
            <a:pPr marL="1371600" marR="0" lvl="3" indent="0" algn="l" defTabSz="914400" rtl="0" eaLnBrk="1" fontAlgn="auto" latinLnBrk="0" hangingPunct="1">
              <a:lnSpc>
                <a:spcPct val="100000"/>
              </a:lnSpc>
              <a:spcBef>
                <a:spcPts val="0"/>
              </a:spcBef>
              <a:spcAft>
                <a:spcPts val="0"/>
              </a:spcAft>
              <a:buClrTx/>
              <a:buSzTx/>
              <a:buFontTx/>
              <a:buNone/>
              <a:tabLst/>
              <a:defRPr/>
            </a:pPr>
            <a:r>
              <a:rPr lang="en-US" dirty="0" smtClean="0"/>
              <a:t>2. Does not work with GUI Scripting </a:t>
            </a:r>
          </a:p>
          <a:p>
            <a:pPr marL="1371600" marR="0" lvl="3" indent="0" algn="l" defTabSz="914400" rtl="0" eaLnBrk="1" fontAlgn="auto" latinLnBrk="0" hangingPunct="1">
              <a:lnSpc>
                <a:spcPct val="100000"/>
              </a:lnSpc>
              <a:spcBef>
                <a:spcPts val="0"/>
              </a:spcBef>
              <a:spcAft>
                <a:spcPts val="0"/>
              </a:spcAft>
              <a:buClrTx/>
              <a:buSzTx/>
              <a:buFontTx/>
              <a:buNone/>
              <a:tabLst/>
              <a:defRPr/>
            </a:pPr>
            <a:r>
              <a:rPr lang="en-US" dirty="0" smtClean="0"/>
              <a:t>3. Skip screen does not work for every line item. If skip screen is inside a loop then either it is present for all line items or not. </a:t>
            </a:r>
          </a:p>
          <a:p>
            <a:pPr marL="1371600" marR="0" lvl="3" indent="0" algn="l" defTabSz="914400" rtl="0" eaLnBrk="1" fontAlgn="auto" latinLnBrk="0" hangingPunct="1">
              <a:lnSpc>
                <a:spcPct val="100000"/>
              </a:lnSpc>
              <a:spcBef>
                <a:spcPts val="0"/>
              </a:spcBef>
              <a:spcAft>
                <a:spcPts val="0"/>
              </a:spcAft>
              <a:buClrTx/>
              <a:buSzTx/>
              <a:buFontTx/>
              <a:buNone/>
              <a:tabLst/>
              <a:defRPr/>
            </a:pPr>
            <a:r>
              <a:rPr lang="en-US" dirty="0" smtClean="0"/>
              <a:t>4.</a:t>
            </a:r>
            <a:r>
              <a:rPr lang="en-US" baseline="0" dirty="0" smtClean="0"/>
              <a:t> Skip screen only works for popup windows, not screens (individual infotypes).</a:t>
            </a:r>
          </a:p>
          <a:p>
            <a:pPr marL="628650" marR="0" lvl="1" indent="-171450" algn="l" defTabSz="914400" rtl="0" eaLnBrk="1" fontAlgn="auto" latinLnBrk="0" hangingPunct="1">
              <a:lnSpc>
                <a:spcPct val="100000"/>
              </a:lnSpc>
              <a:spcBef>
                <a:spcPts val="0"/>
              </a:spcBef>
              <a:spcAft>
                <a:spcPts val="0"/>
              </a:spcAft>
              <a:buClrTx/>
              <a:buSzTx/>
              <a:buFont typeface="Arial" pitchFamily="34" charset="0"/>
              <a:buChar char="•"/>
              <a:tabLst/>
              <a:defRPr/>
            </a:pPr>
            <a:r>
              <a:rPr lang="en-US" dirty="0" smtClean="0"/>
              <a:t>Skip Transaction (WHITE line) – </a:t>
            </a:r>
            <a:r>
              <a:rPr lang="en-US" baseline="0" dirty="0" smtClean="0"/>
              <a:t>If you have a field selected, you can elect to Skip Transaction if Empty</a:t>
            </a:r>
            <a:endParaRPr lang="en-US" dirty="0" smtClean="0"/>
          </a:p>
          <a:p>
            <a:pPr marL="1085850" lvl="2" indent="-171450">
              <a:buFont typeface="Arial" pitchFamily="34" charset="0"/>
              <a:buChar char="•"/>
            </a:pPr>
            <a:r>
              <a:rPr lang="en-US" baseline="0" dirty="0" smtClean="0"/>
              <a:t>If there is a critical data element that is needed in order for the transaction to be accurate, you can select the corresponding SAP field and indicate that if the mapped data field is empty, skip the entire script for that line in the data source file. (for example PA40, you can avoid partial hires)</a:t>
            </a:r>
            <a:endParaRPr lang="en-US" dirty="0" smtClean="0"/>
          </a:p>
          <a:p>
            <a:pPr marL="628650" lvl="1" indent="-171450">
              <a:buFont typeface="Arial" pitchFamily="34" charset="0"/>
              <a:buChar char="•"/>
            </a:pPr>
            <a:r>
              <a:rPr lang="en-US" dirty="0" smtClean="0"/>
              <a:t>Validate by List – build a custom</a:t>
            </a:r>
            <a:r>
              <a:rPr lang="en-US" baseline="0" dirty="0" smtClean="0"/>
              <a:t> list of values and users can only use items on the list</a:t>
            </a:r>
          </a:p>
          <a:p>
            <a:pPr marL="1085850" lvl="2" indent="-171450">
              <a:buFont typeface="Arial" pitchFamily="34" charset="0"/>
              <a:buChar char="•"/>
            </a:pPr>
            <a:r>
              <a:rPr lang="en-US" baseline="0" dirty="0" smtClean="0"/>
              <a:t>From Add-in – the F4 search will only give the custom list</a:t>
            </a:r>
            <a:endParaRPr lang="en-US" dirty="0" smtClean="0"/>
          </a:p>
          <a:p>
            <a:endParaRPr lang="en-US" dirty="0" smtClean="0"/>
          </a:p>
          <a:p>
            <a:r>
              <a:rPr lang="en-US" dirty="0" smtClean="0"/>
              <a:t>Tips – </a:t>
            </a:r>
          </a:p>
          <a:p>
            <a:pPr marL="228600" indent="-228600">
              <a:buFont typeface="+mj-lt"/>
              <a:buAutoNum type="arabicPeriod"/>
            </a:pPr>
            <a:r>
              <a:rPr lang="en-US" dirty="0" smtClean="0"/>
              <a:t>If you missed something when recording your script or you need to</a:t>
            </a:r>
            <a:r>
              <a:rPr lang="en-US" baseline="0" dirty="0" smtClean="0"/>
              <a:t> know an ok code or field name that you’re having trouble locating, you can do a quick recording of just the piece you’re missing or want to find and then copy/paste to your script.</a:t>
            </a:r>
          </a:p>
          <a:p>
            <a:pPr marL="228600" indent="-228600">
              <a:buFont typeface="+mj-lt"/>
              <a:buAutoNum type="arabicPeriod"/>
            </a:pPr>
            <a:r>
              <a:rPr lang="en-US" baseline="0" dirty="0" smtClean="0"/>
              <a:t>If you are trying to edit a field in the Transaction mapper you can double click or click on the field and F2.</a:t>
            </a:r>
          </a:p>
          <a:p>
            <a:pPr marL="228600" indent="-228600">
              <a:buFont typeface="+mj-lt"/>
              <a:buAutoNum type="arabicPeriod"/>
            </a:pPr>
            <a:r>
              <a:rPr lang="en-US" baseline="0" dirty="0" smtClean="0"/>
              <a:t>OK Codes – How can I find out what they are? – SEEE JOB AID F1 on field and double click on GUI Status – all OK Codes for the screen. </a:t>
            </a:r>
          </a:p>
          <a:p>
            <a:pPr marL="685800" lvl="1" indent="-228600">
              <a:buFont typeface="+mj-lt"/>
              <a:buAutoNum type="arabicPeriod"/>
            </a:pPr>
            <a:r>
              <a:rPr lang="en-US" baseline="0" dirty="0" smtClean="0"/>
              <a:t>For a button – click and drag the button to the screen to select it (dotted line) then F1 (function field). </a:t>
            </a:r>
          </a:p>
          <a:p>
            <a:pPr marL="685800" lvl="1" indent="-228600">
              <a:buFont typeface="+mj-lt"/>
              <a:buAutoNum type="arabicPeriod"/>
            </a:pPr>
            <a:r>
              <a:rPr lang="en-US" baseline="0" dirty="0" smtClean="0"/>
              <a:t>To test OK Codes, enter them in the input field at the top left and enter.</a:t>
            </a:r>
          </a:p>
          <a:p>
            <a:endParaRPr lang="en-US" baseline="0" dirty="0" smtClean="0"/>
          </a:p>
          <a:p>
            <a:pPr marL="0" marR="0" lvl="1" indent="0" algn="l" defTabSz="914400" rtl="0" eaLnBrk="1" fontAlgn="auto" latinLnBrk="0" hangingPunct="1">
              <a:lnSpc>
                <a:spcPct val="100000"/>
              </a:lnSpc>
              <a:spcBef>
                <a:spcPts val="0"/>
              </a:spcBef>
              <a:spcAft>
                <a:spcPts val="0"/>
              </a:spcAft>
              <a:buClrTx/>
              <a:buSzTx/>
              <a:buFont typeface="Arial" pitchFamily="34" charset="0"/>
              <a:buNone/>
              <a:tabLst/>
              <a:defRPr/>
            </a:pPr>
            <a:r>
              <a:rPr lang="en-US" b="1" u="sng" baseline="0" dirty="0" smtClean="0"/>
              <a:t>DEMO TO THIS POINT: (OR USE VD01 Exercise)</a:t>
            </a:r>
            <a:endParaRPr lang="en-US" b="0" u="none" baseline="0" dirty="0" smtClean="0"/>
          </a:p>
          <a:p>
            <a:pPr marL="228600" marR="0" lvl="1" indent="-228600" algn="l" defTabSz="914400" rtl="0" eaLnBrk="1" fontAlgn="auto" latinLnBrk="0" hangingPunct="1">
              <a:lnSpc>
                <a:spcPct val="100000"/>
              </a:lnSpc>
              <a:spcBef>
                <a:spcPts val="0"/>
              </a:spcBef>
              <a:spcAft>
                <a:spcPts val="0"/>
              </a:spcAft>
              <a:buClrTx/>
              <a:buSzTx/>
              <a:buFont typeface="Arial" pitchFamily="34" charset="0"/>
              <a:buAutoNum type="arabicPeriod"/>
              <a:tabLst/>
              <a:defRPr/>
            </a:pPr>
            <a:r>
              <a:rPr lang="en-US" b="1" u="sng" baseline="0" dirty="0" smtClean="0"/>
              <a:t>Complete mapping</a:t>
            </a:r>
          </a:p>
          <a:p>
            <a:pPr marL="685800" marR="0" lvl="2" indent="-228600" algn="l" defTabSz="914400" rtl="0" eaLnBrk="1" fontAlgn="auto" latinLnBrk="0" hangingPunct="1">
              <a:lnSpc>
                <a:spcPct val="100000"/>
              </a:lnSpc>
              <a:spcBef>
                <a:spcPts val="0"/>
              </a:spcBef>
              <a:spcAft>
                <a:spcPts val="0"/>
              </a:spcAft>
              <a:buClrTx/>
              <a:buSzTx/>
              <a:buFont typeface="Arial" pitchFamily="34" charset="0"/>
              <a:buAutoNum type="arabicPeriod"/>
              <a:tabLst/>
              <a:defRPr/>
            </a:pPr>
            <a:r>
              <a:rPr lang="en-US" b="1" u="sng" baseline="0" dirty="0" smtClean="0"/>
              <a:t>Show how to highlight multiple lines (ctrl)</a:t>
            </a:r>
          </a:p>
          <a:p>
            <a:pPr marL="685800" marR="0" lvl="2" indent="-228600" algn="l" defTabSz="914400" rtl="0" eaLnBrk="1" fontAlgn="auto" latinLnBrk="0" hangingPunct="1">
              <a:lnSpc>
                <a:spcPct val="100000"/>
              </a:lnSpc>
              <a:spcBef>
                <a:spcPts val="0"/>
              </a:spcBef>
              <a:spcAft>
                <a:spcPts val="0"/>
              </a:spcAft>
              <a:buClrTx/>
              <a:buSzTx/>
              <a:buFont typeface="Arial" pitchFamily="34" charset="0"/>
              <a:buAutoNum type="arabicPeriod"/>
              <a:tabLst/>
              <a:defRPr/>
            </a:pPr>
            <a:r>
              <a:rPr lang="en-US" b="1" u="sng" baseline="0" dirty="0" smtClean="0"/>
              <a:t>Have column(s) be a download (Base Unit of Measure &amp;/or MRP Controller)</a:t>
            </a:r>
          </a:p>
          <a:p>
            <a:pPr marL="685800" marR="0" lvl="2" indent="-228600" algn="l" defTabSz="914400" rtl="0" eaLnBrk="1" fontAlgn="auto" latinLnBrk="0" hangingPunct="1">
              <a:lnSpc>
                <a:spcPct val="100000"/>
              </a:lnSpc>
              <a:spcBef>
                <a:spcPts val="0"/>
              </a:spcBef>
              <a:spcAft>
                <a:spcPts val="0"/>
              </a:spcAft>
              <a:buClrTx/>
              <a:buSzTx/>
              <a:buFont typeface="Arial" pitchFamily="34" charset="0"/>
              <a:buAutoNum type="arabicPeriod"/>
              <a:tabLst/>
              <a:defRPr/>
            </a:pPr>
            <a:r>
              <a:rPr lang="en-US" b="1" u="sng" baseline="0" dirty="0" smtClean="0"/>
              <a:t>Enable Weight Unit</a:t>
            </a:r>
          </a:p>
          <a:p>
            <a:pPr marL="228600" marR="0" lvl="1" indent="-228600" algn="l" defTabSz="914400" rtl="0" eaLnBrk="1" fontAlgn="auto" latinLnBrk="0" hangingPunct="1">
              <a:lnSpc>
                <a:spcPct val="100000"/>
              </a:lnSpc>
              <a:spcBef>
                <a:spcPts val="0"/>
              </a:spcBef>
              <a:spcAft>
                <a:spcPts val="0"/>
              </a:spcAft>
              <a:buClrTx/>
              <a:buSzTx/>
              <a:buFont typeface="Arial" pitchFamily="34" charset="0"/>
              <a:buAutoNum type="arabicPeriod"/>
              <a:tabLst/>
              <a:defRPr/>
            </a:pPr>
            <a:r>
              <a:rPr lang="en-US" b="1" u="sng" baseline="0" dirty="0" smtClean="0"/>
              <a:t>Show Edit Tab</a:t>
            </a:r>
          </a:p>
          <a:p>
            <a:pPr marL="685800" marR="0" lvl="2" indent="-228600" algn="l" defTabSz="914400" rtl="0" eaLnBrk="1" fontAlgn="auto" latinLnBrk="0" hangingPunct="1">
              <a:lnSpc>
                <a:spcPct val="100000"/>
              </a:lnSpc>
              <a:spcBef>
                <a:spcPts val="0"/>
              </a:spcBef>
              <a:spcAft>
                <a:spcPts val="0"/>
              </a:spcAft>
              <a:buClrTx/>
              <a:buSzTx/>
              <a:buFont typeface="Arial" pitchFamily="34" charset="0"/>
              <a:buAutoNum type="arabicPeriod"/>
              <a:tabLst/>
              <a:defRPr/>
            </a:pPr>
            <a:r>
              <a:rPr lang="en-US" b="1" u="sng" baseline="0" dirty="0" smtClean="0"/>
              <a:t>Magnifying glass (ctrl+F)  - find – helpful if filter is turned off</a:t>
            </a:r>
          </a:p>
          <a:p>
            <a:pPr marL="685800" marR="0" lvl="2" indent="-228600" algn="l" defTabSz="914400" rtl="0" eaLnBrk="1" fontAlgn="auto" latinLnBrk="0" hangingPunct="1">
              <a:lnSpc>
                <a:spcPct val="100000"/>
              </a:lnSpc>
              <a:spcBef>
                <a:spcPts val="0"/>
              </a:spcBef>
              <a:spcAft>
                <a:spcPts val="0"/>
              </a:spcAft>
              <a:buClrTx/>
              <a:buSzTx/>
              <a:buFont typeface="Arial" pitchFamily="34" charset="0"/>
              <a:buAutoNum type="arabicPeriod"/>
              <a:tabLst/>
              <a:defRPr/>
            </a:pPr>
            <a:r>
              <a:rPr lang="en-US" b="1" u="sng" baseline="0" dirty="0" smtClean="0"/>
              <a:t>Refresh – after row(s) are disabled</a:t>
            </a:r>
          </a:p>
          <a:p>
            <a:pPr marL="685800" marR="0" lvl="2" indent="-228600" algn="l" defTabSz="914400" rtl="0" eaLnBrk="1" fontAlgn="auto" latinLnBrk="0" hangingPunct="1">
              <a:lnSpc>
                <a:spcPct val="100000"/>
              </a:lnSpc>
              <a:spcBef>
                <a:spcPts val="0"/>
              </a:spcBef>
              <a:spcAft>
                <a:spcPts val="0"/>
              </a:spcAft>
              <a:buClrTx/>
              <a:buSzTx/>
              <a:buFont typeface="Arial" pitchFamily="34" charset="0"/>
              <a:buAutoNum type="arabicPeriod"/>
              <a:tabLst/>
              <a:defRPr/>
            </a:pPr>
            <a:r>
              <a:rPr lang="en-US" b="1" u="sng" baseline="0" dirty="0" smtClean="0"/>
              <a:t>Undo (counterclockwise) – last change or drop down shows all changes</a:t>
            </a:r>
          </a:p>
          <a:p>
            <a:pPr marL="685800" marR="0" lvl="2" indent="-228600" algn="l" defTabSz="914400" rtl="0" eaLnBrk="1" fontAlgn="auto" latinLnBrk="0" hangingPunct="1">
              <a:lnSpc>
                <a:spcPct val="100000"/>
              </a:lnSpc>
              <a:spcBef>
                <a:spcPts val="0"/>
              </a:spcBef>
              <a:spcAft>
                <a:spcPts val="0"/>
              </a:spcAft>
              <a:buClrTx/>
              <a:buSzTx/>
              <a:buFont typeface="Arial" pitchFamily="34" charset="0"/>
              <a:buAutoNum type="arabicPeriod"/>
              <a:tabLst/>
              <a:defRPr/>
            </a:pPr>
            <a:r>
              <a:rPr lang="en-US" b="1" u="sng" baseline="0" dirty="0" smtClean="0"/>
              <a:t>Undo (clockwise) – undoes all mapping changes since the last save</a:t>
            </a:r>
          </a:p>
          <a:p>
            <a:pPr marL="685800" marR="0" lvl="2" indent="-228600" algn="l" defTabSz="914400" rtl="0" eaLnBrk="1" fontAlgn="auto" latinLnBrk="0" hangingPunct="1">
              <a:lnSpc>
                <a:spcPct val="100000"/>
              </a:lnSpc>
              <a:spcBef>
                <a:spcPts val="0"/>
              </a:spcBef>
              <a:spcAft>
                <a:spcPts val="0"/>
              </a:spcAft>
              <a:buClrTx/>
              <a:buSzTx/>
              <a:buFont typeface="Arial" pitchFamily="34" charset="0"/>
              <a:buAutoNum type="arabicPeriod"/>
              <a:tabLst/>
              <a:defRPr/>
            </a:pPr>
            <a:r>
              <a:rPr lang="en-US" b="1" u="sng" baseline="0" dirty="0" smtClean="0"/>
              <a:t>Editor – code behind script – lots of information in the User Manual (Help tab &gt; books icon)</a:t>
            </a:r>
          </a:p>
          <a:p>
            <a:pPr marL="228600" marR="0" lvl="1" indent="-228600" algn="l" defTabSz="914400" rtl="0" eaLnBrk="1" fontAlgn="auto" latinLnBrk="0" hangingPunct="1">
              <a:lnSpc>
                <a:spcPct val="100000"/>
              </a:lnSpc>
              <a:spcBef>
                <a:spcPts val="0"/>
              </a:spcBef>
              <a:spcAft>
                <a:spcPts val="0"/>
              </a:spcAft>
              <a:buClrTx/>
              <a:buSzTx/>
              <a:buFont typeface="Arial" pitchFamily="34" charset="0"/>
              <a:buAutoNum type="arabicPeriod"/>
              <a:tabLst/>
              <a:defRPr/>
            </a:pPr>
            <a:r>
              <a:rPr lang="en-US" b="1" u="sng" baseline="0" dirty="0" smtClean="0"/>
              <a:t>Turn on Validation</a:t>
            </a:r>
            <a:endParaRPr lang="en-US" b="0" u="none" baseline="0" dirty="0" smtClean="0"/>
          </a:p>
        </p:txBody>
      </p:sp>
      <p:sp>
        <p:nvSpPr>
          <p:cNvPr id="4" name="Slide Number Placeholder 3"/>
          <p:cNvSpPr>
            <a:spLocks noGrp="1"/>
          </p:cNvSpPr>
          <p:nvPr>
            <p:ph type="sldNum" sz="quarter" idx="10"/>
          </p:nvPr>
        </p:nvSpPr>
        <p:spPr/>
        <p:txBody>
          <a:bodyPr/>
          <a:lstStyle/>
          <a:p>
            <a:fld id="{2AAFFAD7-F4BB-40AB-9856-8EF2547A47A0}" type="slidenum">
              <a:rPr lang="en-US" smtClean="0"/>
              <a:pPr/>
              <a:t>20</a:t>
            </a:fld>
            <a:endParaRPr lang="en-US" dirty="0"/>
          </a:p>
        </p:txBody>
      </p:sp>
    </p:spTree>
    <p:extLst>
      <p:ext uri="{BB962C8B-B14F-4D97-AF65-F5344CB8AC3E}">
        <p14:creationId xmlns:p14="http://schemas.microsoft.com/office/powerpoint/2010/main" val="208182478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Enable disabled fields</a:t>
            </a:r>
            <a:r>
              <a:rPr lang="en-US" baseline="0" dirty="0" smtClean="0"/>
              <a:t> record/map</a:t>
            </a:r>
            <a:endParaRPr lang="en-US" dirty="0"/>
          </a:p>
        </p:txBody>
      </p:sp>
      <p:sp>
        <p:nvSpPr>
          <p:cNvPr id="4" name="Slide Number Placeholder 3"/>
          <p:cNvSpPr>
            <a:spLocks noGrp="1"/>
          </p:cNvSpPr>
          <p:nvPr>
            <p:ph type="sldNum" sz="quarter" idx="10"/>
          </p:nvPr>
        </p:nvSpPr>
        <p:spPr/>
        <p:txBody>
          <a:bodyPr/>
          <a:lstStyle/>
          <a:p>
            <a:fld id="{E3745D2C-C3AF-477C-A07D-7F1090FB1021}" type="slidenum">
              <a:rPr lang="en-US" smtClean="0"/>
              <a:t>21</a:t>
            </a:fld>
            <a:endParaRPr lang="en-US"/>
          </a:p>
        </p:txBody>
      </p:sp>
    </p:spTree>
    <p:extLst>
      <p:ext uri="{BB962C8B-B14F-4D97-AF65-F5344CB8AC3E}">
        <p14:creationId xmlns:p14="http://schemas.microsoft.com/office/powerpoint/2010/main" val="287796140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Autofit/>
          </a:bodyPr>
          <a:lstStyle/>
          <a:p>
            <a:pPr>
              <a:buFont typeface="Arial" pitchFamily="34" charset="0"/>
              <a:buNone/>
            </a:pPr>
            <a:r>
              <a:rPr lang="en-US" b="1" dirty="0" smtClean="0"/>
              <a:t>TIME 46 Minutes</a:t>
            </a:r>
          </a:p>
          <a:p>
            <a:pPr>
              <a:buFont typeface="Arial" pitchFamily="34" charset="0"/>
              <a:buNone/>
            </a:pPr>
            <a:r>
              <a:rPr lang="en-US" b="1" dirty="0" smtClean="0"/>
              <a:t>DEMO MAPPING</a:t>
            </a:r>
          </a:p>
          <a:p>
            <a:pPr>
              <a:buFont typeface="Arial" pitchFamily="34" charset="0"/>
              <a:buNone/>
            </a:pPr>
            <a:endParaRPr lang="en-US" b="1" dirty="0" smtClean="0"/>
          </a:p>
          <a:p>
            <a:pPr>
              <a:buFont typeface="Arial" pitchFamily="34" charset="0"/>
              <a:buNone/>
            </a:pPr>
            <a:r>
              <a:rPr lang="en-US" dirty="0" smtClean="0"/>
              <a:t>Second step continued</a:t>
            </a:r>
          </a:p>
          <a:p>
            <a:pPr>
              <a:buFont typeface="Arial" pitchFamily="34" charset="0"/>
              <a:buNone/>
            </a:pPr>
            <a:endParaRPr lang="en-US" dirty="0" smtClean="0"/>
          </a:p>
          <a:p>
            <a:pPr>
              <a:buFont typeface="Arial" pitchFamily="34" charset="0"/>
              <a:buNone/>
            </a:pPr>
            <a:r>
              <a:rPr lang="en-US" dirty="0" smtClean="0"/>
              <a:t>Map</a:t>
            </a:r>
            <a:r>
              <a:rPr lang="en-US" baseline="0" dirty="0" smtClean="0"/>
              <a:t>ping in Expert view displays more detail.</a:t>
            </a:r>
            <a:endParaRPr lang="en-US" dirty="0" smtClean="0"/>
          </a:p>
          <a:p>
            <a:endParaRPr lang="en-US" dirty="0" smtClean="0"/>
          </a:p>
          <a:p>
            <a:r>
              <a:rPr lang="en-US" baseline="0" dirty="0" smtClean="0"/>
              <a:t>Blue header lines indicate screens and all fields therein are listed below. By default, only enabled fields are displayed. </a:t>
            </a:r>
            <a:endParaRPr lang="en-US" dirty="0" smtClean="0"/>
          </a:p>
          <a:p>
            <a:endParaRPr lang="en-US" b="1" dirty="0" smtClean="0"/>
          </a:p>
          <a:p>
            <a:pPr marL="171450" lvl="0" indent="-171450">
              <a:buFont typeface="Arial" pitchFamily="34" charset="0"/>
              <a:buChar char="•"/>
            </a:pPr>
            <a:r>
              <a:rPr lang="en-US" b="1" dirty="0" smtClean="0"/>
              <a:t>Set filters</a:t>
            </a:r>
            <a:r>
              <a:rPr lang="en-US" b="1" baseline="0" dirty="0" smtClean="0"/>
              <a:t> </a:t>
            </a:r>
            <a:r>
              <a:rPr lang="en-US" baseline="0" dirty="0" smtClean="0"/>
              <a:t>- display disabled fields by selecting Filter icon and remove the checkmark next to Hide disabled fields. </a:t>
            </a:r>
            <a:r>
              <a:rPr lang="en-US" dirty="0" smtClean="0"/>
              <a:t>				</a:t>
            </a:r>
            <a:endParaRPr lang="en-US" b="1" dirty="0" smtClean="0"/>
          </a:p>
          <a:p>
            <a:pPr marL="171450" lvl="0" indent="-171450">
              <a:buFont typeface="Arial" pitchFamily="34" charset="0"/>
              <a:buChar char="•"/>
            </a:pPr>
            <a:endParaRPr lang="en-US" b="1" dirty="0" smtClean="0"/>
          </a:p>
          <a:p>
            <a:pPr marL="171450" lvl="0" indent="-171450">
              <a:buFont typeface="Arial" pitchFamily="34" charset="0"/>
              <a:buChar char="•"/>
            </a:pPr>
            <a:r>
              <a:rPr lang="en-US" b="1" dirty="0" smtClean="0"/>
              <a:t>Enable/Disable</a:t>
            </a:r>
          </a:p>
          <a:p>
            <a:pPr marL="628650" lvl="1" indent="-171450">
              <a:buFont typeface="Arial" pitchFamily="34" charset="0"/>
              <a:buChar char="•"/>
            </a:pPr>
            <a:r>
              <a:rPr lang="en-US" baseline="0" dirty="0" smtClean="0"/>
              <a:t>If you touched a field in your recording that you want to read from SAP but since you didn’t input any information it stores as a disabled field in the recording. </a:t>
            </a:r>
          </a:p>
          <a:p>
            <a:pPr marL="628650" lvl="1" indent="-171450">
              <a:buFont typeface="Arial" pitchFamily="34" charset="0"/>
              <a:buChar char="•"/>
            </a:pPr>
            <a:r>
              <a:rPr lang="en-US" baseline="0" dirty="0" smtClean="0"/>
              <a:t>Column in the recording detail indicates whether a field is enabled or disabled. </a:t>
            </a:r>
          </a:p>
          <a:p>
            <a:pPr marL="1085850" lvl="2" indent="-171450">
              <a:buFont typeface="Arial" pitchFamily="34" charset="0"/>
              <a:buChar char="•"/>
            </a:pPr>
            <a:r>
              <a:rPr lang="en-US" baseline="0" dirty="0" smtClean="0"/>
              <a:t>Add and remove checkmarks as needed</a:t>
            </a:r>
            <a:r>
              <a:rPr lang="en-US" b="1" dirty="0" smtClean="0"/>
              <a:t>		</a:t>
            </a:r>
          </a:p>
          <a:p>
            <a:pPr marL="171450" lvl="0" indent="-171450">
              <a:buFont typeface="Arial" pitchFamily="34" charset="0"/>
              <a:buChar char="•"/>
            </a:pPr>
            <a:endParaRPr lang="en-US" b="1" dirty="0" smtClean="0"/>
          </a:p>
          <a:p>
            <a:pPr marL="171450" lvl="0" indent="-171450">
              <a:buFont typeface="Arial" pitchFamily="34" charset="0"/>
              <a:buChar char="•"/>
            </a:pPr>
            <a:r>
              <a:rPr lang="en-US" b="1" dirty="0" smtClean="0"/>
              <a:t>Properties </a:t>
            </a:r>
            <a:r>
              <a:rPr lang="en-US" b="0" dirty="0" smtClean="0"/>
              <a:t>– o</a:t>
            </a:r>
            <a:r>
              <a:rPr lang="en-US" b="0" baseline="0" dirty="0" smtClean="0"/>
              <a:t>n </a:t>
            </a:r>
            <a:r>
              <a:rPr lang="en-US" baseline="0" dirty="0" smtClean="0"/>
              <a:t>the far right of the mapper, </a:t>
            </a:r>
            <a:r>
              <a:rPr lang="en-US" b="0" dirty="0" smtClean="0"/>
              <a:t>options</a:t>
            </a:r>
            <a:r>
              <a:rPr lang="en-US" b="0" baseline="0" dirty="0" smtClean="0"/>
              <a:t> change based on line that is highlighted</a:t>
            </a:r>
            <a:endParaRPr lang="en-US" b="1" dirty="0" smtClean="0"/>
          </a:p>
          <a:p>
            <a:pPr marL="628650" lvl="1" indent="-171450">
              <a:buFont typeface="Arial" pitchFamily="34" charset="0"/>
              <a:buChar char="•"/>
            </a:pPr>
            <a:r>
              <a:rPr lang="en-US" dirty="0" smtClean="0"/>
              <a:t>Skip Screen (BLUE line) - </a:t>
            </a:r>
            <a:r>
              <a:rPr lang="en-US" baseline="0" dirty="0" smtClean="0"/>
              <a:t>If you have a popup screen or dialog box that only appears for certain records but you’re unsure when it occurs, you can check this ‘Skip Screen If Not Found’ box.  </a:t>
            </a:r>
          </a:p>
          <a:p>
            <a:pPr marL="1085850" lvl="2" indent="-171450">
              <a:buFont typeface="Arial" pitchFamily="34" charset="0"/>
              <a:buChar char="•"/>
            </a:pPr>
            <a:r>
              <a:rPr lang="en-US" baseline="0" dirty="0" smtClean="0"/>
              <a:t>Options -Yes, No, Cancel</a:t>
            </a:r>
            <a:endParaRPr lang="en-US" dirty="0" smtClean="0"/>
          </a:p>
          <a:p>
            <a:pPr marL="1085850" marR="0" lvl="2" indent="-171450" algn="l" defTabSz="914400" rtl="0" eaLnBrk="1" fontAlgn="auto" latinLnBrk="0" hangingPunct="1">
              <a:lnSpc>
                <a:spcPct val="100000"/>
              </a:lnSpc>
              <a:spcBef>
                <a:spcPts val="0"/>
              </a:spcBef>
              <a:spcAft>
                <a:spcPts val="0"/>
              </a:spcAft>
              <a:buClrTx/>
              <a:buSzTx/>
              <a:buFont typeface="Arial" pitchFamily="34" charset="0"/>
              <a:buChar char="•"/>
              <a:tabLst/>
              <a:defRPr/>
            </a:pPr>
            <a:r>
              <a:rPr lang="en-US" baseline="0" dirty="0" smtClean="0"/>
              <a:t>NOTE - there are some limitations to the skip screen functionality. </a:t>
            </a:r>
          </a:p>
          <a:p>
            <a:pPr marL="1371600" marR="0" lvl="3" indent="0" algn="l" defTabSz="914400" rtl="0" eaLnBrk="1" fontAlgn="auto" latinLnBrk="0" hangingPunct="1">
              <a:lnSpc>
                <a:spcPct val="100000"/>
              </a:lnSpc>
              <a:spcBef>
                <a:spcPts val="0"/>
              </a:spcBef>
              <a:spcAft>
                <a:spcPts val="0"/>
              </a:spcAft>
              <a:buClrTx/>
              <a:buSzTx/>
              <a:buFontTx/>
              <a:buNone/>
              <a:tabLst/>
              <a:defRPr/>
            </a:pPr>
            <a:r>
              <a:rPr lang="en-US" dirty="0" smtClean="0"/>
              <a:t>1. If ‘If on SAP Screen’ is used with ‘If on SAP field’, it does not work properly, especially if that SAP field comes after the ‘skip screen’ in the Transaction mapper. </a:t>
            </a:r>
          </a:p>
          <a:p>
            <a:pPr marL="1371600" marR="0" lvl="3" indent="0" algn="l" defTabSz="914400" rtl="0" eaLnBrk="1" fontAlgn="auto" latinLnBrk="0" hangingPunct="1">
              <a:lnSpc>
                <a:spcPct val="100000"/>
              </a:lnSpc>
              <a:spcBef>
                <a:spcPts val="0"/>
              </a:spcBef>
              <a:spcAft>
                <a:spcPts val="0"/>
              </a:spcAft>
              <a:buClrTx/>
              <a:buSzTx/>
              <a:buFontTx/>
              <a:buNone/>
              <a:tabLst/>
              <a:defRPr/>
            </a:pPr>
            <a:r>
              <a:rPr lang="en-US" dirty="0" smtClean="0"/>
              <a:t>2. Does not work with GUI Scripting </a:t>
            </a:r>
          </a:p>
          <a:p>
            <a:pPr marL="1371600" marR="0" lvl="3" indent="0" algn="l" defTabSz="914400" rtl="0" eaLnBrk="1" fontAlgn="auto" latinLnBrk="0" hangingPunct="1">
              <a:lnSpc>
                <a:spcPct val="100000"/>
              </a:lnSpc>
              <a:spcBef>
                <a:spcPts val="0"/>
              </a:spcBef>
              <a:spcAft>
                <a:spcPts val="0"/>
              </a:spcAft>
              <a:buClrTx/>
              <a:buSzTx/>
              <a:buFontTx/>
              <a:buNone/>
              <a:tabLst/>
              <a:defRPr/>
            </a:pPr>
            <a:r>
              <a:rPr lang="en-US" dirty="0" smtClean="0"/>
              <a:t>3. Skip screen does not work for every line item. If skip screen is inside a loop then either it is present for all line items or not. </a:t>
            </a:r>
          </a:p>
          <a:p>
            <a:pPr marL="1371600" marR="0" lvl="3" indent="0" algn="l" defTabSz="914400" rtl="0" eaLnBrk="1" fontAlgn="auto" latinLnBrk="0" hangingPunct="1">
              <a:lnSpc>
                <a:spcPct val="100000"/>
              </a:lnSpc>
              <a:spcBef>
                <a:spcPts val="0"/>
              </a:spcBef>
              <a:spcAft>
                <a:spcPts val="0"/>
              </a:spcAft>
              <a:buClrTx/>
              <a:buSzTx/>
              <a:buFontTx/>
              <a:buNone/>
              <a:tabLst/>
              <a:defRPr/>
            </a:pPr>
            <a:r>
              <a:rPr lang="en-US" dirty="0" smtClean="0"/>
              <a:t>4.</a:t>
            </a:r>
            <a:r>
              <a:rPr lang="en-US" baseline="0" dirty="0" smtClean="0"/>
              <a:t> Skip screen only works for popup windows, not screens (individual infotypes).</a:t>
            </a:r>
          </a:p>
          <a:p>
            <a:pPr marL="628650" marR="0" lvl="1" indent="-171450" algn="l" defTabSz="914400" rtl="0" eaLnBrk="1" fontAlgn="auto" latinLnBrk="0" hangingPunct="1">
              <a:lnSpc>
                <a:spcPct val="100000"/>
              </a:lnSpc>
              <a:spcBef>
                <a:spcPts val="0"/>
              </a:spcBef>
              <a:spcAft>
                <a:spcPts val="0"/>
              </a:spcAft>
              <a:buClrTx/>
              <a:buSzTx/>
              <a:buFont typeface="Arial" pitchFamily="34" charset="0"/>
              <a:buChar char="•"/>
              <a:tabLst/>
              <a:defRPr/>
            </a:pPr>
            <a:r>
              <a:rPr lang="en-US" dirty="0" smtClean="0"/>
              <a:t>Skip Transaction (WHITE line) – </a:t>
            </a:r>
            <a:r>
              <a:rPr lang="en-US" baseline="0" dirty="0" smtClean="0"/>
              <a:t>If you have a field selected, you can elect to Skip Transaction if Empty</a:t>
            </a:r>
            <a:endParaRPr lang="en-US" dirty="0" smtClean="0"/>
          </a:p>
          <a:p>
            <a:pPr marL="1085850" lvl="2" indent="-171450">
              <a:buFont typeface="Arial" pitchFamily="34" charset="0"/>
              <a:buChar char="•"/>
            </a:pPr>
            <a:r>
              <a:rPr lang="en-US" baseline="0" dirty="0" smtClean="0"/>
              <a:t>If there is a critical data element that is needed in order for the transaction to be accurate, you can select the corresponding SAP field and indicate that if the mapped data field is empty, skip the entire script for that line in the data source file. (for example PA40, you can avoid partial hires)</a:t>
            </a:r>
            <a:endParaRPr lang="en-US" dirty="0" smtClean="0"/>
          </a:p>
          <a:p>
            <a:pPr marL="628650" lvl="1" indent="-171450">
              <a:buFont typeface="Arial" pitchFamily="34" charset="0"/>
              <a:buChar char="•"/>
            </a:pPr>
            <a:r>
              <a:rPr lang="en-US" dirty="0" smtClean="0"/>
              <a:t>Validate by List – build a custom</a:t>
            </a:r>
            <a:r>
              <a:rPr lang="en-US" baseline="0" dirty="0" smtClean="0"/>
              <a:t> list of values and users can only use items on the list</a:t>
            </a:r>
          </a:p>
          <a:p>
            <a:pPr marL="1085850" lvl="2" indent="-171450">
              <a:buFont typeface="Arial" pitchFamily="34" charset="0"/>
              <a:buChar char="•"/>
            </a:pPr>
            <a:r>
              <a:rPr lang="en-US" baseline="0" dirty="0" smtClean="0"/>
              <a:t>From Add-in – the F4 search will only give the custom list</a:t>
            </a:r>
            <a:endParaRPr lang="en-US" dirty="0" smtClean="0"/>
          </a:p>
          <a:p>
            <a:endParaRPr lang="en-US" dirty="0" smtClean="0"/>
          </a:p>
          <a:p>
            <a:r>
              <a:rPr lang="en-US" dirty="0" smtClean="0"/>
              <a:t>Tips – </a:t>
            </a:r>
          </a:p>
          <a:p>
            <a:pPr marL="228600" indent="-228600">
              <a:buFont typeface="+mj-lt"/>
              <a:buAutoNum type="arabicPeriod"/>
            </a:pPr>
            <a:r>
              <a:rPr lang="en-US" dirty="0" smtClean="0"/>
              <a:t>If you missed something when recording your script or you need to</a:t>
            </a:r>
            <a:r>
              <a:rPr lang="en-US" baseline="0" dirty="0" smtClean="0"/>
              <a:t> know an ok code or field name that you’re having trouble locating, you can do a quick recording of just the piece you’re missing or want to find and then copy/paste to your script.</a:t>
            </a:r>
          </a:p>
          <a:p>
            <a:pPr marL="228600" indent="-228600">
              <a:buFont typeface="+mj-lt"/>
              <a:buAutoNum type="arabicPeriod"/>
            </a:pPr>
            <a:r>
              <a:rPr lang="en-US" baseline="0" dirty="0" smtClean="0"/>
              <a:t>If you are trying to edit a field in the Transaction mapper you can double click or click on the field and F2.</a:t>
            </a:r>
          </a:p>
          <a:p>
            <a:pPr marL="228600" indent="-228600">
              <a:buFont typeface="+mj-lt"/>
              <a:buAutoNum type="arabicPeriod"/>
            </a:pPr>
            <a:r>
              <a:rPr lang="en-US" baseline="0" dirty="0" smtClean="0"/>
              <a:t>OK Codes – How can I find out what they are? – SEEE JOB AID F1 on field and double click on GUI Status – all OK Codes for the screen. </a:t>
            </a:r>
          </a:p>
          <a:p>
            <a:pPr marL="685800" lvl="1" indent="-228600">
              <a:buFont typeface="+mj-lt"/>
              <a:buAutoNum type="arabicPeriod"/>
            </a:pPr>
            <a:r>
              <a:rPr lang="en-US" baseline="0" dirty="0" smtClean="0"/>
              <a:t>For a button – click and drag the button to the screen to select it (dotted line) then F1 (function field). </a:t>
            </a:r>
          </a:p>
          <a:p>
            <a:pPr marL="685800" lvl="1" indent="-228600">
              <a:buFont typeface="+mj-lt"/>
              <a:buAutoNum type="arabicPeriod"/>
            </a:pPr>
            <a:r>
              <a:rPr lang="en-US" baseline="0" dirty="0" smtClean="0"/>
              <a:t>To test OK Codes, enter them in the input field at the top left and enter.</a:t>
            </a:r>
          </a:p>
          <a:p>
            <a:endParaRPr lang="en-US" baseline="0" dirty="0" smtClean="0"/>
          </a:p>
          <a:p>
            <a:pPr marL="0" marR="0" lvl="1" indent="0" algn="l" defTabSz="914400" rtl="0" eaLnBrk="1" fontAlgn="auto" latinLnBrk="0" hangingPunct="1">
              <a:lnSpc>
                <a:spcPct val="100000"/>
              </a:lnSpc>
              <a:spcBef>
                <a:spcPts val="0"/>
              </a:spcBef>
              <a:spcAft>
                <a:spcPts val="0"/>
              </a:spcAft>
              <a:buClrTx/>
              <a:buSzTx/>
              <a:buFont typeface="Arial" pitchFamily="34" charset="0"/>
              <a:buNone/>
              <a:tabLst/>
              <a:defRPr/>
            </a:pPr>
            <a:r>
              <a:rPr lang="en-US" b="1" u="sng" baseline="0" dirty="0" smtClean="0"/>
              <a:t>DEMO TO THIS POINT: (OR USE VD01 Exercise)</a:t>
            </a:r>
            <a:endParaRPr lang="en-US" b="0" u="none" baseline="0" dirty="0" smtClean="0"/>
          </a:p>
          <a:p>
            <a:pPr marL="228600" marR="0" lvl="1" indent="-228600" algn="l" defTabSz="914400" rtl="0" eaLnBrk="1" fontAlgn="auto" latinLnBrk="0" hangingPunct="1">
              <a:lnSpc>
                <a:spcPct val="100000"/>
              </a:lnSpc>
              <a:spcBef>
                <a:spcPts val="0"/>
              </a:spcBef>
              <a:spcAft>
                <a:spcPts val="0"/>
              </a:spcAft>
              <a:buClrTx/>
              <a:buSzTx/>
              <a:buFont typeface="Arial" pitchFamily="34" charset="0"/>
              <a:buAutoNum type="arabicPeriod"/>
              <a:tabLst/>
              <a:defRPr/>
            </a:pPr>
            <a:r>
              <a:rPr lang="en-US" b="1" u="sng" baseline="0" dirty="0" smtClean="0"/>
              <a:t>Complete mapping</a:t>
            </a:r>
          </a:p>
          <a:p>
            <a:pPr marL="685800" marR="0" lvl="2" indent="-228600" algn="l" defTabSz="914400" rtl="0" eaLnBrk="1" fontAlgn="auto" latinLnBrk="0" hangingPunct="1">
              <a:lnSpc>
                <a:spcPct val="100000"/>
              </a:lnSpc>
              <a:spcBef>
                <a:spcPts val="0"/>
              </a:spcBef>
              <a:spcAft>
                <a:spcPts val="0"/>
              </a:spcAft>
              <a:buClrTx/>
              <a:buSzTx/>
              <a:buFont typeface="Arial" pitchFamily="34" charset="0"/>
              <a:buAutoNum type="arabicPeriod"/>
              <a:tabLst/>
              <a:defRPr/>
            </a:pPr>
            <a:r>
              <a:rPr lang="en-US" b="1" u="sng" baseline="0" dirty="0" smtClean="0"/>
              <a:t>Show how to highlight multiple lines (ctrl)</a:t>
            </a:r>
          </a:p>
          <a:p>
            <a:pPr marL="685800" marR="0" lvl="2" indent="-228600" algn="l" defTabSz="914400" rtl="0" eaLnBrk="1" fontAlgn="auto" latinLnBrk="0" hangingPunct="1">
              <a:lnSpc>
                <a:spcPct val="100000"/>
              </a:lnSpc>
              <a:spcBef>
                <a:spcPts val="0"/>
              </a:spcBef>
              <a:spcAft>
                <a:spcPts val="0"/>
              </a:spcAft>
              <a:buClrTx/>
              <a:buSzTx/>
              <a:buFont typeface="Arial" pitchFamily="34" charset="0"/>
              <a:buAutoNum type="arabicPeriod"/>
              <a:tabLst/>
              <a:defRPr/>
            </a:pPr>
            <a:r>
              <a:rPr lang="en-US" b="1" u="sng" baseline="0" dirty="0" smtClean="0"/>
              <a:t>Have column(s) be a download (Base Unit of Measure &amp;/or MRP Controller)</a:t>
            </a:r>
          </a:p>
          <a:p>
            <a:pPr marL="685800" marR="0" lvl="2" indent="-228600" algn="l" defTabSz="914400" rtl="0" eaLnBrk="1" fontAlgn="auto" latinLnBrk="0" hangingPunct="1">
              <a:lnSpc>
                <a:spcPct val="100000"/>
              </a:lnSpc>
              <a:spcBef>
                <a:spcPts val="0"/>
              </a:spcBef>
              <a:spcAft>
                <a:spcPts val="0"/>
              </a:spcAft>
              <a:buClrTx/>
              <a:buSzTx/>
              <a:buFont typeface="Arial" pitchFamily="34" charset="0"/>
              <a:buAutoNum type="arabicPeriod"/>
              <a:tabLst/>
              <a:defRPr/>
            </a:pPr>
            <a:r>
              <a:rPr lang="en-US" b="1" u="sng" baseline="0" dirty="0" smtClean="0"/>
              <a:t>Enable Weight Unit</a:t>
            </a:r>
          </a:p>
          <a:p>
            <a:pPr marL="228600" marR="0" lvl="1" indent="-228600" algn="l" defTabSz="914400" rtl="0" eaLnBrk="1" fontAlgn="auto" latinLnBrk="0" hangingPunct="1">
              <a:lnSpc>
                <a:spcPct val="100000"/>
              </a:lnSpc>
              <a:spcBef>
                <a:spcPts val="0"/>
              </a:spcBef>
              <a:spcAft>
                <a:spcPts val="0"/>
              </a:spcAft>
              <a:buClrTx/>
              <a:buSzTx/>
              <a:buFont typeface="Arial" pitchFamily="34" charset="0"/>
              <a:buAutoNum type="arabicPeriod"/>
              <a:tabLst/>
              <a:defRPr/>
            </a:pPr>
            <a:r>
              <a:rPr lang="en-US" b="1" u="sng" baseline="0" dirty="0" smtClean="0"/>
              <a:t>Show Edit Tab</a:t>
            </a:r>
          </a:p>
          <a:p>
            <a:pPr marL="685800" marR="0" lvl="2" indent="-228600" algn="l" defTabSz="914400" rtl="0" eaLnBrk="1" fontAlgn="auto" latinLnBrk="0" hangingPunct="1">
              <a:lnSpc>
                <a:spcPct val="100000"/>
              </a:lnSpc>
              <a:spcBef>
                <a:spcPts val="0"/>
              </a:spcBef>
              <a:spcAft>
                <a:spcPts val="0"/>
              </a:spcAft>
              <a:buClrTx/>
              <a:buSzTx/>
              <a:buFont typeface="Arial" pitchFamily="34" charset="0"/>
              <a:buAutoNum type="arabicPeriod"/>
              <a:tabLst/>
              <a:defRPr/>
            </a:pPr>
            <a:r>
              <a:rPr lang="en-US" b="1" u="sng" baseline="0" dirty="0" smtClean="0"/>
              <a:t>Magnifying glass (ctrl+F)  - find – helpful if filter is turned off</a:t>
            </a:r>
          </a:p>
          <a:p>
            <a:pPr marL="685800" marR="0" lvl="2" indent="-228600" algn="l" defTabSz="914400" rtl="0" eaLnBrk="1" fontAlgn="auto" latinLnBrk="0" hangingPunct="1">
              <a:lnSpc>
                <a:spcPct val="100000"/>
              </a:lnSpc>
              <a:spcBef>
                <a:spcPts val="0"/>
              </a:spcBef>
              <a:spcAft>
                <a:spcPts val="0"/>
              </a:spcAft>
              <a:buClrTx/>
              <a:buSzTx/>
              <a:buFont typeface="Arial" pitchFamily="34" charset="0"/>
              <a:buAutoNum type="arabicPeriod"/>
              <a:tabLst/>
              <a:defRPr/>
            </a:pPr>
            <a:r>
              <a:rPr lang="en-US" b="1" u="sng" baseline="0" dirty="0" smtClean="0"/>
              <a:t>Refresh – after row(s) are disabled</a:t>
            </a:r>
          </a:p>
          <a:p>
            <a:pPr marL="685800" marR="0" lvl="2" indent="-228600" algn="l" defTabSz="914400" rtl="0" eaLnBrk="1" fontAlgn="auto" latinLnBrk="0" hangingPunct="1">
              <a:lnSpc>
                <a:spcPct val="100000"/>
              </a:lnSpc>
              <a:spcBef>
                <a:spcPts val="0"/>
              </a:spcBef>
              <a:spcAft>
                <a:spcPts val="0"/>
              </a:spcAft>
              <a:buClrTx/>
              <a:buSzTx/>
              <a:buFont typeface="Arial" pitchFamily="34" charset="0"/>
              <a:buAutoNum type="arabicPeriod"/>
              <a:tabLst/>
              <a:defRPr/>
            </a:pPr>
            <a:r>
              <a:rPr lang="en-US" b="1" u="sng" baseline="0" dirty="0" smtClean="0"/>
              <a:t>Undo (counterclockwise) – last change or drop down shows all changes</a:t>
            </a:r>
          </a:p>
          <a:p>
            <a:pPr marL="685800" marR="0" lvl="2" indent="-228600" algn="l" defTabSz="914400" rtl="0" eaLnBrk="1" fontAlgn="auto" latinLnBrk="0" hangingPunct="1">
              <a:lnSpc>
                <a:spcPct val="100000"/>
              </a:lnSpc>
              <a:spcBef>
                <a:spcPts val="0"/>
              </a:spcBef>
              <a:spcAft>
                <a:spcPts val="0"/>
              </a:spcAft>
              <a:buClrTx/>
              <a:buSzTx/>
              <a:buFont typeface="Arial" pitchFamily="34" charset="0"/>
              <a:buAutoNum type="arabicPeriod"/>
              <a:tabLst/>
              <a:defRPr/>
            </a:pPr>
            <a:r>
              <a:rPr lang="en-US" b="1" u="sng" baseline="0" dirty="0" smtClean="0"/>
              <a:t>Undo (clockwise) – undoes all mapping changes since the last save</a:t>
            </a:r>
          </a:p>
          <a:p>
            <a:pPr marL="685800" marR="0" lvl="2" indent="-228600" algn="l" defTabSz="914400" rtl="0" eaLnBrk="1" fontAlgn="auto" latinLnBrk="0" hangingPunct="1">
              <a:lnSpc>
                <a:spcPct val="100000"/>
              </a:lnSpc>
              <a:spcBef>
                <a:spcPts val="0"/>
              </a:spcBef>
              <a:spcAft>
                <a:spcPts val="0"/>
              </a:spcAft>
              <a:buClrTx/>
              <a:buSzTx/>
              <a:buFont typeface="Arial" pitchFamily="34" charset="0"/>
              <a:buAutoNum type="arabicPeriod"/>
              <a:tabLst/>
              <a:defRPr/>
            </a:pPr>
            <a:r>
              <a:rPr lang="en-US" b="1" u="sng" baseline="0" dirty="0" smtClean="0"/>
              <a:t>Editor – code behind script – lots of information in the User Manual (Help tab &gt; books icon)</a:t>
            </a:r>
          </a:p>
          <a:p>
            <a:pPr marL="228600" marR="0" lvl="1" indent="-228600" algn="l" defTabSz="914400" rtl="0" eaLnBrk="1" fontAlgn="auto" latinLnBrk="0" hangingPunct="1">
              <a:lnSpc>
                <a:spcPct val="100000"/>
              </a:lnSpc>
              <a:spcBef>
                <a:spcPts val="0"/>
              </a:spcBef>
              <a:spcAft>
                <a:spcPts val="0"/>
              </a:spcAft>
              <a:buClrTx/>
              <a:buSzTx/>
              <a:buFont typeface="Arial" pitchFamily="34" charset="0"/>
              <a:buAutoNum type="arabicPeriod"/>
              <a:tabLst/>
              <a:defRPr/>
            </a:pPr>
            <a:r>
              <a:rPr lang="en-US" b="1" u="sng" baseline="0" dirty="0" smtClean="0"/>
              <a:t>Turn on Validation</a:t>
            </a:r>
            <a:endParaRPr lang="en-US" b="0" u="none" baseline="0" dirty="0" smtClean="0"/>
          </a:p>
        </p:txBody>
      </p:sp>
      <p:sp>
        <p:nvSpPr>
          <p:cNvPr id="4" name="Slide Number Placeholder 3"/>
          <p:cNvSpPr>
            <a:spLocks noGrp="1"/>
          </p:cNvSpPr>
          <p:nvPr>
            <p:ph type="sldNum" sz="quarter" idx="10"/>
          </p:nvPr>
        </p:nvSpPr>
        <p:spPr/>
        <p:txBody>
          <a:bodyPr/>
          <a:lstStyle/>
          <a:p>
            <a:fld id="{2AAFFAD7-F4BB-40AB-9856-8EF2547A47A0}" type="slidenum">
              <a:rPr lang="en-US" smtClean="0"/>
              <a:pPr/>
              <a:t>22</a:t>
            </a:fld>
            <a:endParaRPr lang="en-US" dirty="0"/>
          </a:p>
        </p:txBody>
      </p:sp>
    </p:spTree>
    <p:extLst>
      <p:ext uri="{BB962C8B-B14F-4D97-AF65-F5344CB8AC3E}">
        <p14:creationId xmlns:p14="http://schemas.microsoft.com/office/powerpoint/2010/main" val="95076646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Autofit/>
          </a:bodyPr>
          <a:lstStyle/>
          <a:p>
            <a:pPr>
              <a:buFont typeface="Arial" pitchFamily="34" charset="0"/>
              <a:buNone/>
            </a:pPr>
            <a:r>
              <a:rPr lang="en-US" b="1" dirty="0" smtClean="0"/>
              <a:t>TIME 46 Minutes</a:t>
            </a:r>
          </a:p>
          <a:p>
            <a:pPr>
              <a:buFont typeface="Arial" pitchFamily="34" charset="0"/>
              <a:buNone/>
            </a:pPr>
            <a:r>
              <a:rPr lang="en-US" b="1" dirty="0" smtClean="0"/>
              <a:t>DEMO MAPPING</a:t>
            </a:r>
          </a:p>
          <a:p>
            <a:pPr>
              <a:buFont typeface="Arial" pitchFamily="34" charset="0"/>
              <a:buNone/>
            </a:pPr>
            <a:endParaRPr lang="en-US" b="1" dirty="0" smtClean="0"/>
          </a:p>
          <a:p>
            <a:pPr>
              <a:buFont typeface="Arial" pitchFamily="34" charset="0"/>
              <a:buNone/>
            </a:pPr>
            <a:r>
              <a:rPr lang="en-US" dirty="0" smtClean="0"/>
              <a:t>Second step continued</a:t>
            </a:r>
          </a:p>
          <a:p>
            <a:pPr>
              <a:buFont typeface="Arial" pitchFamily="34" charset="0"/>
              <a:buNone/>
            </a:pPr>
            <a:endParaRPr lang="en-US" dirty="0" smtClean="0"/>
          </a:p>
          <a:p>
            <a:pPr>
              <a:buFont typeface="Arial" pitchFamily="34" charset="0"/>
              <a:buNone/>
            </a:pPr>
            <a:r>
              <a:rPr lang="en-US" dirty="0" smtClean="0"/>
              <a:t>Map</a:t>
            </a:r>
            <a:r>
              <a:rPr lang="en-US" baseline="0" dirty="0" smtClean="0"/>
              <a:t>ping in Expert view displays more detail.</a:t>
            </a:r>
            <a:endParaRPr lang="en-US" dirty="0" smtClean="0"/>
          </a:p>
          <a:p>
            <a:endParaRPr lang="en-US" dirty="0" smtClean="0"/>
          </a:p>
          <a:p>
            <a:r>
              <a:rPr lang="en-US" baseline="0" dirty="0" smtClean="0"/>
              <a:t>Blue header lines indicate screens and all fields therein are listed below. By default, only enabled fields are displayed. </a:t>
            </a:r>
            <a:endParaRPr lang="en-US" dirty="0" smtClean="0"/>
          </a:p>
          <a:p>
            <a:endParaRPr lang="en-US" b="1" dirty="0" smtClean="0"/>
          </a:p>
          <a:p>
            <a:pPr marL="171450" lvl="0" indent="-171450">
              <a:buFont typeface="Arial" pitchFamily="34" charset="0"/>
              <a:buChar char="•"/>
            </a:pPr>
            <a:r>
              <a:rPr lang="en-US" b="1" dirty="0" smtClean="0"/>
              <a:t>Set filters</a:t>
            </a:r>
            <a:r>
              <a:rPr lang="en-US" b="1" baseline="0" dirty="0" smtClean="0"/>
              <a:t> </a:t>
            </a:r>
            <a:r>
              <a:rPr lang="en-US" baseline="0" dirty="0" smtClean="0"/>
              <a:t>- display disabled fields by selecting Filter icon and remove the checkmark next to Hide disabled fields. </a:t>
            </a:r>
            <a:r>
              <a:rPr lang="en-US" dirty="0" smtClean="0"/>
              <a:t>				</a:t>
            </a:r>
            <a:endParaRPr lang="en-US" b="1" dirty="0" smtClean="0"/>
          </a:p>
          <a:p>
            <a:pPr marL="171450" lvl="0" indent="-171450">
              <a:buFont typeface="Arial" pitchFamily="34" charset="0"/>
              <a:buChar char="•"/>
            </a:pPr>
            <a:endParaRPr lang="en-US" b="1" dirty="0" smtClean="0"/>
          </a:p>
          <a:p>
            <a:pPr marL="171450" lvl="0" indent="-171450">
              <a:buFont typeface="Arial" pitchFamily="34" charset="0"/>
              <a:buChar char="•"/>
            </a:pPr>
            <a:r>
              <a:rPr lang="en-US" b="1" dirty="0" smtClean="0"/>
              <a:t>Enable/Disable</a:t>
            </a:r>
          </a:p>
          <a:p>
            <a:pPr marL="628650" lvl="1" indent="-171450">
              <a:buFont typeface="Arial" pitchFamily="34" charset="0"/>
              <a:buChar char="•"/>
            </a:pPr>
            <a:r>
              <a:rPr lang="en-US" baseline="0" dirty="0" smtClean="0"/>
              <a:t>If you touched a field in your recording that you want to read from SAP but since you didn’t input any information it stores as a disabled field in the recording. </a:t>
            </a:r>
          </a:p>
          <a:p>
            <a:pPr marL="628650" lvl="1" indent="-171450">
              <a:buFont typeface="Arial" pitchFamily="34" charset="0"/>
              <a:buChar char="•"/>
            </a:pPr>
            <a:r>
              <a:rPr lang="en-US" baseline="0" dirty="0" smtClean="0"/>
              <a:t>Column in the recording detail indicates whether a field is enabled or disabled. </a:t>
            </a:r>
          </a:p>
          <a:p>
            <a:pPr marL="1085850" lvl="2" indent="-171450">
              <a:buFont typeface="Arial" pitchFamily="34" charset="0"/>
              <a:buChar char="•"/>
            </a:pPr>
            <a:r>
              <a:rPr lang="en-US" baseline="0" dirty="0" smtClean="0"/>
              <a:t>Add and remove checkmarks as needed</a:t>
            </a:r>
            <a:r>
              <a:rPr lang="en-US" b="1" dirty="0" smtClean="0"/>
              <a:t>		</a:t>
            </a:r>
          </a:p>
          <a:p>
            <a:pPr marL="171450" lvl="0" indent="-171450">
              <a:buFont typeface="Arial" pitchFamily="34" charset="0"/>
              <a:buChar char="•"/>
            </a:pPr>
            <a:endParaRPr lang="en-US" b="1" dirty="0" smtClean="0"/>
          </a:p>
          <a:p>
            <a:pPr marL="171450" lvl="0" indent="-171450">
              <a:buFont typeface="Arial" pitchFamily="34" charset="0"/>
              <a:buChar char="•"/>
            </a:pPr>
            <a:r>
              <a:rPr lang="en-US" b="1" dirty="0" smtClean="0"/>
              <a:t>Properties </a:t>
            </a:r>
            <a:r>
              <a:rPr lang="en-US" b="0" dirty="0" smtClean="0"/>
              <a:t>– o</a:t>
            </a:r>
            <a:r>
              <a:rPr lang="en-US" b="0" baseline="0" dirty="0" smtClean="0"/>
              <a:t>n </a:t>
            </a:r>
            <a:r>
              <a:rPr lang="en-US" baseline="0" dirty="0" smtClean="0"/>
              <a:t>the far right of the mapper, </a:t>
            </a:r>
            <a:r>
              <a:rPr lang="en-US" b="0" dirty="0" smtClean="0"/>
              <a:t>options</a:t>
            </a:r>
            <a:r>
              <a:rPr lang="en-US" b="0" baseline="0" dirty="0" smtClean="0"/>
              <a:t> change based on line that is highlighted</a:t>
            </a:r>
            <a:endParaRPr lang="en-US" b="1" dirty="0" smtClean="0"/>
          </a:p>
          <a:p>
            <a:pPr marL="628650" lvl="1" indent="-171450">
              <a:buFont typeface="Arial" pitchFamily="34" charset="0"/>
              <a:buChar char="•"/>
            </a:pPr>
            <a:r>
              <a:rPr lang="en-US" dirty="0" smtClean="0"/>
              <a:t>Skip Screen (BLUE line) - </a:t>
            </a:r>
            <a:r>
              <a:rPr lang="en-US" baseline="0" dirty="0" smtClean="0"/>
              <a:t>If you have a popup screen or dialog box that only appears for certain records but you’re unsure when it occurs, you can check this ‘Skip Screen If Not Found’ box.  </a:t>
            </a:r>
          </a:p>
          <a:p>
            <a:pPr marL="1085850" lvl="2" indent="-171450">
              <a:buFont typeface="Arial" pitchFamily="34" charset="0"/>
              <a:buChar char="•"/>
            </a:pPr>
            <a:r>
              <a:rPr lang="en-US" baseline="0" dirty="0" smtClean="0"/>
              <a:t>Options -Yes, No, Cancel</a:t>
            </a:r>
            <a:endParaRPr lang="en-US" dirty="0" smtClean="0"/>
          </a:p>
          <a:p>
            <a:pPr marL="1085850" marR="0" lvl="2" indent="-171450" algn="l" defTabSz="914400" rtl="0" eaLnBrk="1" fontAlgn="auto" latinLnBrk="0" hangingPunct="1">
              <a:lnSpc>
                <a:spcPct val="100000"/>
              </a:lnSpc>
              <a:spcBef>
                <a:spcPts val="0"/>
              </a:spcBef>
              <a:spcAft>
                <a:spcPts val="0"/>
              </a:spcAft>
              <a:buClrTx/>
              <a:buSzTx/>
              <a:buFont typeface="Arial" pitchFamily="34" charset="0"/>
              <a:buChar char="•"/>
              <a:tabLst/>
              <a:defRPr/>
            </a:pPr>
            <a:r>
              <a:rPr lang="en-US" baseline="0" dirty="0" smtClean="0"/>
              <a:t>NOTE - there are some limitations to the skip screen functionality. </a:t>
            </a:r>
          </a:p>
          <a:p>
            <a:pPr marL="1371600" marR="0" lvl="3" indent="0" algn="l" defTabSz="914400" rtl="0" eaLnBrk="1" fontAlgn="auto" latinLnBrk="0" hangingPunct="1">
              <a:lnSpc>
                <a:spcPct val="100000"/>
              </a:lnSpc>
              <a:spcBef>
                <a:spcPts val="0"/>
              </a:spcBef>
              <a:spcAft>
                <a:spcPts val="0"/>
              </a:spcAft>
              <a:buClrTx/>
              <a:buSzTx/>
              <a:buFontTx/>
              <a:buNone/>
              <a:tabLst/>
              <a:defRPr/>
            </a:pPr>
            <a:r>
              <a:rPr lang="en-US" dirty="0" smtClean="0"/>
              <a:t>1. If ‘If on SAP Screen’ is used with ‘If on SAP field’, it does not work properly, especially if that SAP field comes after the ‘skip screen’ in the Transaction mapper. </a:t>
            </a:r>
          </a:p>
          <a:p>
            <a:pPr marL="1371600" marR="0" lvl="3" indent="0" algn="l" defTabSz="914400" rtl="0" eaLnBrk="1" fontAlgn="auto" latinLnBrk="0" hangingPunct="1">
              <a:lnSpc>
                <a:spcPct val="100000"/>
              </a:lnSpc>
              <a:spcBef>
                <a:spcPts val="0"/>
              </a:spcBef>
              <a:spcAft>
                <a:spcPts val="0"/>
              </a:spcAft>
              <a:buClrTx/>
              <a:buSzTx/>
              <a:buFontTx/>
              <a:buNone/>
              <a:tabLst/>
              <a:defRPr/>
            </a:pPr>
            <a:r>
              <a:rPr lang="en-US" dirty="0" smtClean="0"/>
              <a:t>2. Does not work with GUI Scripting </a:t>
            </a:r>
          </a:p>
          <a:p>
            <a:pPr marL="1371600" marR="0" lvl="3" indent="0" algn="l" defTabSz="914400" rtl="0" eaLnBrk="1" fontAlgn="auto" latinLnBrk="0" hangingPunct="1">
              <a:lnSpc>
                <a:spcPct val="100000"/>
              </a:lnSpc>
              <a:spcBef>
                <a:spcPts val="0"/>
              </a:spcBef>
              <a:spcAft>
                <a:spcPts val="0"/>
              </a:spcAft>
              <a:buClrTx/>
              <a:buSzTx/>
              <a:buFontTx/>
              <a:buNone/>
              <a:tabLst/>
              <a:defRPr/>
            </a:pPr>
            <a:r>
              <a:rPr lang="en-US" dirty="0" smtClean="0"/>
              <a:t>3. Skip screen does not work for every line item. If skip screen is inside a loop then either it is present for all line items or not. </a:t>
            </a:r>
          </a:p>
          <a:p>
            <a:pPr marL="1371600" marR="0" lvl="3" indent="0" algn="l" defTabSz="914400" rtl="0" eaLnBrk="1" fontAlgn="auto" latinLnBrk="0" hangingPunct="1">
              <a:lnSpc>
                <a:spcPct val="100000"/>
              </a:lnSpc>
              <a:spcBef>
                <a:spcPts val="0"/>
              </a:spcBef>
              <a:spcAft>
                <a:spcPts val="0"/>
              </a:spcAft>
              <a:buClrTx/>
              <a:buSzTx/>
              <a:buFontTx/>
              <a:buNone/>
              <a:tabLst/>
              <a:defRPr/>
            </a:pPr>
            <a:r>
              <a:rPr lang="en-US" dirty="0" smtClean="0"/>
              <a:t>4.</a:t>
            </a:r>
            <a:r>
              <a:rPr lang="en-US" baseline="0" dirty="0" smtClean="0"/>
              <a:t> Skip screen only works for popup windows, not screens (individual infotypes).</a:t>
            </a:r>
          </a:p>
          <a:p>
            <a:pPr marL="628650" marR="0" lvl="1" indent="-171450" algn="l" defTabSz="914400" rtl="0" eaLnBrk="1" fontAlgn="auto" latinLnBrk="0" hangingPunct="1">
              <a:lnSpc>
                <a:spcPct val="100000"/>
              </a:lnSpc>
              <a:spcBef>
                <a:spcPts val="0"/>
              </a:spcBef>
              <a:spcAft>
                <a:spcPts val="0"/>
              </a:spcAft>
              <a:buClrTx/>
              <a:buSzTx/>
              <a:buFont typeface="Arial" pitchFamily="34" charset="0"/>
              <a:buChar char="•"/>
              <a:tabLst/>
              <a:defRPr/>
            </a:pPr>
            <a:r>
              <a:rPr lang="en-US" dirty="0" smtClean="0"/>
              <a:t>Skip Transaction (WHITE line) – </a:t>
            </a:r>
            <a:r>
              <a:rPr lang="en-US" baseline="0" dirty="0" smtClean="0"/>
              <a:t>If you have a field selected, you can elect to Skip Transaction if Empty</a:t>
            </a:r>
            <a:endParaRPr lang="en-US" dirty="0" smtClean="0"/>
          </a:p>
          <a:p>
            <a:pPr marL="1085850" lvl="2" indent="-171450">
              <a:buFont typeface="Arial" pitchFamily="34" charset="0"/>
              <a:buChar char="•"/>
            </a:pPr>
            <a:r>
              <a:rPr lang="en-US" baseline="0" dirty="0" smtClean="0"/>
              <a:t>If there is a critical data element that is needed in order for the transaction to be accurate, you can select the corresponding SAP field and indicate that if the mapped data field is empty, skip the entire script for that line in the data source file. (for example PA40, you can avoid partial hires)</a:t>
            </a:r>
            <a:endParaRPr lang="en-US" dirty="0" smtClean="0"/>
          </a:p>
          <a:p>
            <a:pPr marL="628650" lvl="1" indent="-171450">
              <a:buFont typeface="Arial" pitchFamily="34" charset="0"/>
              <a:buChar char="•"/>
            </a:pPr>
            <a:r>
              <a:rPr lang="en-US" dirty="0" smtClean="0"/>
              <a:t>Validate by List – build a custom</a:t>
            </a:r>
            <a:r>
              <a:rPr lang="en-US" baseline="0" dirty="0" smtClean="0"/>
              <a:t> list of values and users can only use items on the list</a:t>
            </a:r>
          </a:p>
          <a:p>
            <a:pPr marL="1085850" lvl="2" indent="-171450">
              <a:buFont typeface="Arial" pitchFamily="34" charset="0"/>
              <a:buChar char="•"/>
            </a:pPr>
            <a:r>
              <a:rPr lang="en-US" baseline="0" dirty="0" smtClean="0"/>
              <a:t>From Add-in – the F4 search will only give the custom list</a:t>
            </a:r>
            <a:endParaRPr lang="en-US" dirty="0" smtClean="0"/>
          </a:p>
          <a:p>
            <a:endParaRPr lang="en-US" dirty="0" smtClean="0"/>
          </a:p>
          <a:p>
            <a:r>
              <a:rPr lang="en-US" dirty="0" smtClean="0"/>
              <a:t>Tips – </a:t>
            </a:r>
          </a:p>
          <a:p>
            <a:pPr marL="228600" indent="-228600">
              <a:buFont typeface="+mj-lt"/>
              <a:buAutoNum type="arabicPeriod"/>
            </a:pPr>
            <a:r>
              <a:rPr lang="en-US" dirty="0" smtClean="0"/>
              <a:t>If you missed something when recording your script or you need to</a:t>
            </a:r>
            <a:r>
              <a:rPr lang="en-US" baseline="0" dirty="0" smtClean="0"/>
              <a:t> know an ok code or field name that you’re having trouble locating, you can do a quick recording of just the piece you’re missing or want to find and then copy/paste to your script.</a:t>
            </a:r>
          </a:p>
          <a:p>
            <a:pPr marL="228600" indent="-228600">
              <a:buFont typeface="+mj-lt"/>
              <a:buAutoNum type="arabicPeriod"/>
            </a:pPr>
            <a:r>
              <a:rPr lang="en-US" baseline="0" dirty="0" smtClean="0"/>
              <a:t>If you are trying to edit a field in the Transaction mapper you can double click or click on the field and F2.</a:t>
            </a:r>
          </a:p>
          <a:p>
            <a:pPr marL="228600" indent="-228600">
              <a:buFont typeface="+mj-lt"/>
              <a:buAutoNum type="arabicPeriod"/>
            </a:pPr>
            <a:r>
              <a:rPr lang="en-US" baseline="0" dirty="0" smtClean="0"/>
              <a:t>OK Codes – How can I find out what they are? – SEEE JOB AID F1 on field and double click on GUI Status – all OK Codes for the screen. </a:t>
            </a:r>
          </a:p>
          <a:p>
            <a:pPr marL="685800" lvl="1" indent="-228600">
              <a:buFont typeface="+mj-lt"/>
              <a:buAutoNum type="arabicPeriod"/>
            </a:pPr>
            <a:r>
              <a:rPr lang="en-US" baseline="0" dirty="0" smtClean="0"/>
              <a:t>For a button – click and drag the button to the screen to select it (dotted line) then F1 (function field). </a:t>
            </a:r>
          </a:p>
          <a:p>
            <a:pPr marL="685800" lvl="1" indent="-228600">
              <a:buFont typeface="+mj-lt"/>
              <a:buAutoNum type="arabicPeriod"/>
            </a:pPr>
            <a:r>
              <a:rPr lang="en-US" baseline="0" dirty="0" smtClean="0"/>
              <a:t>To test OK Codes, enter them in the input field at the top left and enter.</a:t>
            </a:r>
          </a:p>
          <a:p>
            <a:endParaRPr lang="en-US" baseline="0" dirty="0" smtClean="0"/>
          </a:p>
          <a:p>
            <a:pPr marL="0" marR="0" lvl="1" indent="0" algn="l" defTabSz="914400" rtl="0" eaLnBrk="1" fontAlgn="auto" latinLnBrk="0" hangingPunct="1">
              <a:lnSpc>
                <a:spcPct val="100000"/>
              </a:lnSpc>
              <a:spcBef>
                <a:spcPts val="0"/>
              </a:spcBef>
              <a:spcAft>
                <a:spcPts val="0"/>
              </a:spcAft>
              <a:buClrTx/>
              <a:buSzTx/>
              <a:buFont typeface="Arial" pitchFamily="34" charset="0"/>
              <a:buNone/>
              <a:tabLst/>
              <a:defRPr/>
            </a:pPr>
            <a:r>
              <a:rPr lang="en-US" b="1" u="sng" baseline="0" dirty="0" smtClean="0"/>
              <a:t>DEMO TO THIS POINT: (OR USE VD01 Exercise)</a:t>
            </a:r>
            <a:endParaRPr lang="en-US" b="0" u="none" baseline="0" dirty="0" smtClean="0"/>
          </a:p>
          <a:p>
            <a:pPr marL="228600" marR="0" lvl="1" indent="-228600" algn="l" defTabSz="914400" rtl="0" eaLnBrk="1" fontAlgn="auto" latinLnBrk="0" hangingPunct="1">
              <a:lnSpc>
                <a:spcPct val="100000"/>
              </a:lnSpc>
              <a:spcBef>
                <a:spcPts val="0"/>
              </a:spcBef>
              <a:spcAft>
                <a:spcPts val="0"/>
              </a:spcAft>
              <a:buClrTx/>
              <a:buSzTx/>
              <a:buFont typeface="Arial" pitchFamily="34" charset="0"/>
              <a:buAutoNum type="arabicPeriod"/>
              <a:tabLst/>
              <a:defRPr/>
            </a:pPr>
            <a:r>
              <a:rPr lang="en-US" b="1" u="sng" baseline="0" dirty="0" smtClean="0"/>
              <a:t>Complete mapping</a:t>
            </a:r>
          </a:p>
          <a:p>
            <a:pPr marL="685800" marR="0" lvl="2" indent="-228600" algn="l" defTabSz="914400" rtl="0" eaLnBrk="1" fontAlgn="auto" latinLnBrk="0" hangingPunct="1">
              <a:lnSpc>
                <a:spcPct val="100000"/>
              </a:lnSpc>
              <a:spcBef>
                <a:spcPts val="0"/>
              </a:spcBef>
              <a:spcAft>
                <a:spcPts val="0"/>
              </a:spcAft>
              <a:buClrTx/>
              <a:buSzTx/>
              <a:buFont typeface="Arial" pitchFamily="34" charset="0"/>
              <a:buAutoNum type="arabicPeriod"/>
              <a:tabLst/>
              <a:defRPr/>
            </a:pPr>
            <a:r>
              <a:rPr lang="en-US" b="1" u="sng" baseline="0" dirty="0" smtClean="0"/>
              <a:t>Show how to highlight multiple lines (ctrl)</a:t>
            </a:r>
          </a:p>
          <a:p>
            <a:pPr marL="685800" marR="0" lvl="2" indent="-228600" algn="l" defTabSz="914400" rtl="0" eaLnBrk="1" fontAlgn="auto" latinLnBrk="0" hangingPunct="1">
              <a:lnSpc>
                <a:spcPct val="100000"/>
              </a:lnSpc>
              <a:spcBef>
                <a:spcPts val="0"/>
              </a:spcBef>
              <a:spcAft>
                <a:spcPts val="0"/>
              </a:spcAft>
              <a:buClrTx/>
              <a:buSzTx/>
              <a:buFont typeface="Arial" pitchFamily="34" charset="0"/>
              <a:buAutoNum type="arabicPeriod"/>
              <a:tabLst/>
              <a:defRPr/>
            </a:pPr>
            <a:r>
              <a:rPr lang="en-US" b="1" u="sng" baseline="0" dirty="0" smtClean="0"/>
              <a:t>Have column(s) be a download (Base Unit of Measure &amp;/or MRP Controller)</a:t>
            </a:r>
          </a:p>
          <a:p>
            <a:pPr marL="685800" marR="0" lvl="2" indent="-228600" algn="l" defTabSz="914400" rtl="0" eaLnBrk="1" fontAlgn="auto" latinLnBrk="0" hangingPunct="1">
              <a:lnSpc>
                <a:spcPct val="100000"/>
              </a:lnSpc>
              <a:spcBef>
                <a:spcPts val="0"/>
              </a:spcBef>
              <a:spcAft>
                <a:spcPts val="0"/>
              </a:spcAft>
              <a:buClrTx/>
              <a:buSzTx/>
              <a:buFont typeface="Arial" pitchFamily="34" charset="0"/>
              <a:buAutoNum type="arabicPeriod"/>
              <a:tabLst/>
              <a:defRPr/>
            </a:pPr>
            <a:r>
              <a:rPr lang="en-US" b="1" u="sng" baseline="0" dirty="0" smtClean="0"/>
              <a:t>Enable Weight Unit</a:t>
            </a:r>
          </a:p>
          <a:p>
            <a:pPr marL="228600" marR="0" lvl="1" indent="-228600" algn="l" defTabSz="914400" rtl="0" eaLnBrk="1" fontAlgn="auto" latinLnBrk="0" hangingPunct="1">
              <a:lnSpc>
                <a:spcPct val="100000"/>
              </a:lnSpc>
              <a:spcBef>
                <a:spcPts val="0"/>
              </a:spcBef>
              <a:spcAft>
                <a:spcPts val="0"/>
              </a:spcAft>
              <a:buClrTx/>
              <a:buSzTx/>
              <a:buFont typeface="Arial" pitchFamily="34" charset="0"/>
              <a:buAutoNum type="arabicPeriod"/>
              <a:tabLst/>
              <a:defRPr/>
            </a:pPr>
            <a:r>
              <a:rPr lang="en-US" b="1" u="sng" baseline="0" dirty="0" smtClean="0"/>
              <a:t>Show Edit Tab</a:t>
            </a:r>
          </a:p>
          <a:p>
            <a:pPr marL="685800" marR="0" lvl="2" indent="-228600" algn="l" defTabSz="914400" rtl="0" eaLnBrk="1" fontAlgn="auto" latinLnBrk="0" hangingPunct="1">
              <a:lnSpc>
                <a:spcPct val="100000"/>
              </a:lnSpc>
              <a:spcBef>
                <a:spcPts val="0"/>
              </a:spcBef>
              <a:spcAft>
                <a:spcPts val="0"/>
              </a:spcAft>
              <a:buClrTx/>
              <a:buSzTx/>
              <a:buFont typeface="Arial" pitchFamily="34" charset="0"/>
              <a:buAutoNum type="arabicPeriod"/>
              <a:tabLst/>
              <a:defRPr/>
            </a:pPr>
            <a:r>
              <a:rPr lang="en-US" b="1" u="sng" baseline="0" dirty="0" smtClean="0"/>
              <a:t>Magnifying glass (ctrl+F)  - find – helpful if filter is turned off</a:t>
            </a:r>
          </a:p>
          <a:p>
            <a:pPr marL="685800" marR="0" lvl="2" indent="-228600" algn="l" defTabSz="914400" rtl="0" eaLnBrk="1" fontAlgn="auto" latinLnBrk="0" hangingPunct="1">
              <a:lnSpc>
                <a:spcPct val="100000"/>
              </a:lnSpc>
              <a:spcBef>
                <a:spcPts val="0"/>
              </a:spcBef>
              <a:spcAft>
                <a:spcPts val="0"/>
              </a:spcAft>
              <a:buClrTx/>
              <a:buSzTx/>
              <a:buFont typeface="Arial" pitchFamily="34" charset="0"/>
              <a:buAutoNum type="arabicPeriod"/>
              <a:tabLst/>
              <a:defRPr/>
            </a:pPr>
            <a:r>
              <a:rPr lang="en-US" b="1" u="sng" baseline="0" dirty="0" smtClean="0"/>
              <a:t>Refresh – after row(s) are disabled</a:t>
            </a:r>
          </a:p>
          <a:p>
            <a:pPr marL="685800" marR="0" lvl="2" indent="-228600" algn="l" defTabSz="914400" rtl="0" eaLnBrk="1" fontAlgn="auto" latinLnBrk="0" hangingPunct="1">
              <a:lnSpc>
                <a:spcPct val="100000"/>
              </a:lnSpc>
              <a:spcBef>
                <a:spcPts val="0"/>
              </a:spcBef>
              <a:spcAft>
                <a:spcPts val="0"/>
              </a:spcAft>
              <a:buClrTx/>
              <a:buSzTx/>
              <a:buFont typeface="Arial" pitchFamily="34" charset="0"/>
              <a:buAutoNum type="arabicPeriod"/>
              <a:tabLst/>
              <a:defRPr/>
            </a:pPr>
            <a:r>
              <a:rPr lang="en-US" b="1" u="sng" baseline="0" dirty="0" smtClean="0"/>
              <a:t>Undo (counterclockwise) – last change or drop down shows all changes</a:t>
            </a:r>
          </a:p>
          <a:p>
            <a:pPr marL="685800" marR="0" lvl="2" indent="-228600" algn="l" defTabSz="914400" rtl="0" eaLnBrk="1" fontAlgn="auto" latinLnBrk="0" hangingPunct="1">
              <a:lnSpc>
                <a:spcPct val="100000"/>
              </a:lnSpc>
              <a:spcBef>
                <a:spcPts val="0"/>
              </a:spcBef>
              <a:spcAft>
                <a:spcPts val="0"/>
              </a:spcAft>
              <a:buClrTx/>
              <a:buSzTx/>
              <a:buFont typeface="Arial" pitchFamily="34" charset="0"/>
              <a:buAutoNum type="arabicPeriod"/>
              <a:tabLst/>
              <a:defRPr/>
            </a:pPr>
            <a:r>
              <a:rPr lang="en-US" b="1" u="sng" baseline="0" dirty="0" smtClean="0"/>
              <a:t>Undo (clockwise) – undoes all mapping changes since the last save</a:t>
            </a:r>
          </a:p>
          <a:p>
            <a:pPr marL="685800" marR="0" lvl="2" indent="-228600" algn="l" defTabSz="914400" rtl="0" eaLnBrk="1" fontAlgn="auto" latinLnBrk="0" hangingPunct="1">
              <a:lnSpc>
                <a:spcPct val="100000"/>
              </a:lnSpc>
              <a:spcBef>
                <a:spcPts val="0"/>
              </a:spcBef>
              <a:spcAft>
                <a:spcPts val="0"/>
              </a:spcAft>
              <a:buClrTx/>
              <a:buSzTx/>
              <a:buFont typeface="Arial" pitchFamily="34" charset="0"/>
              <a:buAutoNum type="arabicPeriod"/>
              <a:tabLst/>
              <a:defRPr/>
            </a:pPr>
            <a:r>
              <a:rPr lang="en-US" b="1" u="sng" baseline="0" dirty="0" smtClean="0"/>
              <a:t>Editor – code behind script – lots of information in the User Manual (Help tab &gt; books icon)</a:t>
            </a:r>
          </a:p>
          <a:p>
            <a:pPr marL="228600" marR="0" lvl="1" indent="-228600" algn="l" defTabSz="914400" rtl="0" eaLnBrk="1" fontAlgn="auto" latinLnBrk="0" hangingPunct="1">
              <a:lnSpc>
                <a:spcPct val="100000"/>
              </a:lnSpc>
              <a:spcBef>
                <a:spcPts val="0"/>
              </a:spcBef>
              <a:spcAft>
                <a:spcPts val="0"/>
              </a:spcAft>
              <a:buClrTx/>
              <a:buSzTx/>
              <a:buFont typeface="Arial" pitchFamily="34" charset="0"/>
              <a:buAutoNum type="arabicPeriod"/>
              <a:tabLst/>
              <a:defRPr/>
            </a:pPr>
            <a:r>
              <a:rPr lang="en-US" b="1" u="sng" baseline="0" dirty="0" smtClean="0"/>
              <a:t>Turn on Validation</a:t>
            </a:r>
            <a:endParaRPr lang="en-US" b="0" u="none" baseline="0" dirty="0" smtClean="0"/>
          </a:p>
        </p:txBody>
      </p:sp>
      <p:sp>
        <p:nvSpPr>
          <p:cNvPr id="4" name="Slide Number Placeholder 3"/>
          <p:cNvSpPr>
            <a:spLocks noGrp="1"/>
          </p:cNvSpPr>
          <p:nvPr>
            <p:ph type="sldNum" sz="quarter" idx="10"/>
          </p:nvPr>
        </p:nvSpPr>
        <p:spPr/>
        <p:txBody>
          <a:bodyPr/>
          <a:lstStyle/>
          <a:p>
            <a:fld id="{2AAFFAD7-F4BB-40AB-9856-8EF2547A47A0}" type="slidenum">
              <a:rPr lang="en-US" smtClean="0"/>
              <a:pPr/>
              <a:t>23</a:t>
            </a:fld>
            <a:endParaRPr lang="en-US" dirty="0"/>
          </a:p>
        </p:txBody>
      </p:sp>
    </p:spTree>
    <p:extLst>
      <p:ext uri="{BB962C8B-B14F-4D97-AF65-F5344CB8AC3E}">
        <p14:creationId xmlns:p14="http://schemas.microsoft.com/office/powerpoint/2010/main" val="185702968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Autofit/>
          </a:bodyPr>
          <a:lstStyle/>
          <a:p>
            <a:pPr>
              <a:buFont typeface="Arial" pitchFamily="34" charset="0"/>
              <a:buNone/>
            </a:pPr>
            <a:r>
              <a:rPr lang="en-US" b="1" dirty="0" smtClean="0"/>
              <a:t>TIME 46 Minutes</a:t>
            </a:r>
          </a:p>
          <a:p>
            <a:pPr>
              <a:buFont typeface="Arial" pitchFamily="34" charset="0"/>
              <a:buNone/>
            </a:pPr>
            <a:r>
              <a:rPr lang="en-US" b="1" dirty="0" smtClean="0"/>
              <a:t>DEMO MAPPING</a:t>
            </a:r>
          </a:p>
          <a:p>
            <a:pPr>
              <a:buFont typeface="Arial" pitchFamily="34" charset="0"/>
              <a:buNone/>
            </a:pPr>
            <a:endParaRPr lang="en-US" b="1" dirty="0" smtClean="0"/>
          </a:p>
          <a:p>
            <a:pPr>
              <a:buFont typeface="Arial" pitchFamily="34" charset="0"/>
              <a:buNone/>
            </a:pPr>
            <a:r>
              <a:rPr lang="en-US" dirty="0" smtClean="0"/>
              <a:t>Second step continued</a:t>
            </a:r>
          </a:p>
          <a:p>
            <a:pPr>
              <a:buFont typeface="Arial" pitchFamily="34" charset="0"/>
              <a:buNone/>
            </a:pPr>
            <a:endParaRPr lang="en-US" dirty="0" smtClean="0"/>
          </a:p>
          <a:p>
            <a:pPr>
              <a:buFont typeface="Arial" pitchFamily="34" charset="0"/>
              <a:buNone/>
            </a:pPr>
            <a:r>
              <a:rPr lang="en-US" dirty="0" smtClean="0"/>
              <a:t>Map</a:t>
            </a:r>
            <a:r>
              <a:rPr lang="en-US" baseline="0" dirty="0" smtClean="0"/>
              <a:t>ping in Expert view displays more detail.</a:t>
            </a:r>
            <a:endParaRPr lang="en-US" dirty="0" smtClean="0"/>
          </a:p>
          <a:p>
            <a:endParaRPr lang="en-US" dirty="0" smtClean="0"/>
          </a:p>
          <a:p>
            <a:r>
              <a:rPr lang="en-US" baseline="0" dirty="0" smtClean="0"/>
              <a:t>Blue header lines indicate screens and all fields therein are listed below. By default, only enabled fields are displayed. </a:t>
            </a:r>
            <a:endParaRPr lang="en-US" dirty="0" smtClean="0"/>
          </a:p>
          <a:p>
            <a:endParaRPr lang="en-US" b="1" dirty="0" smtClean="0"/>
          </a:p>
          <a:p>
            <a:pPr marL="171450" lvl="0" indent="-171450">
              <a:buFont typeface="Arial" pitchFamily="34" charset="0"/>
              <a:buChar char="•"/>
            </a:pPr>
            <a:r>
              <a:rPr lang="en-US" b="1" dirty="0" smtClean="0"/>
              <a:t>Set filters</a:t>
            </a:r>
            <a:r>
              <a:rPr lang="en-US" b="1" baseline="0" dirty="0" smtClean="0"/>
              <a:t> </a:t>
            </a:r>
            <a:r>
              <a:rPr lang="en-US" baseline="0" dirty="0" smtClean="0"/>
              <a:t>- display disabled fields by selecting Filter icon and remove the checkmark next to Hide disabled fields. </a:t>
            </a:r>
            <a:r>
              <a:rPr lang="en-US" dirty="0" smtClean="0"/>
              <a:t>				</a:t>
            </a:r>
            <a:endParaRPr lang="en-US" b="1" dirty="0" smtClean="0"/>
          </a:p>
          <a:p>
            <a:pPr marL="171450" lvl="0" indent="-171450">
              <a:buFont typeface="Arial" pitchFamily="34" charset="0"/>
              <a:buChar char="•"/>
            </a:pPr>
            <a:endParaRPr lang="en-US" b="1" dirty="0" smtClean="0"/>
          </a:p>
          <a:p>
            <a:pPr marL="171450" lvl="0" indent="-171450">
              <a:buFont typeface="Arial" pitchFamily="34" charset="0"/>
              <a:buChar char="•"/>
            </a:pPr>
            <a:r>
              <a:rPr lang="en-US" b="1" dirty="0" smtClean="0"/>
              <a:t>Enable/Disable</a:t>
            </a:r>
          </a:p>
          <a:p>
            <a:pPr marL="628650" lvl="1" indent="-171450">
              <a:buFont typeface="Arial" pitchFamily="34" charset="0"/>
              <a:buChar char="•"/>
            </a:pPr>
            <a:r>
              <a:rPr lang="en-US" baseline="0" dirty="0" smtClean="0"/>
              <a:t>If you touched a field in your recording that you want to read from SAP but since you didn’t input any information it stores as a disabled field in the recording. </a:t>
            </a:r>
          </a:p>
          <a:p>
            <a:pPr marL="628650" lvl="1" indent="-171450">
              <a:buFont typeface="Arial" pitchFamily="34" charset="0"/>
              <a:buChar char="•"/>
            </a:pPr>
            <a:r>
              <a:rPr lang="en-US" baseline="0" dirty="0" smtClean="0"/>
              <a:t>Column in the recording detail indicates whether a field is enabled or disabled. </a:t>
            </a:r>
          </a:p>
          <a:p>
            <a:pPr marL="1085850" lvl="2" indent="-171450">
              <a:buFont typeface="Arial" pitchFamily="34" charset="0"/>
              <a:buChar char="•"/>
            </a:pPr>
            <a:r>
              <a:rPr lang="en-US" baseline="0" dirty="0" smtClean="0"/>
              <a:t>Add and remove checkmarks as needed</a:t>
            </a:r>
            <a:r>
              <a:rPr lang="en-US" b="1" dirty="0" smtClean="0"/>
              <a:t>		</a:t>
            </a:r>
          </a:p>
          <a:p>
            <a:pPr marL="171450" lvl="0" indent="-171450">
              <a:buFont typeface="Arial" pitchFamily="34" charset="0"/>
              <a:buChar char="•"/>
            </a:pPr>
            <a:endParaRPr lang="en-US" b="1" dirty="0" smtClean="0"/>
          </a:p>
          <a:p>
            <a:pPr marL="171450" lvl="0" indent="-171450">
              <a:buFont typeface="Arial" pitchFamily="34" charset="0"/>
              <a:buChar char="•"/>
            </a:pPr>
            <a:r>
              <a:rPr lang="en-US" b="1" dirty="0" smtClean="0"/>
              <a:t>Properties </a:t>
            </a:r>
            <a:r>
              <a:rPr lang="en-US" b="0" dirty="0" smtClean="0"/>
              <a:t>– o</a:t>
            </a:r>
            <a:r>
              <a:rPr lang="en-US" b="0" baseline="0" dirty="0" smtClean="0"/>
              <a:t>n </a:t>
            </a:r>
            <a:r>
              <a:rPr lang="en-US" baseline="0" dirty="0" smtClean="0"/>
              <a:t>the far right of the mapper, </a:t>
            </a:r>
            <a:r>
              <a:rPr lang="en-US" b="0" dirty="0" smtClean="0"/>
              <a:t>options</a:t>
            </a:r>
            <a:r>
              <a:rPr lang="en-US" b="0" baseline="0" dirty="0" smtClean="0"/>
              <a:t> change based on line that is highlighted</a:t>
            </a:r>
            <a:endParaRPr lang="en-US" b="1" dirty="0" smtClean="0"/>
          </a:p>
          <a:p>
            <a:pPr marL="628650" lvl="1" indent="-171450">
              <a:buFont typeface="Arial" pitchFamily="34" charset="0"/>
              <a:buChar char="•"/>
            </a:pPr>
            <a:r>
              <a:rPr lang="en-US" dirty="0" smtClean="0"/>
              <a:t>Skip Screen (BLUE line) - </a:t>
            </a:r>
            <a:r>
              <a:rPr lang="en-US" baseline="0" dirty="0" smtClean="0"/>
              <a:t>If you have a popup screen or dialog box that only appears for certain records but you’re unsure when it occurs, you can check this ‘Skip Screen If Not Found’ box.  </a:t>
            </a:r>
          </a:p>
          <a:p>
            <a:pPr marL="1085850" lvl="2" indent="-171450">
              <a:buFont typeface="Arial" pitchFamily="34" charset="0"/>
              <a:buChar char="•"/>
            </a:pPr>
            <a:r>
              <a:rPr lang="en-US" baseline="0" dirty="0" smtClean="0"/>
              <a:t>Options -Yes, No, Cancel</a:t>
            </a:r>
            <a:endParaRPr lang="en-US" dirty="0" smtClean="0"/>
          </a:p>
          <a:p>
            <a:pPr marL="1085850" marR="0" lvl="2" indent="-171450" algn="l" defTabSz="914400" rtl="0" eaLnBrk="1" fontAlgn="auto" latinLnBrk="0" hangingPunct="1">
              <a:lnSpc>
                <a:spcPct val="100000"/>
              </a:lnSpc>
              <a:spcBef>
                <a:spcPts val="0"/>
              </a:spcBef>
              <a:spcAft>
                <a:spcPts val="0"/>
              </a:spcAft>
              <a:buClrTx/>
              <a:buSzTx/>
              <a:buFont typeface="Arial" pitchFamily="34" charset="0"/>
              <a:buChar char="•"/>
              <a:tabLst/>
              <a:defRPr/>
            </a:pPr>
            <a:r>
              <a:rPr lang="en-US" baseline="0" dirty="0" smtClean="0"/>
              <a:t>NOTE - there are some limitations to the skip screen functionality. </a:t>
            </a:r>
          </a:p>
          <a:p>
            <a:pPr marL="1371600" marR="0" lvl="3" indent="0" algn="l" defTabSz="914400" rtl="0" eaLnBrk="1" fontAlgn="auto" latinLnBrk="0" hangingPunct="1">
              <a:lnSpc>
                <a:spcPct val="100000"/>
              </a:lnSpc>
              <a:spcBef>
                <a:spcPts val="0"/>
              </a:spcBef>
              <a:spcAft>
                <a:spcPts val="0"/>
              </a:spcAft>
              <a:buClrTx/>
              <a:buSzTx/>
              <a:buFontTx/>
              <a:buNone/>
              <a:tabLst/>
              <a:defRPr/>
            </a:pPr>
            <a:r>
              <a:rPr lang="en-US" dirty="0" smtClean="0"/>
              <a:t>1. If ‘If on SAP Screen’ is used with ‘If on SAP field’, it does not work properly, especially if that SAP field comes after the ‘skip screen’ in the Transaction mapper. </a:t>
            </a:r>
          </a:p>
          <a:p>
            <a:pPr marL="1371600" marR="0" lvl="3" indent="0" algn="l" defTabSz="914400" rtl="0" eaLnBrk="1" fontAlgn="auto" latinLnBrk="0" hangingPunct="1">
              <a:lnSpc>
                <a:spcPct val="100000"/>
              </a:lnSpc>
              <a:spcBef>
                <a:spcPts val="0"/>
              </a:spcBef>
              <a:spcAft>
                <a:spcPts val="0"/>
              </a:spcAft>
              <a:buClrTx/>
              <a:buSzTx/>
              <a:buFontTx/>
              <a:buNone/>
              <a:tabLst/>
              <a:defRPr/>
            </a:pPr>
            <a:r>
              <a:rPr lang="en-US" dirty="0" smtClean="0"/>
              <a:t>2. Does not work with GUI Scripting </a:t>
            </a:r>
          </a:p>
          <a:p>
            <a:pPr marL="1371600" marR="0" lvl="3" indent="0" algn="l" defTabSz="914400" rtl="0" eaLnBrk="1" fontAlgn="auto" latinLnBrk="0" hangingPunct="1">
              <a:lnSpc>
                <a:spcPct val="100000"/>
              </a:lnSpc>
              <a:spcBef>
                <a:spcPts val="0"/>
              </a:spcBef>
              <a:spcAft>
                <a:spcPts val="0"/>
              </a:spcAft>
              <a:buClrTx/>
              <a:buSzTx/>
              <a:buFontTx/>
              <a:buNone/>
              <a:tabLst/>
              <a:defRPr/>
            </a:pPr>
            <a:r>
              <a:rPr lang="en-US" dirty="0" smtClean="0"/>
              <a:t>3. Skip screen does not work for every line item. If skip screen is inside a loop then either it is present for all line items or not. </a:t>
            </a:r>
          </a:p>
          <a:p>
            <a:pPr marL="1371600" marR="0" lvl="3" indent="0" algn="l" defTabSz="914400" rtl="0" eaLnBrk="1" fontAlgn="auto" latinLnBrk="0" hangingPunct="1">
              <a:lnSpc>
                <a:spcPct val="100000"/>
              </a:lnSpc>
              <a:spcBef>
                <a:spcPts val="0"/>
              </a:spcBef>
              <a:spcAft>
                <a:spcPts val="0"/>
              </a:spcAft>
              <a:buClrTx/>
              <a:buSzTx/>
              <a:buFontTx/>
              <a:buNone/>
              <a:tabLst/>
              <a:defRPr/>
            </a:pPr>
            <a:r>
              <a:rPr lang="en-US" dirty="0" smtClean="0"/>
              <a:t>4.</a:t>
            </a:r>
            <a:r>
              <a:rPr lang="en-US" baseline="0" dirty="0" smtClean="0"/>
              <a:t> Skip screen only works for popup windows, not screens (individual infotypes).</a:t>
            </a:r>
          </a:p>
          <a:p>
            <a:pPr marL="628650" marR="0" lvl="1" indent="-171450" algn="l" defTabSz="914400" rtl="0" eaLnBrk="1" fontAlgn="auto" latinLnBrk="0" hangingPunct="1">
              <a:lnSpc>
                <a:spcPct val="100000"/>
              </a:lnSpc>
              <a:spcBef>
                <a:spcPts val="0"/>
              </a:spcBef>
              <a:spcAft>
                <a:spcPts val="0"/>
              </a:spcAft>
              <a:buClrTx/>
              <a:buSzTx/>
              <a:buFont typeface="Arial" pitchFamily="34" charset="0"/>
              <a:buChar char="•"/>
              <a:tabLst/>
              <a:defRPr/>
            </a:pPr>
            <a:r>
              <a:rPr lang="en-US" dirty="0" smtClean="0"/>
              <a:t>Skip Transaction (WHITE line) – </a:t>
            </a:r>
            <a:r>
              <a:rPr lang="en-US" baseline="0" dirty="0" smtClean="0"/>
              <a:t>If you have a field selected, you can elect to Skip Transaction if Empty</a:t>
            </a:r>
            <a:endParaRPr lang="en-US" dirty="0" smtClean="0"/>
          </a:p>
          <a:p>
            <a:pPr marL="1085850" lvl="2" indent="-171450">
              <a:buFont typeface="Arial" pitchFamily="34" charset="0"/>
              <a:buChar char="•"/>
            </a:pPr>
            <a:r>
              <a:rPr lang="en-US" baseline="0" dirty="0" smtClean="0"/>
              <a:t>If there is a critical data element that is needed in order for the transaction to be accurate, you can select the corresponding SAP field and indicate that if the mapped data field is empty, skip the entire script for that line in the data source file. (for example PA40, you can avoid partial hires)</a:t>
            </a:r>
            <a:endParaRPr lang="en-US" dirty="0" smtClean="0"/>
          </a:p>
          <a:p>
            <a:pPr marL="628650" lvl="1" indent="-171450">
              <a:buFont typeface="Arial" pitchFamily="34" charset="0"/>
              <a:buChar char="•"/>
            </a:pPr>
            <a:r>
              <a:rPr lang="en-US" dirty="0" smtClean="0"/>
              <a:t>Validate by List – build a custom</a:t>
            </a:r>
            <a:r>
              <a:rPr lang="en-US" baseline="0" dirty="0" smtClean="0"/>
              <a:t> list of values and users can only use items on the list</a:t>
            </a:r>
          </a:p>
          <a:p>
            <a:pPr marL="1085850" lvl="2" indent="-171450">
              <a:buFont typeface="Arial" pitchFamily="34" charset="0"/>
              <a:buChar char="•"/>
            </a:pPr>
            <a:r>
              <a:rPr lang="en-US" baseline="0" dirty="0" smtClean="0"/>
              <a:t>From Add-in – the F4 search will only give the custom list</a:t>
            </a:r>
            <a:endParaRPr lang="en-US" dirty="0" smtClean="0"/>
          </a:p>
          <a:p>
            <a:endParaRPr lang="en-US" dirty="0" smtClean="0"/>
          </a:p>
          <a:p>
            <a:r>
              <a:rPr lang="en-US" dirty="0" smtClean="0"/>
              <a:t>Tips – </a:t>
            </a:r>
          </a:p>
          <a:p>
            <a:pPr marL="228600" indent="-228600">
              <a:buFont typeface="+mj-lt"/>
              <a:buAutoNum type="arabicPeriod"/>
            </a:pPr>
            <a:r>
              <a:rPr lang="en-US" dirty="0" smtClean="0"/>
              <a:t>If you missed something when recording your script or you need to</a:t>
            </a:r>
            <a:r>
              <a:rPr lang="en-US" baseline="0" dirty="0" smtClean="0"/>
              <a:t> know an ok code or field name that you’re having trouble locating, you can do a quick recording of just the piece you’re missing or want to find and then copy/paste to your script.</a:t>
            </a:r>
          </a:p>
          <a:p>
            <a:pPr marL="228600" indent="-228600">
              <a:buFont typeface="+mj-lt"/>
              <a:buAutoNum type="arabicPeriod"/>
            </a:pPr>
            <a:r>
              <a:rPr lang="en-US" baseline="0" dirty="0" smtClean="0"/>
              <a:t>If you are trying to edit a field in the Transaction mapper you can double click or click on the field and F2.</a:t>
            </a:r>
          </a:p>
          <a:p>
            <a:pPr marL="228600" indent="-228600">
              <a:buFont typeface="+mj-lt"/>
              <a:buAutoNum type="arabicPeriod"/>
            </a:pPr>
            <a:r>
              <a:rPr lang="en-US" baseline="0" dirty="0" smtClean="0"/>
              <a:t>OK Codes – How can I find out what they are? – SEEE JOB AID F1 on field and double click on GUI Status – all OK Codes for the screen. </a:t>
            </a:r>
          </a:p>
          <a:p>
            <a:pPr marL="685800" lvl="1" indent="-228600">
              <a:buFont typeface="+mj-lt"/>
              <a:buAutoNum type="arabicPeriod"/>
            </a:pPr>
            <a:r>
              <a:rPr lang="en-US" baseline="0" dirty="0" smtClean="0"/>
              <a:t>For a button – click and drag the button to the screen to select it (dotted line) then F1 (function field). </a:t>
            </a:r>
          </a:p>
          <a:p>
            <a:pPr marL="685800" lvl="1" indent="-228600">
              <a:buFont typeface="+mj-lt"/>
              <a:buAutoNum type="arabicPeriod"/>
            </a:pPr>
            <a:r>
              <a:rPr lang="en-US" baseline="0" dirty="0" smtClean="0"/>
              <a:t>To test OK Codes, enter them in the input field at the top left and enter.</a:t>
            </a:r>
          </a:p>
          <a:p>
            <a:endParaRPr lang="en-US" baseline="0" dirty="0" smtClean="0"/>
          </a:p>
          <a:p>
            <a:pPr marL="0" marR="0" lvl="1" indent="0" algn="l" defTabSz="914400" rtl="0" eaLnBrk="1" fontAlgn="auto" latinLnBrk="0" hangingPunct="1">
              <a:lnSpc>
                <a:spcPct val="100000"/>
              </a:lnSpc>
              <a:spcBef>
                <a:spcPts val="0"/>
              </a:spcBef>
              <a:spcAft>
                <a:spcPts val="0"/>
              </a:spcAft>
              <a:buClrTx/>
              <a:buSzTx/>
              <a:buFont typeface="Arial" pitchFamily="34" charset="0"/>
              <a:buNone/>
              <a:tabLst/>
              <a:defRPr/>
            </a:pPr>
            <a:r>
              <a:rPr lang="en-US" b="1" u="sng" baseline="0" dirty="0" smtClean="0"/>
              <a:t>DEMO TO THIS POINT: (OR USE VD01 Exercise)</a:t>
            </a:r>
            <a:endParaRPr lang="en-US" b="0" u="none" baseline="0" dirty="0" smtClean="0"/>
          </a:p>
          <a:p>
            <a:pPr marL="228600" marR="0" lvl="1" indent="-228600" algn="l" defTabSz="914400" rtl="0" eaLnBrk="1" fontAlgn="auto" latinLnBrk="0" hangingPunct="1">
              <a:lnSpc>
                <a:spcPct val="100000"/>
              </a:lnSpc>
              <a:spcBef>
                <a:spcPts val="0"/>
              </a:spcBef>
              <a:spcAft>
                <a:spcPts val="0"/>
              </a:spcAft>
              <a:buClrTx/>
              <a:buSzTx/>
              <a:buFont typeface="Arial" pitchFamily="34" charset="0"/>
              <a:buAutoNum type="arabicPeriod"/>
              <a:tabLst/>
              <a:defRPr/>
            </a:pPr>
            <a:r>
              <a:rPr lang="en-US" b="1" u="sng" baseline="0" dirty="0" smtClean="0"/>
              <a:t>Complete mapping</a:t>
            </a:r>
          </a:p>
          <a:p>
            <a:pPr marL="685800" marR="0" lvl="2" indent="-228600" algn="l" defTabSz="914400" rtl="0" eaLnBrk="1" fontAlgn="auto" latinLnBrk="0" hangingPunct="1">
              <a:lnSpc>
                <a:spcPct val="100000"/>
              </a:lnSpc>
              <a:spcBef>
                <a:spcPts val="0"/>
              </a:spcBef>
              <a:spcAft>
                <a:spcPts val="0"/>
              </a:spcAft>
              <a:buClrTx/>
              <a:buSzTx/>
              <a:buFont typeface="Arial" pitchFamily="34" charset="0"/>
              <a:buAutoNum type="arabicPeriod"/>
              <a:tabLst/>
              <a:defRPr/>
            </a:pPr>
            <a:r>
              <a:rPr lang="en-US" b="1" u="sng" baseline="0" dirty="0" smtClean="0"/>
              <a:t>Show how to highlight multiple lines (ctrl)</a:t>
            </a:r>
          </a:p>
          <a:p>
            <a:pPr marL="685800" marR="0" lvl="2" indent="-228600" algn="l" defTabSz="914400" rtl="0" eaLnBrk="1" fontAlgn="auto" latinLnBrk="0" hangingPunct="1">
              <a:lnSpc>
                <a:spcPct val="100000"/>
              </a:lnSpc>
              <a:spcBef>
                <a:spcPts val="0"/>
              </a:spcBef>
              <a:spcAft>
                <a:spcPts val="0"/>
              </a:spcAft>
              <a:buClrTx/>
              <a:buSzTx/>
              <a:buFont typeface="Arial" pitchFamily="34" charset="0"/>
              <a:buAutoNum type="arabicPeriod"/>
              <a:tabLst/>
              <a:defRPr/>
            </a:pPr>
            <a:r>
              <a:rPr lang="en-US" b="1" u="sng" baseline="0" dirty="0" smtClean="0"/>
              <a:t>Have column(s) be a download (Base Unit of Measure &amp;/or MRP Controller)</a:t>
            </a:r>
          </a:p>
          <a:p>
            <a:pPr marL="685800" marR="0" lvl="2" indent="-228600" algn="l" defTabSz="914400" rtl="0" eaLnBrk="1" fontAlgn="auto" latinLnBrk="0" hangingPunct="1">
              <a:lnSpc>
                <a:spcPct val="100000"/>
              </a:lnSpc>
              <a:spcBef>
                <a:spcPts val="0"/>
              </a:spcBef>
              <a:spcAft>
                <a:spcPts val="0"/>
              </a:spcAft>
              <a:buClrTx/>
              <a:buSzTx/>
              <a:buFont typeface="Arial" pitchFamily="34" charset="0"/>
              <a:buAutoNum type="arabicPeriod"/>
              <a:tabLst/>
              <a:defRPr/>
            </a:pPr>
            <a:r>
              <a:rPr lang="en-US" b="1" u="sng" baseline="0" dirty="0" smtClean="0"/>
              <a:t>Enable Weight Unit</a:t>
            </a:r>
          </a:p>
          <a:p>
            <a:pPr marL="228600" marR="0" lvl="1" indent="-228600" algn="l" defTabSz="914400" rtl="0" eaLnBrk="1" fontAlgn="auto" latinLnBrk="0" hangingPunct="1">
              <a:lnSpc>
                <a:spcPct val="100000"/>
              </a:lnSpc>
              <a:spcBef>
                <a:spcPts val="0"/>
              </a:spcBef>
              <a:spcAft>
                <a:spcPts val="0"/>
              </a:spcAft>
              <a:buClrTx/>
              <a:buSzTx/>
              <a:buFont typeface="Arial" pitchFamily="34" charset="0"/>
              <a:buAutoNum type="arabicPeriod"/>
              <a:tabLst/>
              <a:defRPr/>
            </a:pPr>
            <a:r>
              <a:rPr lang="en-US" b="1" u="sng" baseline="0" dirty="0" smtClean="0"/>
              <a:t>Show Edit Tab</a:t>
            </a:r>
          </a:p>
          <a:p>
            <a:pPr marL="685800" marR="0" lvl="2" indent="-228600" algn="l" defTabSz="914400" rtl="0" eaLnBrk="1" fontAlgn="auto" latinLnBrk="0" hangingPunct="1">
              <a:lnSpc>
                <a:spcPct val="100000"/>
              </a:lnSpc>
              <a:spcBef>
                <a:spcPts val="0"/>
              </a:spcBef>
              <a:spcAft>
                <a:spcPts val="0"/>
              </a:spcAft>
              <a:buClrTx/>
              <a:buSzTx/>
              <a:buFont typeface="Arial" pitchFamily="34" charset="0"/>
              <a:buAutoNum type="arabicPeriod"/>
              <a:tabLst/>
              <a:defRPr/>
            </a:pPr>
            <a:r>
              <a:rPr lang="en-US" b="1" u="sng" baseline="0" dirty="0" smtClean="0"/>
              <a:t>Magnifying glass (ctrl+F)  - find – helpful if filter is turned off</a:t>
            </a:r>
          </a:p>
          <a:p>
            <a:pPr marL="685800" marR="0" lvl="2" indent="-228600" algn="l" defTabSz="914400" rtl="0" eaLnBrk="1" fontAlgn="auto" latinLnBrk="0" hangingPunct="1">
              <a:lnSpc>
                <a:spcPct val="100000"/>
              </a:lnSpc>
              <a:spcBef>
                <a:spcPts val="0"/>
              </a:spcBef>
              <a:spcAft>
                <a:spcPts val="0"/>
              </a:spcAft>
              <a:buClrTx/>
              <a:buSzTx/>
              <a:buFont typeface="Arial" pitchFamily="34" charset="0"/>
              <a:buAutoNum type="arabicPeriod"/>
              <a:tabLst/>
              <a:defRPr/>
            </a:pPr>
            <a:r>
              <a:rPr lang="en-US" b="1" u="sng" baseline="0" dirty="0" smtClean="0"/>
              <a:t>Refresh – after row(s) are disabled</a:t>
            </a:r>
          </a:p>
          <a:p>
            <a:pPr marL="685800" marR="0" lvl="2" indent="-228600" algn="l" defTabSz="914400" rtl="0" eaLnBrk="1" fontAlgn="auto" latinLnBrk="0" hangingPunct="1">
              <a:lnSpc>
                <a:spcPct val="100000"/>
              </a:lnSpc>
              <a:spcBef>
                <a:spcPts val="0"/>
              </a:spcBef>
              <a:spcAft>
                <a:spcPts val="0"/>
              </a:spcAft>
              <a:buClrTx/>
              <a:buSzTx/>
              <a:buFont typeface="Arial" pitchFamily="34" charset="0"/>
              <a:buAutoNum type="arabicPeriod"/>
              <a:tabLst/>
              <a:defRPr/>
            </a:pPr>
            <a:r>
              <a:rPr lang="en-US" b="1" u="sng" baseline="0" dirty="0" smtClean="0"/>
              <a:t>Undo (counterclockwise) – last change or drop down shows all changes</a:t>
            </a:r>
          </a:p>
          <a:p>
            <a:pPr marL="685800" marR="0" lvl="2" indent="-228600" algn="l" defTabSz="914400" rtl="0" eaLnBrk="1" fontAlgn="auto" latinLnBrk="0" hangingPunct="1">
              <a:lnSpc>
                <a:spcPct val="100000"/>
              </a:lnSpc>
              <a:spcBef>
                <a:spcPts val="0"/>
              </a:spcBef>
              <a:spcAft>
                <a:spcPts val="0"/>
              </a:spcAft>
              <a:buClrTx/>
              <a:buSzTx/>
              <a:buFont typeface="Arial" pitchFamily="34" charset="0"/>
              <a:buAutoNum type="arabicPeriod"/>
              <a:tabLst/>
              <a:defRPr/>
            </a:pPr>
            <a:r>
              <a:rPr lang="en-US" b="1" u="sng" baseline="0" dirty="0" smtClean="0"/>
              <a:t>Undo (clockwise) – undoes all mapping changes since the last save</a:t>
            </a:r>
          </a:p>
          <a:p>
            <a:pPr marL="685800" marR="0" lvl="2" indent="-228600" algn="l" defTabSz="914400" rtl="0" eaLnBrk="1" fontAlgn="auto" latinLnBrk="0" hangingPunct="1">
              <a:lnSpc>
                <a:spcPct val="100000"/>
              </a:lnSpc>
              <a:spcBef>
                <a:spcPts val="0"/>
              </a:spcBef>
              <a:spcAft>
                <a:spcPts val="0"/>
              </a:spcAft>
              <a:buClrTx/>
              <a:buSzTx/>
              <a:buFont typeface="Arial" pitchFamily="34" charset="0"/>
              <a:buAutoNum type="arabicPeriod"/>
              <a:tabLst/>
              <a:defRPr/>
            </a:pPr>
            <a:r>
              <a:rPr lang="en-US" b="1" u="sng" baseline="0" dirty="0" smtClean="0"/>
              <a:t>Editor – code behind script – lots of information in the User Manual (Help tab &gt; books icon)</a:t>
            </a:r>
          </a:p>
          <a:p>
            <a:pPr marL="228600" marR="0" lvl="1" indent="-228600" algn="l" defTabSz="914400" rtl="0" eaLnBrk="1" fontAlgn="auto" latinLnBrk="0" hangingPunct="1">
              <a:lnSpc>
                <a:spcPct val="100000"/>
              </a:lnSpc>
              <a:spcBef>
                <a:spcPts val="0"/>
              </a:spcBef>
              <a:spcAft>
                <a:spcPts val="0"/>
              </a:spcAft>
              <a:buClrTx/>
              <a:buSzTx/>
              <a:buFont typeface="Arial" pitchFamily="34" charset="0"/>
              <a:buAutoNum type="arabicPeriod"/>
              <a:tabLst/>
              <a:defRPr/>
            </a:pPr>
            <a:r>
              <a:rPr lang="en-US" b="1" u="sng" baseline="0" dirty="0" smtClean="0"/>
              <a:t>Turn on Validation</a:t>
            </a:r>
            <a:endParaRPr lang="en-US" b="0" u="none" baseline="0" dirty="0" smtClean="0"/>
          </a:p>
        </p:txBody>
      </p:sp>
      <p:sp>
        <p:nvSpPr>
          <p:cNvPr id="4" name="Slide Number Placeholder 3"/>
          <p:cNvSpPr>
            <a:spLocks noGrp="1"/>
          </p:cNvSpPr>
          <p:nvPr>
            <p:ph type="sldNum" sz="quarter" idx="10"/>
          </p:nvPr>
        </p:nvSpPr>
        <p:spPr/>
        <p:txBody>
          <a:bodyPr/>
          <a:lstStyle/>
          <a:p>
            <a:fld id="{2AAFFAD7-F4BB-40AB-9856-8EF2547A47A0}" type="slidenum">
              <a:rPr lang="en-US" smtClean="0"/>
              <a:pPr/>
              <a:t>24</a:t>
            </a:fld>
            <a:endParaRPr lang="en-US" dirty="0"/>
          </a:p>
        </p:txBody>
      </p:sp>
    </p:spTree>
    <p:extLst>
      <p:ext uri="{BB962C8B-B14F-4D97-AF65-F5344CB8AC3E}">
        <p14:creationId xmlns:p14="http://schemas.microsoft.com/office/powerpoint/2010/main" val="375274274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Autofit/>
          </a:bodyPr>
          <a:lstStyle/>
          <a:p>
            <a:pPr>
              <a:buFont typeface="Arial" pitchFamily="34" charset="0"/>
              <a:buNone/>
            </a:pPr>
            <a:r>
              <a:rPr lang="en-US" b="1" dirty="0" smtClean="0"/>
              <a:t>TIME 46 Minutes</a:t>
            </a:r>
          </a:p>
          <a:p>
            <a:pPr>
              <a:buFont typeface="Arial" pitchFamily="34" charset="0"/>
              <a:buNone/>
            </a:pPr>
            <a:r>
              <a:rPr lang="en-US" b="1" dirty="0" smtClean="0"/>
              <a:t>DEMO MAPPING</a:t>
            </a:r>
          </a:p>
          <a:p>
            <a:pPr>
              <a:buFont typeface="Arial" pitchFamily="34" charset="0"/>
              <a:buNone/>
            </a:pPr>
            <a:endParaRPr lang="en-US" b="1" dirty="0" smtClean="0"/>
          </a:p>
          <a:p>
            <a:pPr>
              <a:buFont typeface="Arial" pitchFamily="34" charset="0"/>
              <a:buNone/>
            </a:pPr>
            <a:r>
              <a:rPr lang="en-US" dirty="0" smtClean="0"/>
              <a:t>Second step continued</a:t>
            </a:r>
          </a:p>
          <a:p>
            <a:pPr>
              <a:buFont typeface="Arial" pitchFamily="34" charset="0"/>
              <a:buNone/>
            </a:pPr>
            <a:endParaRPr lang="en-US" dirty="0" smtClean="0"/>
          </a:p>
          <a:p>
            <a:pPr>
              <a:buFont typeface="Arial" pitchFamily="34" charset="0"/>
              <a:buNone/>
            </a:pPr>
            <a:r>
              <a:rPr lang="en-US" dirty="0" smtClean="0"/>
              <a:t>Map</a:t>
            </a:r>
            <a:r>
              <a:rPr lang="en-US" baseline="0" dirty="0" smtClean="0"/>
              <a:t>ping in Expert view displays more detail.</a:t>
            </a:r>
            <a:endParaRPr lang="en-US" dirty="0" smtClean="0"/>
          </a:p>
          <a:p>
            <a:endParaRPr lang="en-US" dirty="0" smtClean="0"/>
          </a:p>
          <a:p>
            <a:r>
              <a:rPr lang="en-US" baseline="0" dirty="0" smtClean="0"/>
              <a:t>Blue header lines indicate screens and all fields therein are listed below. By default, only enabled fields are displayed. </a:t>
            </a:r>
            <a:endParaRPr lang="en-US" dirty="0" smtClean="0"/>
          </a:p>
          <a:p>
            <a:endParaRPr lang="en-US" b="1" dirty="0" smtClean="0"/>
          </a:p>
          <a:p>
            <a:pPr marL="171450" lvl="0" indent="-171450">
              <a:buFont typeface="Arial" pitchFamily="34" charset="0"/>
              <a:buChar char="•"/>
            </a:pPr>
            <a:r>
              <a:rPr lang="en-US" b="1" dirty="0" smtClean="0"/>
              <a:t>Set filters</a:t>
            </a:r>
            <a:r>
              <a:rPr lang="en-US" b="1" baseline="0" dirty="0" smtClean="0"/>
              <a:t> </a:t>
            </a:r>
            <a:r>
              <a:rPr lang="en-US" baseline="0" dirty="0" smtClean="0"/>
              <a:t>- display disabled fields by selecting Filter icon and remove the checkmark next to Hide disabled fields. </a:t>
            </a:r>
            <a:r>
              <a:rPr lang="en-US" dirty="0" smtClean="0"/>
              <a:t>				</a:t>
            </a:r>
            <a:endParaRPr lang="en-US" b="1" dirty="0" smtClean="0"/>
          </a:p>
          <a:p>
            <a:pPr marL="171450" lvl="0" indent="-171450">
              <a:buFont typeface="Arial" pitchFamily="34" charset="0"/>
              <a:buChar char="•"/>
            </a:pPr>
            <a:endParaRPr lang="en-US" b="1" dirty="0" smtClean="0"/>
          </a:p>
          <a:p>
            <a:pPr marL="171450" lvl="0" indent="-171450">
              <a:buFont typeface="Arial" pitchFamily="34" charset="0"/>
              <a:buChar char="•"/>
            </a:pPr>
            <a:r>
              <a:rPr lang="en-US" b="1" dirty="0" smtClean="0"/>
              <a:t>Enable/Disable</a:t>
            </a:r>
          </a:p>
          <a:p>
            <a:pPr marL="628650" lvl="1" indent="-171450">
              <a:buFont typeface="Arial" pitchFamily="34" charset="0"/>
              <a:buChar char="•"/>
            </a:pPr>
            <a:r>
              <a:rPr lang="en-US" baseline="0" dirty="0" smtClean="0"/>
              <a:t>If you touched a field in your recording that you want to read from SAP but since you didn’t input any information it stores as a disabled field in the recording. </a:t>
            </a:r>
          </a:p>
          <a:p>
            <a:pPr marL="628650" lvl="1" indent="-171450">
              <a:buFont typeface="Arial" pitchFamily="34" charset="0"/>
              <a:buChar char="•"/>
            </a:pPr>
            <a:r>
              <a:rPr lang="en-US" baseline="0" dirty="0" smtClean="0"/>
              <a:t>Column in the recording detail indicates whether a field is enabled or disabled. </a:t>
            </a:r>
          </a:p>
          <a:p>
            <a:pPr marL="1085850" lvl="2" indent="-171450">
              <a:buFont typeface="Arial" pitchFamily="34" charset="0"/>
              <a:buChar char="•"/>
            </a:pPr>
            <a:r>
              <a:rPr lang="en-US" baseline="0" dirty="0" smtClean="0"/>
              <a:t>Add and remove checkmarks as needed</a:t>
            </a:r>
            <a:r>
              <a:rPr lang="en-US" b="1" dirty="0" smtClean="0"/>
              <a:t>		</a:t>
            </a:r>
          </a:p>
          <a:p>
            <a:pPr marL="171450" lvl="0" indent="-171450">
              <a:buFont typeface="Arial" pitchFamily="34" charset="0"/>
              <a:buChar char="•"/>
            </a:pPr>
            <a:endParaRPr lang="en-US" b="1" dirty="0" smtClean="0"/>
          </a:p>
          <a:p>
            <a:pPr marL="171450" lvl="0" indent="-171450">
              <a:buFont typeface="Arial" pitchFamily="34" charset="0"/>
              <a:buChar char="•"/>
            </a:pPr>
            <a:r>
              <a:rPr lang="en-US" b="1" dirty="0" smtClean="0"/>
              <a:t>Properties </a:t>
            </a:r>
            <a:r>
              <a:rPr lang="en-US" b="0" dirty="0" smtClean="0"/>
              <a:t>– o</a:t>
            </a:r>
            <a:r>
              <a:rPr lang="en-US" b="0" baseline="0" dirty="0" smtClean="0"/>
              <a:t>n </a:t>
            </a:r>
            <a:r>
              <a:rPr lang="en-US" baseline="0" dirty="0" smtClean="0"/>
              <a:t>the far right of the mapper, </a:t>
            </a:r>
            <a:r>
              <a:rPr lang="en-US" b="0" dirty="0" smtClean="0"/>
              <a:t>options</a:t>
            </a:r>
            <a:r>
              <a:rPr lang="en-US" b="0" baseline="0" dirty="0" smtClean="0"/>
              <a:t> change based on line that is highlighted</a:t>
            </a:r>
            <a:endParaRPr lang="en-US" b="1" dirty="0" smtClean="0"/>
          </a:p>
          <a:p>
            <a:pPr marL="628650" lvl="1" indent="-171450">
              <a:buFont typeface="Arial" pitchFamily="34" charset="0"/>
              <a:buChar char="•"/>
            </a:pPr>
            <a:r>
              <a:rPr lang="en-US" dirty="0" smtClean="0"/>
              <a:t>Skip Screen (BLUE line) - </a:t>
            </a:r>
            <a:r>
              <a:rPr lang="en-US" baseline="0" dirty="0" smtClean="0"/>
              <a:t>If you have a popup screen or dialog box that only appears for certain records but you’re unsure when it occurs, you can check this ‘Skip Screen If Not Found’ box.  </a:t>
            </a:r>
          </a:p>
          <a:p>
            <a:pPr marL="1085850" lvl="2" indent="-171450">
              <a:buFont typeface="Arial" pitchFamily="34" charset="0"/>
              <a:buChar char="•"/>
            </a:pPr>
            <a:r>
              <a:rPr lang="en-US" baseline="0" dirty="0" smtClean="0"/>
              <a:t>Options -Yes, No, Cancel</a:t>
            </a:r>
            <a:endParaRPr lang="en-US" dirty="0" smtClean="0"/>
          </a:p>
          <a:p>
            <a:pPr marL="1085850" marR="0" lvl="2" indent="-171450" algn="l" defTabSz="914400" rtl="0" eaLnBrk="1" fontAlgn="auto" latinLnBrk="0" hangingPunct="1">
              <a:lnSpc>
                <a:spcPct val="100000"/>
              </a:lnSpc>
              <a:spcBef>
                <a:spcPts val="0"/>
              </a:spcBef>
              <a:spcAft>
                <a:spcPts val="0"/>
              </a:spcAft>
              <a:buClrTx/>
              <a:buSzTx/>
              <a:buFont typeface="Arial" pitchFamily="34" charset="0"/>
              <a:buChar char="•"/>
              <a:tabLst/>
              <a:defRPr/>
            </a:pPr>
            <a:r>
              <a:rPr lang="en-US" baseline="0" dirty="0" smtClean="0"/>
              <a:t>NOTE - there are some limitations to the skip screen functionality. </a:t>
            </a:r>
          </a:p>
          <a:p>
            <a:pPr marL="1371600" marR="0" lvl="3" indent="0" algn="l" defTabSz="914400" rtl="0" eaLnBrk="1" fontAlgn="auto" latinLnBrk="0" hangingPunct="1">
              <a:lnSpc>
                <a:spcPct val="100000"/>
              </a:lnSpc>
              <a:spcBef>
                <a:spcPts val="0"/>
              </a:spcBef>
              <a:spcAft>
                <a:spcPts val="0"/>
              </a:spcAft>
              <a:buClrTx/>
              <a:buSzTx/>
              <a:buFontTx/>
              <a:buNone/>
              <a:tabLst/>
              <a:defRPr/>
            </a:pPr>
            <a:r>
              <a:rPr lang="en-US" dirty="0" smtClean="0"/>
              <a:t>1. If ‘If on SAP Screen’ is used with ‘If on SAP field’, it does not work properly, especially if that SAP field comes after the ‘skip screen’ in the Transaction mapper. </a:t>
            </a:r>
          </a:p>
          <a:p>
            <a:pPr marL="1371600" marR="0" lvl="3" indent="0" algn="l" defTabSz="914400" rtl="0" eaLnBrk="1" fontAlgn="auto" latinLnBrk="0" hangingPunct="1">
              <a:lnSpc>
                <a:spcPct val="100000"/>
              </a:lnSpc>
              <a:spcBef>
                <a:spcPts val="0"/>
              </a:spcBef>
              <a:spcAft>
                <a:spcPts val="0"/>
              </a:spcAft>
              <a:buClrTx/>
              <a:buSzTx/>
              <a:buFontTx/>
              <a:buNone/>
              <a:tabLst/>
              <a:defRPr/>
            </a:pPr>
            <a:r>
              <a:rPr lang="en-US" dirty="0" smtClean="0"/>
              <a:t>2. Does not work with GUI Scripting </a:t>
            </a:r>
          </a:p>
          <a:p>
            <a:pPr marL="1371600" marR="0" lvl="3" indent="0" algn="l" defTabSz="914400" rtl="0" eaLnBrk="1" fontAlgn="auto" latinLnBrk="0" hangingPunct="1">
              <a:lnSpc>
                <a:spcPct val="100000"/>
              </a:lnSpc>
              <a:spcBef>
                <a:spcPts val="0"/>
              </a:spcBef>
              <a:spcAft>
                <a:spcPts val="0"/>
              </a:spcAft>
              <a:buClrTx/>
              <a:buSzTx/>
              <a:buFontTx/>
              <a:buNone/>
              <a:tabLst/>
              <a:defRPr/>
            </a:pPr>
            <a:r>
              <a:rPr lang="en-US" dirty="0" smtClean="0"/>
              <a:t>3. Skip screen does not work for every line item. If skip screen is inside a loop then either it is present for all line items or not. </a:t>
            </a:r>
          </a:p>
          <a:p>
            <a:pPr marL="1371600" marR="0" lvl="3" indent="0" algn="l" defTabSz="914400" rtl="0" eaLnBrk="1" fontAlgn="auto" latinLnBrk="0" hangingPunct="1">
              <a:lnSpc>
                <a:spcPct val="100000"/>
              </a:lnSpc>
              <a:spcBef>
                <a:spcPts val="0"/>
              </a:spcBef>
              <a:spcAft>
                <a:spcPts val="0"/>
              </a:spcAft>
              <a:buClrTx/>
              <a:buSzTx/>
              <a:buFontTx/>
              <a:buNone/>
              <a:tabLst/>
              <a:defRPr/>
            </a:pPr>
            <a:r>
              <a:rPr lang="en-US" dirty="0" smtClean="0"/>
              <a:t>4.</a:t>
            </a:r>
            <a:r>
              <a:rPr lang="en-US" baseline="0" dirty="0" smtClean="0"/>
              <a:t> Skip screen only works for popup windows, not screens (individual infotypes).</a:t>
            </a:r>
          </a:p>
          <a:p>
            <a:pPr marL="628650" marR="0" lvl="1" indent="-171450" algn="l" defTabSz="914400" rtl="0" eaLnBrk="1" fontAlgn="auto" latinLnBrk="0" hangingPunct="1">
              <a:lnSpc>
                <a:spcPct val="100000"/>
              </a:lnSpc>
              <a:spcBef>
                <a:spcPts val="0"/>
              </a:spcBef>
              <a:spcAft>
                <a:spcPts val="0"/>
              </a:spcAft>
              <a:buClrTx/>
              <a:buSzTx/>
              <a:buFont typeface="Arial" pitchFamily="34" charset="0"/>
              <a:buChar char="•"/>
              <a:tabLst/>
              <a:defRPr/>
            </a:pPr>
            <a:r>
              <a:rPr lang="en-US" dirty="0" smtClean="0"/>
              <a:t>Skip Transaction (WHITE line) – </a:t>
            </a:r>
            <a:r>
              <a:rPr lang="en-US" baseline="0" dirty="0" smtClean="0"/>
              <a:t>If you have a field selected, you can elect to Skip Transaction if Empty</a:t>
            </a:r>
            <a:endParaRPr lang="en-US" dirty="0" smtClean="0"/>
          </a:p>
          <a:p>
            <a:pPr marL="1085850" lvl="2" indent="-171450">
              <a:buFont typeface="Arial" pitchFamily="34" charset="0"/>
              <a:buChar char="•"/>
            </a:pPr>
            <a:r>
              <a:rPr lang="en-US" baseline="0" dirty="0" smtClean="0"/>
              <a:t>If there is a critical data element that is needed in order for the transaction to be accurate, you can select the corresponding SAP field and indicate that if the mapped data field is empty, skip the entire script for that line in the data source file. (for example PA40, you can avoid partial hires)</a:t>
            </a:r>
            <a:endParaRPr lang="en-US" dirty="0" smtClean="0"/>
          </a:p>
          <a:p>
            <a:pPr marL="628650" lvl="1" indent="-171450">
              <a:buFont typeface="Arial" pitchFamily="34" charset="0"/>
              <a:buChar char="•"/>
            </a:pPr>
            <a:r>
              <a:rPr lang="en-US" dirty="0" smtClean="0"/>
              <a:t>Validate by List – build a custom</a:t>
            </a:r>
            <a:r>
              <a:rPr lang="en-US" baseline="0" dirty="0" smtClean="0"/>
              <a:t> list of values and users can only use items on the list</a:t>
            </a:r>
          </a:p>
          <a:p>
            <a:pPr marL="1085850" lvl="2" indent="-171450">
              <a:buFont typeface="Arial" pitchFamily="34" charset="0"/>
              <a:buChar char="•"/>
            </a:pPr>
            <a:r>
              <a:rPr lang="en-US" baseline="0" dirty="0" smtClean="0"/>
              <a:t>From Add-in – the F4 search will only give the custom list</a:t>
            </a:r>
            <a:endParaRPr lang="en-US" dirty="0" smtClean="0"/>
          </a:p>
          <a:p>
            <a:endParaRPr lang="en-US" dirty="0" smtClean="0"/>
          </a:p>
          <a:p>
            <a:r>
              <a:rPr lang="en-US" dirty="0" smtClean="0"/>
              <a:t>Tips – </a:t>
            </a:r>
          </a:p>
          <a:p>
            <a:pPr marL="228600" indent="-228600">
              <a:buFont typeface="+mj-lt"/>
              <a:buAutoNum type="arabicPeriod"/>
            </a:pPr>
            <a:r>
              <a:rPr lang="en-US" dirty="0" smtClean="0"/>
              <a:t>If you missed something when recording your script or you need to</a:t>
            </a:r>
            <a:r>
              <a:rPr lang="en-US" baseline="0" dirty="0" smtClean="0"/>
              <a:t> know an ok code or field name that you’re having trouble locating, you can do a quick recording of just the piece you’re missing or want to find and then copy/paste to your script.</a:t>
            </a:r>
          </a:p>
          <a:p>
            <a:pPr marL="228600" indent="-228600">
              <a:buFont typeface="+mj-lt"/>
              <a:buAutoNum type="arabicPeriod"/>
            </a:pPr>
            <a:r>
              <a:rPr lang="en-US" baseline="0" dirty="0" smtClean="0"/>
              <a:t>If you are trying to edit a field in the Transaction mapper you can double click or click on the field and F2.</a:t>
            </a:r>
          </a:p>
          <a:p>
            <a:pPr marL="228600" indent="-228600">
              <a:buFont typeface="+mj-lt"/>
              <a:buAutoNum type="arabicPeriod"/>
            </a:pPr>
            <a:r>
              <a:rPr lang="en-US" baseline="0" dirty="0" smtClean="0"/>
              <a:t>OK Codes – How can I find out what they are? – SEEE JOB AID F1 on field and double click on GUI Status – all OK Codes for the screen. </a:t>
            </a:r>
          </a:p>
          <a:p>
            <a:pPr marL="685800" lvl="1" indent="-228600">
              <a:buFont typeface="+mj-lt"/>
              <a:buAutoNum type="arabicPeriod"/>
            </a:pPr>
            <a:r>
              <a:rPr lang="en-US" baseline="0" dirty="0" smtClean="0"/>
              <a:t>For a button – click and drag the button to the screen to select it (dotted line) then F1 (function field). </a:t>
            </a:r>
          </a:p>
          <a:p>
            <a:pPr marL="685800" lvl="1" indent="-228600">
              <a:buFont typeface="+mj-lt"/>
              <a:buAutoNum type="arabicPeriod"/>
            </a:pPr>
            <a:r>
              <a:rPr lang="en-US" baseline="0" dirty="0" smtClean="0"/>
              <a:t>To test OK Codes, enter them in the input field at the top left and enter.</a:t>
            </a:r>
          </a:p>
          <a:p>
            <a:endParaRPr lang="en-US" baseline="0" dirty="0" smtClean="0"/>
          </a:p>
          <a:p>
            <a:pPr marL="0" marR="0" lvl="1" indent="0" algn="l" defTabSz="914400" rtl="0" eaLnBrk="1" fontAlgn="auto" latinLnBrk="0" hangingPunct="1">
              <a:lnSpc>
                <a:spcPct val="100000"/>
              </a:lnSpc>
              <a:spcBef>
                <a:spcPts val="0"/>
              </a:spcBef>
              <a:spcAft>
                <a:spcPts val="0"/>
              </a:spcAft>
              <a:buClrTx/>
              <a:buSzTx/>
              <a:buFont typeface="Arial" pitchFamily="34" charset="0"/>
              <a:buNone/>
              <a:tabLst/>
              <a:defRPr/>
            </a:pPr>
            <a:r>
              <a:rPr lang="en-US" b="1" u="sng" baseline="0" dirty="0" smtClean="0"/>
              <a:t>DEMO TO THIS POINT: (OR USE VD01 Exercise)</a:t>
            </a:r>
            <a:endParaRPr lang="en-US" b="0" u="none" baseline="0" dirty="0" smtClean="0"/>
          </a:p>
          <a:p>
            <a:pPr marL="228600" marR="0" lvl="1" indent="-228600" algn="l" defTabSz="914400" rtl="0" eaLnBrk="1" fontAlgn="auto" latinLnBrk="0" hangingPunct="1">
              <a:lnSpc>
                <a:spcPct val="100000"/>
              </a:lnSpc>
              <a:spcBef>
                <a:spcPts val="0"/>
              </a:spcBef>
              <a:spcAft>
                <a:spcPts val="0"/>
              </a:spcAft>
              <a:buClrTx/>
              <a:buSzTx/>
              <a:buFont typeface="Arial" pitchFamily="34" charset="0"/>
              <a:buAutoNum type="arabicPeriod"/>
              <a:tabLst/>
              <a:defRPr/>
            </a:pPr>
            <a:r>
              <a:rPr lang="en-US" b="1" u="sng" baseline="0" dirty="0" smtClean="0"/>
              <a:t>Complete mapping</a:t>
            </a:r>
          </a:p>
          <a:p>
            <a:pPr marL="685800" marR="0" lvl="2" indent="-228600" algn="l" defTabSz="914400" rtl="0" eaLnBrk="1" fontAlgn="auto" latinLnBrk="0" hangingPunct="1">
              <a:lnSpc>
                <a:spcPct val="100000"/>
              </a:lnSpc>
              <a:spcBef>
                <a:spcPts val="0"/>
              </a:spcBef>
              <a:spcAft>
                <a:spcPts val="0"/>
              </a:spcAft>
              <a:buClrTx/>
              <a:buSzTx/>
              <a:buFont typeface="Arial" pitchFamily="34" charset="0"/>
              <a:buAutoNum type="arabicPeriod"/>
              <a:tabLst/>
              <a:defRPr/>
            </a:pPr>
            <a:r>
              <a:rPr lang="en-US" b="1" u="sng" baseline="0" dirty="0" smtClean="0"/>
              <a:t>Show how to highlight multiple lines (ctrl)</a:t>
            </a:r>
          </a:p>
          <a:p>
            <a:pPr marL="685800" marR="0" lvl="2" indent="-228600" algn="l" defTabSz="914400" rtl="0" eaLnBrk="1" fontAlgn="auto" latinLnBrk="0" hangingPunct="1">
              <a:lnSpc>
                <a:spcPct val="100000"/>
              </a:lnSpc>
              <a:spcBef>
                <a:spcPts val="0"/>
              </a:spcBef>
              <a:spcAft>
                <a:spcPts val="0"/>
              </a:spcAft>
              <a:buClrTx/>
              <a:buSzTx/>
              <a:buFont typeface="Arial" pitchFamily="34" charset="0"/>
              <a:buAutoNum type="arabicPeriod"/>
              <a:tabLst/>
              <a:defRPr/>
            </a:pPr>
            <a:r>
              <a:rPr lang="en-US" b="1" u="sng" baseline="0" dirty="0" smtClean="0"/>
              <a:t>Have column(s) be a download (Base Unit of Measure &amp;/or MRP Controller)</a:t>
            </a:r>
          </a:p>
          <a:p>
            <a:pPr marL="685800" marR="0" lvl="2" indent="-228600" algn="l" defTabSz="914400" rtl="0" eaLnBrk="1" fontAlgn="auto" latinLnBrk="0" hangingPunct="1">
              <a:lnSpc>
                <a:spcPct val="100000"/>
              </a:lnSpc>
              <a:spcBef>
                <a:spcPts val="0"/>
              </a:spcBef>
              <a:spcAft>
                <a:spcPts val="0"/>
              </a:spcAft>
              <a:buClrTx/>
              <a:buSzTx/>
              <a:buFont typeface="Arial" pitchFamily="34" charset="0"/>
              <a:buAutoNum type="arabicPeriod"/>
              <a:tabLst/>
              <a:defRPr/>
            </a:pPr>
            <a:r>
              <a:rPr lang="en-US" b="1" u="sng" baseline="0" dirty="0" smtClean="0"/>
              <a:t>Enable Weight Unit</a:t>
            </a:r>
          </a:p>
          <a:p>
            <a:pPr marL="228600" marR="0" lvl="1" indent="-228600" algn="l" defTabSz="914400" rtl="0" eaLnBrk="1" fontAlgn="auto" latinLnBrk="0" hangingPunct="1">
              <a:lnSpc>
                <a:spcPct val="100000"/>
              </a:lnSpc>
              <a:spcBef>
                <a:spcPts val="0"/>
              </a:spcBef>
              <a:spcAft>
                <a:spcPts val="0"/>
              </a:spcAft>
              <a:buClrTx/>
              <a:buSzTx/>
              <a:buFont typeface="Arial" pitchFamily="34" charset="0"/>
              <a:buAutoNum type="arabicPeriod"/>
              <a:tabLst/>
              <a:defRPr/>
            </a:pPr>
            <a:r>
              <a:rPr lang="en-US" b="1" u="sng" baseline="0" dirty="0" smtClean="0"/>
              <a:t>Show Edit Tab</a:t>
            </a:r>
          </a:p>
          <a:p>
            <a:pPr marL="685800" marR="0" lvl="2" indent="-228600" algn="l" defTabSz="914400" rtl="0" eaLnBrk="1" fontAlgn="auto" latinLnBrk="0" hangingPunct="1">
              <a:lnSpc>
                <a:spcPct val="100000"/>
              </a:lnSpc>
              <a:spcBef>
                <a:spcPts val="0"/>
              </a:spcBef>
              <a:spcAft>
                <a:spcPts val="0"/>
              </a:spcAft>
              <a:buClrTx/>
              <a:buSzTx/>
              <a:buFont typeface="Arial" pitchFamily="34" charset="0"/>
              <a:buAutoNum type="arabicPeriod"/>
              <a:tabLst/>
              <a:defRPr/>
            </a:pPr>
            <a:r>
              <a:rPr lang="en-US" b="1" u="sng" baseline="0" dirty="0" smtClean="0"/>
              <a:t>Magnifying glass (ctrl+F)  - find – helpful if filter is turned off</a:t>
            </a:r>
          </a:p>
          <a:p>
            <a:pPr marL="685800" marR="0" lvl="2" indent="-228600" algn="l" defTabSz="914400" rtl="0" eaLnBrk="1" fontAlgn="auto" latinLnBrk="0" hangingPunct="1">
              <a:lnSpc>
                <a:spcPct val="100000"/>
              </a:lnSpc>
              <a:spcBef>
                <a:spcPts val="0"/>
              </a:spcBef>
              <a:spcAft>
                <a:spcPts val="0"/>
              </a:spcAft>
              <a:buClrTx/>
              <a:buSzTx/>
              <a:buFont typeface="Arial" pitchFamily="34" charset="0"/>
              <a:buAutoNum type="arabicPeriod"/>
              <a:tabLst/>
              <a:defRPr/>
            </a:pPr>
            <a:r>
              <a:rPr lang="en-US" b="1" u="sng" baseline="0" dirty="0" smtClean="0"/>
              <a:t>Refresh – after row(s) are disabled</a:t>
            </a:r>
          </a:p>
          <a:p>
            <a:pPr marL="685800" marR="0" lvl="2" indent="-228600" algn="l" defTabSz="914400" rtl="0" eaLnBrk="1" fontAlgn="auto" latinLnBrk="0" hangingPunct="1">
              <a:lnSpc>
                <a:spcPct val="100000"/>
              </a:lnSpc>
              <a:spcBef>
                <a:spcPts val="0"/>
              </a:spcBef>
              <a:spcAft>
                <a:spcPts val="0"/>
              </a:spcAft>
              <a:buClrTx/>
              <a:buSzTx/>
              <a:buFont typeface="Arial" pitchFamily="34" charset="0"/>
              <a:buAutoNum type="arabicPeriod"/>
              <a:tabLst/>
              <a:defRPr/>
            </a:pPr>
            <a:r>
              <a:rPr lang="en-US" b="1" u="sng" baseline="0" dirty="0" smtClean="0"/>
              <a:t>Undo (counterclockwise) – last change or drop down shows all changes</a:t>
            </a:r>
          </a:p>
          <a:p>
            <a:pPr marL="685800" marR="0" lvl="2" indent="-228600" algn="l" defTabSz="914400" rtl="0" eaLnBrk="1" fontAlgn="auto" latinLnBrk="0" hangingPunct="1">
              <a:lnSpc>
                <a:spcPct val="100000"/>
              </a:lnSpc>
              <a:spcBef>
                <a:spcPts val="0"/>
              </a:spcBef>
              <a:spcAft>
                <a:spcPts val="0"/>
              </a:spcAft>
              <a:buClrTx/>
              <a:buSzTx/>
              <a:buFont typeface="Arial" pitchFamily="34" charset="0"/>
              <a:buAutoNum type="arabicPeriod"/>
              <a:tabLst/>
              <a:defRPr/>
            </a:pPr>
            <a:r>
              <a:rPr lang="en-US" b="1" u="sng" baseline="0" dirty="0" smtClean="0"/>
              <a:t>Undo (clockwise) – undoes all mapping changes since the last save</a:t>
            </a:r>
          </a:p>
          <a:p>
            <a:pPr marL="685800" marR="0" lvl="2" indent="-228600" algn="l" defTabSz="914400" rtl="0" eaLnBrk="1" fontAlgn="auto" latinLnBrk="0" hangingPunct="1">
              <a:lnSpc>
                <a:spcPct val="100000"/>
              </a:lnSpc>
              <a:spcBef>
                <a:spcPts val="0"/>
              </a:spcBef>
              <a:spcAft>
                <a:spcPts val="0"/>
              </a:spcAft>
              <a:buClrTx/>
              <a:buSzTx/>
              <a:buFont typeface="Arial" pitchFamily="34" charset="0"/>
              <a:buAutoNum type="arabicPeriod"/>
              <a:tabLst/>
              <a:defRPr/>
            </a:pPr>
            <a:r>
              <a:rPr lang="en-US" b="1" u="sng" baseline="0" dirty="0" smtClean="0"/>
              <a:t>Editor – code behind script – lots of information in the User Manual (Help tab &gt; books icon)</a:t>
            </a:r>
          </a:p>
          <a:p>
            <a:pPr marL="228600" marR="0" lvl="1" indent="-228600" algn="l" defTabSz="914400" rtl="0" eaLnBrk="1" fontAlgn="auto" latinLnBrk="0" hangingPunct="1">
              <a:lnSpc>
                <a:spcPct val="100000"/>
              </a:lnSpc>
              <a:spcBef>
                <a:spcPts val="0"/>
              </a:spcBef>
              <a:spcAft>
                <a:spcPts val="0"/>
              </a:spcAft>
              <a:buClrTx/>
              <a:buSzTx/>
              <a:buFont typeface="Arial" pitchFamily="34" charset="0"/>
              <a:buAutoNum type="arabicPeriod"/>
              <a:tabLst/>
              <a:defRPr/>
            </a:pPr>
            <a:r>
              <a:rPr lang="en-US" b="1" u="sng" baseline="0" dirty="0" smtClean="0"/>
              <a:t>Turn on Validation</a:t>
            </a:r>
            <a:endParaRPr lang="en-US" b="0" u="none" baseline="0" dirty="0" smtClean="0"/>
          </a:p>
        </p:txBody>
      </p:sp>
      <p:sp>
        <p:nvSpPr>
          <p:cNvPr id="4" name="Slide Number Placeholder 3"/>
          <p:cNvSpPr>
            <a:spLocks noGrp="1"/>
          </p:cNvSpPr>
          <p:nvPr>
            <p:ph type="sldNum" sz="quarter" idx="10"/>
          </p:nvPr>
        </p:nvSpPr>
        <p:spPr/>
        <p:txBody>
          <a:bodyPr/>
          <a:lstStyle/>
          <a:p>
            <a:fld id="{2AAFFAD7-F4BB-40AB-9856-8EF2547A47A0}" type="slidenum">
              <a:rPr lang="en-US" smtClean="0"/>
              <a:pPr/>
              <a:t>25</a:t>
            </a:fld>
            <a:endParaRPr lang="en-US" dirty="0"/>
          </a:p>
        </p:txBody>
      </p:sp>
    </p:spTree>
    <p:extLst>
      <p:ext uri="{BB962C8B-B14F-4D97-AF65-F5344CB8AC3E}">
        <p14:creationId xmlns:p14="http://schemas.microsoft.com/office/powerpoint/2010/main" val="391321920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MRP Controller list updated via</a:t>
            </a:r>
            <a:r>
              <a:rPr lang="en-US" baseline="0" dirty="0" smtClean="0"/>
              <a:t> Validate by List</a:t>
            </a:r>
            <a:endParaRPr lang="en-US" dirty="0"/>
          </a:p>
        </p:txBody>
      </p:sp>
      <p:sp>
        <p:nvSpPr>
          <p:cNvPr id="4" name="Slide Number Placeholder 3"/>
          <p:cNvSpPr>
            <a:spLocks noGrp="1"/>
          </p:cNvSpPr>
          <p:nvPr>
            <p:ph type="sldNum" sz="quarter" idx="10"/>
          </p:nvPr>
        </p:nvSpPr>
        <p:spPr/>
        <p:txBody>
          <a:bodyPr/>
          <a:lstStyle/>
          <a:p>
            <a:fld id="{E3745D2C-C3AF-477C-A07D-7F1090FB1021}" type="slidenum">
              <a:rPr lang="en-US" smtClean="0"/>
              <a:t>26</a:t>
            </a:fld>
            <a:endParaRPr lang="en-US"/>
          </a:p>
        </p:txBody>
      </p:sp>
    </p:spTree>
    <p:extLst>
      <p:ext uri="{BB962C8B-B14F-4D97-AF65-F5344CB8AC3E}">
        <p14:creationId xmlns:p14="http://schemas.microsoft.com/office/powerpoint/2010/main" val="299451591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What roles</a:t>
            </a:r>
            <a:r>
              <a:rPr lang="en-US" baseline="0" dirty="0" smtClean="0"/>
              <a:t> they felt they were </a:t>
            </a:r>
          </a:p>
          <a:p>
            <a:endParaRPr lang="en-US" dirty="0"/>
          </a:p>
        </p:txBody>
      </p:sp>
      <p:sp>
        <p:nvSpPr>
          <p:cNvPr id="4" name="Slide Number Placeholder 3"/>
          <p:cNvSpPr>
            <a:spLocks noGrp="1"/>
          </p:cNvSpPr>
          <p:nvPr>
            <p:ph type="sldNum" sz="quarter" idx="10"/>
          </p:nvPr>
        </p:nvSpPr>
        <p:spPr/>
        <p:txBody>
          <a:bodyPr/>
          <a:lstStyle/>
          <a:p>
            <a:fld id="{E3745D2C-C3AF-477C-A07D-7F1090FB1021}" type="slidenum">
              <a:rPr lang="en-US" smtClean="0"/>
              <a:t>4</a:t>
            </a:fld>
            <a:endParaRPr lang="en-US"/>
          </a:p>
        </p:txBody>
      </p:sp>
    </p:spTree>
    <p:extLst>
      <p:ext uri="{BB962C8B-B14F-4D97-AF65-F5344CB8AC3E}">
        <p14:creationId xmlns:p14="http://schemas.microsoft.com/office/powerpoint/2010/main" val="126935025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If you don’t know</a:t>
            </a:r>
            <a:r>
              <a:rPr lang="en-US" baseline="0" dirty="0" smtClean="0"/>
              <a:t> what a field name is in SAP</a:t>
            </a:r>
          </a:p>
          <a:p>
            <a:r>
              <a:rPr lang="en-US" baseline="0" dirty="0" smtClean="0"/>
              <a:t>	SAP &gt; select the screen &gt; select any field &gt; press F1. </a:t>
            </a:r>
          </a:p>
          <a:p>
            <a:endParaRPr lang="en-US" baseline="0" dirty="0" smtClean="0"/>
          </a:p>
          <a:p>
            <a:r>
              <a:rPr lang="en-US" baseline="0" dirty="0" smtClean="0"/>
              <a:t>Then click on the Technical Information button to see the table/field name. </a:t>
            </a:r>
          </a:p>
          <a:p>
            <a:endParaRPr lang="en-US" baseline="0" dirty="0" smtClean="0"/>
          </a:p>
          <a:p>
            <a:r>
              <a:rPr lang="en-US" baseline="0" dirty="0" smtClean="0"/>
              <a:t>This is helpful when you’re trying to determine which fields you want to work with in the recording.</a:t>
            </a:r>
          </a:p>
          <a:p>
            <a:endParaRPr lang="en-US" baseline="0" dirty="0" smtClean="0"/>
          </a:p>
          <a:p>
            <a:r>
              <a:rPr lang="en-US" baseline="0" dirty="0" smtClean="0"/>
              <a:t>Can also double click on Status field and then on next screen open Function Keys</a:t>
            </a:r>
          </a:p>
          <a:p>
            <a:endParaRPr lang="en-US" baseline="0" dirty="0" smtClean="0"/>
          </a:p>
          <a:p>
            <a:r>
              <a:rPr lang="en-US" baseline="0" dirty="0" smtClean="0"/>
              <a:t>	Not everyone will have access to that screen – so… </a:t>
            </a:r>
          </a:p>
          <a:p>
            <a:r>
              <a:rPr lang="en-US" baseline="0" dirty="0" smtClean="0"/>
              <a:t>	   can click on button and drag away &gt; screen will open with info </a:t>
            </a:r>
          </a:p>
          <a:p>
            <a:endParaRPr lang="en-US" baseline="0" dirty="0" smtClean="0"/>
          </a:p>
          <a:p>
            <a:r>
              <a:rPr lang="en-US" baseline="0" dirty="0" smtClean="0"/>
              <a:t>Can also type code in search field and click enter to see what happens</a:t>
            </a:r>
          </a:p>
          <a:p>
            <a:endParaRPr lang="en-US" baseline="0" dirty="0" smtClean="0"/>
          </a:p>
          <a:p>
            <a:r>
              <a:rPr lang="en-US" baseline="0" dirty="0" smtClean="0"/>
              <a:t>Job Aid is available</a:t>
            </a:r>
            <a:endParaRPr lang="en-US" dirty="0"/>
          </a:p>
        </p:txBody>
      </p:sp>
      <p:sp>
        <p:nvSpPr>
          <p:cNvPr id="4" name="Slide Number Placeholder 3"/>
          <p:cNvSpPr>
            <a:spLocks noGrp="1"/>
          </p:cNvSpPr>
          <p:nvPr>
            <p:ph type="sldNum" sz="quarter" idx="10"/>
          </p:nvPr>
        </p:nvSpPr>
        <p:spPr/>
        <p:txBody>
          <a:bodyPr/>
          <a:lstStyle/>
          <a:p>
            <a:fld id="{2AAFFAD7-F4BB-40AB-9856-8EF2547A47A0}" type="slidenum">
              <a:rPr lang="en-US" smtClean="0"/>
              <a:pPr/>
              <a:t>27</a:t>
            </a:fld>
            <a:endParaRPr lang="en-US" dirty="0"/>
          </a:p>
        </p:txBody>
      </p:sp>
    </p:spTree>
    <p:extLst>
      <p:ext uri="{BB962C8B-B14F-4D97-AF65-F5344CB8AC3E}">
        <p14:creationId xmlns:p14="http://schemas.microsoft.com/office/powerpoint/2010/main" val="254701044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Go to F1, show how to insert</a:t>
            </a:r>
            <a:r>
              <a:rPr lang="en-US" baseline="0" dirty="0" smtClean="0"/>
              <a:t> a line. Double click on status for OK codes. Show OK codes in SAP vs. mapper.</a:t>
            </a:r>
          </a:p>
          <a:p>
            <a:r>
              <a:rPr lang="en-US" baseline="0" dirty="0" smtClean="0"/>
              <a:t>All transactions have different OK codes even for the same button. /00 = enter</a:t>
            </a:r>
            <a:endParaRPr lang="en-US" dirty="0"/>
          </a:p>
        </p:txBody>
      </p:sp>
      <p:sp>
        <p:nvSpPr>
          <p:cNvPr id="4" name="Slide Number Placeholder 3"/>
          <p:cNvSpPr>
            <a:spLocks noGrp="1"/>
          </p:cNvSpPr>
          <p:nvPr>
            <p:ph type="sldNum" sz="quarter" idx="10"/>
          </p:nvPr>
        </p:nvSpPr>
        <p:spPr/>
        <p:txBody>
          <a:bodyPr/>
          <a:lstStyle/>
          <a:p>
            <a:fld id="{DD0D4889-D224-47CB-AA9D-4EAB1B0CDA2F}" type="slidenum">
              <a:rPr lang="en-US" smtClean="0"/>
              <a:t>28</a:t>
            </a:fld>
            <a:endParaRPr lang="en-US"/>
          </a:p>
        </p:txBody>
      </p:sp>
    </p:spTree>
    <p:extLst>
      <p:ext uri="{BB962C8B-B14F-4D97-AF65-F5344CB8AC3E}">
        <p14:creationId xmlns:p14="http://schemas.microsoft.com/office/powerpoint/2010/main" val="155926321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Go to F1, show how to insert</a:t>
            </a:r>
            <a:r>
              <a:rPr lang="en-US" baseline="0" dirty="0" smtClean="0"/>
              <a:t> a line. Double click on status for OK codes. Show OK codes in SAP vs. mapper.</a:t>
            </a:r>
          </a:p>
          <a:p>
            <a:r>
              <a:rPr lang="en-US" baseline="0" dirty="0" smtClean="0"/>
              <a:t>All transactions have different OK codes even for the same button. /00 = enter</a:t>
            </a:r>
            <a:endParaRPr lang="en-US" dirty="0"/>
          </a:p>
        </p:txBody>
      </p:sp>
      <p:sp>
        <p:nvSpPr>
          <p:cNvPr id="4" name="Slide Number Placeholder 3"/>
          <p:cNvSpPr>
            <a:spLocks noGrp="1"/>
          </p:cNvSpPr>
          <p:nvPr>
            <p:ph type="sldNum" sz="quarter" idx="10"/>
          </p:nvPr>
        </p:nvSpPr>
        <p:spPr/>
        <p:txBody>
          <a:bodyPr/>
          <a:lstStyle/>
          <a:p>
            <a:fld id="{DD0D4889-D224-47CB-AA9D-4EAB1B0CDA2F}" type="slidenum">
              <a:rPr lang="en-US" smtClean="0"/>
              <a:t>29</a:t>
            </a:fld>
            <a:endParaRPr lang="en-US"/>
          </a:p>
        </p:txBody>
      </p:sp>
    </p:spTree>
    <p:extLst>
      <p:ext uri="{BB962C8B-B14F-4D97-AF65-F5344CB8AC3E}">
        <p14:creationId xmlns:p14="http://schemas.microsoft.com/office/powerpoint/2010/main" val="180152160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Insert</a:t>
            </a:r>
            <a:r>
              <a:rPr lang="en-US" baseline="0" dirty="0" smtClean="0"/>
              <a:t> rows from one script into another.  Highlight using notes to call out additions.</a:t>
            </a:r>
            <a:endParaRPr lang="en-US" dirty="0"/>
          </a:p>
        </p:txBody>
      </p:sp>
      <p:sp>
        <p:nvSpPr>
          <p:cNvPr id="4" name="Slide Number Placeholder 3"/>
          <p:cNvSpPr>
            <a:spLocks noGrp="1"/>
          </p:cNvSpPr>
          <p:nvPr>
            <p:ph type="sldNum" sz="quarter" idx="10"/>
          </p:nvPr>
        </p:nvSpPr>
        <p:spPr/>
        <p:txBody>
          <a:bodyPr/>
          <a:lstStyle/>
          <a:p>
            <a:fld id="{E3745D2C-C3AF-477C-A07D-7F1090FB1021}" type="slidenum">
              <a:rPr lang="en-US" smtClean="0"/>
              <a:t>30</a:t>
            </a:fld>
            <a:endParaRPr lang="en-US"/>
          </a:p>
        </p:txBody>
      </p:sp>
    </p:spTree>
    <p:extLst>
      <p:ext uri="{BB962C8B-B14F-4D97-AF65-F5344CB8AC3E}">
        <p14:creationId xmlns:p14="http://schemas.microsoft.com/office/powerpoint/2010/main" val="392765199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Run sheet</a:t>
            </a:r>
          </a:p>
          <a:p>
            <a:r>
              <a:rPr lang="en-US" dirty="0" smtClean="0"/>
              <a:t>Show document number in FB03 and</a:t>
            </a:r>
            <a:r>
              <a:rPr lang="en-US" baseline="0" dirty="0" smtClean="0"/>
              <a:t> show freshly added attachments – Services for object</a:t>
            </a:r>
          </a:p>
          <a:p>
            <a:r>
              <a:rPr lang="en-US" baseline="0" dirty="0" smtClean="0"/>
              <a:t>Open mapper and show </a:t>
            </a:r>
            <a:endParaRPr lang="en-US" dirty="0" smtClean="0"/>
          </a:p>
          <a:p>
            <a:endParaRPr lang="en-US" dirty="0" smtClean="0"/>
          </a:p>
          <a:p>
            <a:r>
              <a:rPr lang="en-US" dirty="0" smtClean="0"/>
              <a:t>https://support.winshuttle.com/hc/en-us/articles/200229980-Attaching-a-file-in-SAP-without-using-GUI-scripting</a:t>
            </a:r>
          </a:p>
          <a:p>
            <a:endParaRPr lang="en-US" dirty="0"/>
          </a:p>
        </p:txBody>
      </p:sp>
      <p:sp>
        <p:nvSpPr>
          <p:cNvPr id="4" name="Slide Number Placeholder 3"/>
          <p:cNvSpPr>
            <a:spLocks noGrp="1"/>
          </p:cNvSpPr>
          <p:nvPr>
            <p:ph type="sldNum" sz="quarter" idx="10"/>
          </p:nvPr>
        </p:nvSpPr>
        <p:spPr/>
        <p:txBody>
          <a:bodyPr/>
          <a:lstStyle/>
          <a:p>
            <a:fld id="{DD0D4889-D224-47CB-AA9D-4EAB1B0CDA2F}" type="slidenum">
              <a:rPr lang="en-US" smtClean="0"/>
              <a:t>31</a:t>
            </a:fld>
            <a:endParaRPr lang="en-US"/>
          </a:p>
        </p:txBody>
      </p:sp>
    </p:spTree>
    <p:extLst>
      <p:ext uri="{BB962C8B-B14F-4D97-AF65-F5344CB8AC3E}">
        <p14:creationId xmlns:p14="http://schemas.microsoft.com/office/powerpoint/2010/main" val="71203790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Run sheet</a:t>
            </a:r>
          </a:p>
          <a:p>
            <a:r>
              <a:rPr lang="en-US" dirty="0" smtClean="0"/>
              <a:t>Show document number in FB03 and</a:t>
            </a:r>
            <a:r>
              <a:rPr lang="en-US" baseline="0" dirty="0" smtClean="0"/>
              <a:t> show freshly added attachments – Services for object</a:t>
            </a:r>
          </a:p>
          <a:p>
            <a:r>
              <a:rPr lang="en-US" baseline="0" dirty="0" smtClean="0"/>
              <a:t>Open mapper and show </a:t>
            </a:r>
            <a:endParaRPr lang="en-US" dirty="0" smtClean="0"/>
          </a:p>
          <a:p>
            <a:endParaRPr lang="en-US" dirty="0" smtClean="0"/>
          </a:p>
          <a:p>
            <a:r>
              <a:rPr lang="en-US" dirty="0" smtClean="0"/>
              <a:t>https://support.winshuttle.com/hc/en-us/articles/200229980-Attaching-a-file-in-SAP-without-using-GUI-scripting</a:t>
            </a:r>
          </a:p>
          <a:p>
            <a:endParaRPr lang="en-US" dirty="0"/>
          </a:p>
        </p:txBody>
      </p:sp>
      <p:sp>
        <p:nvSpPr>
          <p:cNvPr id="4" name="Slide Number Placeholder 3"/>
          <p:cNvSpPr>
            <a:spLocks noGrp="1"/>
          </p:cNvSpPr>
          <p:nvPr>
            <p:ph type="sldNum" sz="quarter" idx="10"/>
          </p:nvPr>
        </p:nvSpPr>
        <p:spPr/>
        <p:txBody>
          <a:bodyPr/>
          <a:lstStyle/>
          <a:p>
            <a:fld id="{DD0D4889-D224-47CB-AA9D-4EAB1B0CDA2F}" type="slidenum">
              <a:rPr lang="en-US" smtClean="0"/>
              <a:t>32</a:t>
            </a:fld>
            <a:endParaRPr lang="en-US"/>
          </a:p>
        </p:txBody>
      </p:sp>
    </p:spTree>
    <p:extLst>
      <p:ext uri="{BB962C8B-B14F-4D97-AF65-F5344CB8AC3E}">
        <p14:creationId xmlns:p14="http://schemas.microsoft.com/office/powerpoint/2010/main" val="177911088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Autofit/>
          </a:bodyPr>
          <a:lstStyle/>
          <a:p>
            <a:pPr marL="171450" indent="-171450">
              <a:buFont typeface="Arial" pitchFamily="34" charset="0"/>
              <a:buChar char="•"/>
            </a:pPr>
            <a:r>
              <a:rPr lang="en-US" b="1" dirty="0" smtClean="0"/>
              <a:t>Long Text</a:t>
            </a:r>
          </a:p>
          <a:p>
            <a:pPr marL="628650" lvl="1" indent="-171450">
              <a:buFont typeface="Arial" pitchFamily="34" charset="0"/>
              <a:buChar char="•"/>
            </a:pPr>
            <a:r>
              <a:rPr lang="en-US" b="0" dirty="0" smtClean="0"/>
              <a:t>It</a:t>
            </a:r>
            <a:r>
              <a:rPr lang="en-US" b="0" baseline="0" dirty="0" smtClean="0"/>
              <a:t> is possible to put in Long text into some type of description field in SAP.</a:t>
            </a:r>
          </a:p>
          <a:p>
            <a:pPr marL="457200" lvl="1" indent="0">
              <a:buFont typeface="Arial" pitchFamily="34" charset="0"/>
              <a:buNone/>
            </a:pPr>
            <a:endParaRPr lang="en-US" b="1" dirty="0" smtClean="0"/>
          </a:p>
          <a:p>
            <a:pPr marL="628650" lvl="1" indent="-171450">
              <a:buFont typeface="Arial" pitchFamily="34" charset="0"/>
              <a:buChar char="•"/>
            </a:pPr>
            <a:r>
              <a:rPr lang="en-US" b="1" dirty="0" smtClean="0"/>
              <a:t>All Recording Modes- </a:t>
            </a:r>
            <a:r>
              <a:rPr lang="en-US" b="0" dirty="0" smtClean="0"/>
              <a:t>You</a:t>
            </a:r>
            <a:r>
              <a:rPr lang="en-US" b="0" baseline="0" dirty="0" smtClean="0"/>
              <a:t> can use all the recording modes</a:t>
            </a:r>
            <a:endParaRPr lang="en-US" b="1" dirty="0" smtClean="0"/>
          </a:p>
          <a:p>
            <a:pPr marL="1085850" lvl="2" indent="-171450">
              <a:buFont typeface="Arial" pitchFamily="34" charset="0"/>
              <a:buChar char="•"/>
            </a:pPr>
            <a:r>
              <a:rPr lang="en-US" b="1" dirty="0" smtClean="0"/>
              <a:t>Change Editor/Text Table- </a:t>
            </a:r>
            <a:r>
              <a:rPr lang="en-US" b="0" dirty="0" smtClean="0"/>
              <a:t>using either the change</a:t>
            </a:r>
            <a:r>
              <a:rPr lang="en-US" b="0" baseline="0" dirty="0" smtClean="0"/>
              <a:t> editor or a text table, there may be some buttons or things to click on to actually open that screen where you’ll be entering that description/information.</a:t>
            </a:r>
            <a:endParaRPr lang="en-US" b="0" dirty="0" smtClean="0"/>
          </a:p>
          <a:p>
            <a:pPr marL="1085850" marR="0" lvl="2" indent="-171450" algn="l" defTabSz="914400" rtl="0" eaLnBrk="1" fontAlgn="auto" latinLnBrk="0" hangingPunct="1">
              <a:lnSpc>
                <a:spcPct val="100000"/>
              </a:lnSpc>
              <a:spcBef>
                <a:spcPts val="0"/>
              </a:spcBef>
              <a:spcAft>
                <a:spcPts val="0"/>
              </a:spcAft>
              <a:buClrTx/>
              <a:buSzTx/>
              <a:buFont typeface="Arial" pitchFamily="34" charset="0"/>
              <a:buChar char="•"/>
              <a:tabLst/>
              <a:defRPr/>
            </a:pPr>
            <a:r>
              <a:rPr lang="en-US" sz="1200" b="1" kern="1200" baseline="0" dirty="0" smtClean="0">
                <a:solidFill>
                  <a:schemeClr val="tx1"/>
                </a:solidFill>
                <a:effectLst/>
                <a:latin typeface="+mn-lt"/>
                <a:ea typeface="+mn-ea"/>
                <a:cs typeface="+mn-cs"/>
              </a:rPr>
              <a:t>72 character limit- </a:t>
            </a:r>
            <a:r>
              <a:rPr lang="en-US" sz="1200" b="0" kern="1200" dirty="0" smtClean="0">
                <a:solidFill>
                  <a:schemeClr val="tx1"/>
                </a:solidFill>
                <a:effectLst/>
                <a:latin typeface="+mn-lt"/>
                <a:ea typeface="+mn-ea"/>
                <a:cs typeface="+mn-cs"/>
              </a:rPr>
              <a:t>Text</a:t>
            </a:r>
            <a:r>
              <a:rPr lang="en-US" sz="1200" b="0" kern="1200" baseline="0" dirty="0" smtClean="0">
                <a:solidFill>
                  <a:schemeClr val="tx1"/>
                </a:solidFill>
                <a:effectLst/>
                <a:latin typeface="+mn-lt"/>
                <a:ea typeface="+mn-ea"/>
                <a:cs typeface="+mn-cs"/>
              </a:rPr>
              <a:t> tables will have a 72 character limit for each line of text. I just want to point out that Transaction does not have a way for parsing that information out. You would need to do that in your spreadsheet and identify what needs to go in which line of the table. </a:t>
            </a:r>
          </a:p>
          <a:p>
            <a:pPr marL="914400" marR="0" lvl="2" indent="0" algn="l" defTabSz="914400" rtl="0" eaLnBrk="1" fontAlgn="auto" latinLnBrk="0" hangingPunct="1">
              <a:lnSpc>
                <a:spcPct val="100000"/>
              </a:lnSpc>
              <a:spcBef>
                <a:spcPts val="0"/>
              </a:spcBef>
              <a:spcAft>
                <a:spcPts val="0"/>
              </a:spcAft>
              <a:buClrTx/>
              <a:buSzTx/>
              <a:buFont typeface="Arial" pitchFamily="34" charset="0"/>
              <a:buNone/>
              <a:tabLst/>
              <a:defRPr/>
            </a:pPr>
            <a:endParaRPr lang="en-US" b="1" dirty="0" smtClean="0"/>
          </a:p>
          <a:p>
            <a:endParaRPr lang="en-US" sz="1200" kern="1200" dirty="0" smtClean="0">
              <a:solidFill>
                <a:schemeClr val="tx1"/>
              </a:solidFill>
              <a:effectLst/>
              <a:latin typeface="+mn-lt"/>
              <a:ea typeface="+mn-ea"/>
              <a:cs typeface="+mn-cs"/>
            </a:endParaRPr>
          </a:p>
          <a:p>
            <a:pPr marL="0" indent="0">
              <a:buFont typeface="Arial" pitchFamily="34" charset="0"/>
              <a:buNone/>
            </a:pPr>
            <a:endParaRPr lang="en-US" dirty="0" smtClean="0"/>
          </a:p>
          <a:p>
            <a:pPr marL="0" indent="0">
              <a:buFont typeface="Arial" pitchFamily="34" charset="0"/>
              <a:buNone/>
            </a:pPr>
            <a:endParaRPr lang="en-US" dirty="0" smtClean="0"/>
          </a:p>
        </p:txBody>
      </p:sp>
      <p:sp>
        <p:nvSpPr>
          <p:cNvPr id="4" name="Slide Number Placeholder 3"/>
          <p:cNvSpPr>
            <a:spLocks noGrp="1"/>
          </p:cNvSpPr>
          <p:nvPr>
            <p:ph type="sldNum" sz="quarter" idx="10"/>
          </p:nvPr>
        </p:nvSpPr>
        <p:spPr/>
        <p:txBody>
          <a:bodyPr/>
          <a:lstStyle/>
          <a:p>
            <a:fld id="{2AAFFAD7-F4BB-40AB-9856-8EF2547A47A0}" type="slidenum">
              <a:rPr lang="en-US" smtClean="0"/>
              <a:pPr/>
              <a:t>33</a:t>
            </a:fld>
            <a:endParaRPr lang="en-US" dirty="0"/>
          </a:p>
        </p:txBody>
      </p:sp>
    </p:spTree>
    <p:extLst>
      <p:ext uri="{BB962C8B-B14F-4D97-AF65-F5344CB8AC3E}">
        <p14:creationId xmlns:p14="http://schemas.microsoft.com/office/powerpoint/2010/main" val="69239930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Autofit/>
          </a:bodyPr>
          <a:lstStyle/>
          <a:p>
            <a:pPr marL="171450" indent="-171450">
              <a:buFont typeface="Arial" pitchFamily="34" charset="0"/>
              <a:buChar char="•"/>
            </a:pPr>
            <a:r>
              <a:rPr lang="en-US" b="1" dirty="0" smtClean="0"/>
              <a:t>Long Text</a:t>
            </a:r>
          </a:p>
          <a:p>
            <a:pPr marL="628650" lvl="1" indent="-171450">
              <a:buFont typeface="Arial" pitchFamily="34" charset="0"/>
              <a:buChar char="•"/>
            </a:pPr>
            <a:r>
              <a:rPr lang="en-US" b="0" dirty="0" smtClean="0"/>
              <a:t>It</a:t>
            </a:r>
            <a:r>
              <a:rPr lang="en-US" b="0" baseline="0" dirty="0" smtClean="0"/>
              <a:t> is possible to put in Long text into some type of description field in SAP.</a:t>
            </a:r>
          </a:p>
          <a:p>
            <a:pPr marL="457200" lvl="1" indent="0">
              <a:buFont typeface="Arial" pitchFamily="34" charset="0"/>
              <a:buNone/>
            </a:pPr>
            <a:endParaRPr lang="en-US" b="1" dirty="0" smtClean="0"/>
          </a:p>
          <a:p>
            <a:pPr marL="628650" lvl="1" indent="-171450">
              <a:buFont typeface="Arial" pitchFamily="34" charset="0"/>
              <a:buChar char="•"/>
            </a:pPr>
            <a:r>
              <a:rPr lang="en-US" b="1" dirty="0" smtClean="0"/>
              <a:t>All Recording Modes- </a:t>
            </a:r>
            <a:r>
              <a:rPr lang="en-US" b="0" dirty="0" smtClean="0"/>
              <a:t>You</a:t>
            </a:r>
            <a:r>
              <a:rPr lang="en-US" b="0" baseline="0" dirty="0" smtClean="0"/>
              <a:t> can use all the recording modes</a:t>
            </a:r>
            <a:endParaRPr lang="en-US" b="1" dirty="0" smtClean="0"/>
          </a:p>
          <a:p>
            <a:pPr marL="1085850" lvl="2" indent="-171450">
              <a:buFont typeface="Arial" pitchFamily="34" charset="0"/>
              <a:buChar char="•"/>
            </a:pPr>
            <a:r>
              <a:rPr lang="en-US" b="1" dirty="0" smtClean="0"/>
              <a:t>Change Editor/Text Table- </a:t>
            </a:r>
            <a:r>
              <a:rPr lang="en-US" b="0" dirty="0" smtClean="0"/>
              <a:t>using either the change</a:t>
            </a:r>
            <a:r>
              <a:rPr lang="en-US" b="0" baseline="0" dirty="0" smtClean="0"/>
              <a:t> editor or a text table, there may be some buttons or things to click on to actually open that screen where you’ll be entering that description/information.</a:t>
            </a:r>
            <a:endParaRPr lang="en-US" b="0" dirty="0" smtClean="0"/>
          </a:p>
          <a:p>
            <a:pPr marL="1085850" marR="0" lvl="2" indent="-171450" algn="l" defTabSz="914400" rtl="0" eaLnBrk="1" fontAlgn="auto" latinLnBrk="0" hangingPunct="1">
              <a:lnSpc>
                <a:spcPct val="100000"/>
              </a:lnSpc>
              <a:spcBef>
                <a:spcPts val="0"/>
              </a:spcBef>
              <a:spcAft>
                <a:spcPts val="0"/>
              </a:spcAft>
              <a:buClrTx/>
              <a:buSzTx/>
              <a:buFont typeface="Arial" pitchFamily="34" charset="0"/>
              <a:buChar char="•"/>
              <a:tabLst/>
              <a:defRPr/>
            </a:pPr>
            <a:r>
              <a:rPr lang="en-US" sz="1200" b="1" kern="1200" baseline="0" dirty="0" smtClean="0">
                <a:solidFill>
                  <a:schemeClr val="tx1"/>
                </a:solidFill>
                <a:effectLst/>
                <a:latin typeface="+mn-lt"/>
                <a:ea typeface="+mn-ea"/>
                <a:cs typeface="+mn-cs"/>
              </a:rPr>
              <a:t>72 character limit- </a:t>
            </a:r>
            <a:r>
              <a:rPr lang="en-US" sz="1200" b="0" kern="1200" dirty="0" smtClean="0">
                <a:solidFill>
                  <a:schemeClr val="tx1"/>
                </a:solidFill>
                <a:effectLst/>
                <a:latin typeface="+mn-lt"/>
                <a:ea typeface="+mn-ea"/>
                <a:cs typeface="+mn-cs"/>
              </a:rPr>
              <a:t>Text</a:t>
            </a:r>
            <a:r>
              <a:rPr lang="en-US" sz="1200" b="0" kern="1200" baseline="0" dirty="0" smtClean="0">
                <a:solidFill>
                  <a:schemeClr val="tx1"/>
                </a:solidFill>
                <a:effectLst/>
                <a:latin typeface="+mn-lt"/>
                <a:ea typeface="+mn-ea"/>
                <a:cs typeface="+mn-cs"/>
              </a:rPr>
              <a:t> tables will have a 72 character limit for each line of text. I just want to point out that Transaction does not have a way for parsing that information out. You would need to do that in your spreadsheet and identify what needs to go in which line of the table. </a:t>
            </a:r>
          </a:p>
          <a:p>
            <a:pPr marL="914400" marR="0" lvl="2" indent="0" algn="l" defTabSz="914400" rtl="0" eaLnBrk="1" fontAlgn="auto" latinLnBrk="0" hangingPunct="1">
              <a:lnSpc>
                <a:spcPct val="100000"/>
              </a:lnSpc>
              <a:spcBef>
                <a:spcPts val="0"/>
              </a:spcBef>
              <a:spcAft>
                <a:spcPts val="0"/>
              </a:spcAft>
              <a:buClrTx/>
              <a:buSzTx/>
              <a:buFont typeface="Arial" pitchFamily="34" charset="0"/>
              <a:buNone/>
              <a:tabLst/>
              <a:defRPr/>
            </a:pPr>
            <a:endParaRPr lang="en-US" b="1" dirty="0" smtClean="0"/>
          </a:p>
          <a:p>
            <a:endParaRPr lang="en-US" sz="1200" kern="1200" dirty="0" smtClean="0">
              <a:solidFill>
                <a:schemeClr val="tx1"/>
              </a:solidFill>
              <a:effectLst/>
              <a:latin typeface="+mn-lt"/>
              <a:ea typeface="+mn-ea"/>
              <a:cs typeface="+mn-cs"/>
            </a:endParaRPr>
          </a:p>
          <a:p>
            <a:pPr marL="0" indent="0">
              <a:buFont typeface="Arial" pitchFamily="34" charset="0"/>
              <a:buNone/>
            </a:pPr>
            <a:endParaRPr lang="en-US" dirty="0" smtClean="0"/>
          </a:p>
          <a:p>
            <a:pPr marL="0" indent="0">
              <a:buFont typeface="Arial" pitchFamily="34" charset="0"/>
              <a:buNone/>
            </a:pPr>
            <a:endParaRPr lang="en-US" dirty="0" smtClean="0"/>
          </a:p>
        </p:txBody>
      </p:sp>
      <p:sp>
        <p:nvSpPr>
          <p:cNvPr id="4" name="Slide Number Placeholder 3"/>
          <p:cNvSpPr>
            <a:spLocks noGrp="1"/>
          </p:cNvSpPr>
          <p:nvPr>
            <p:ph type="sldNum" sz="quarter" idx="10"/>
          </p:nvPr>
        </p:nvSpPr>
        <p:spPr/>
        <p:txBody>
          <a:bodyPr/>
          <a:lstStyle/>
          <a:p>
            <a:fld id="{2AAFFAD7-F4BB-40AB-9856-8EF2547A47A0}" type="slidenum">
              <a:rPr lang="en-US" smtClean="0"/>
              <a:pPr/>
              <a:t>34</a:t>
            </a:fld>
            <a:endParaRPr lang="en-US" dirty="0"/>
          </a:p>
        </p:txBody>
      </p:sp>
    </p:spTree>
    <p:extLst>
      <p:ext uri="{BB962C8B-B14F-4D97-AF65-F5344CB8AC3E}">
        <p14:creationId xmlns:p14="http://schemas.microsoft.com/office/powerpoint/2010/main" val="420323503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Autofit/>
          </a:bodyPr>
          <a:lstStyle/>
          <a:p>
            <a:pPr marL="171450" indent="-171450">
              <a:buFont typeface="Arial" pitchFamily="34" charset="0"/>
              <a:buChar char="•"/>
            </a:pPr>
            <a:r>
              <a:rPr lang="en-US" b="1" dirty="0" smtClean="0"/>
              <a:t>Long Text</a:t>
            </a:r>
          </a:p>
          <a:p>
            <a:pPr marL="914400" marR="0" lvl="2" indent="0" algn="l" defTabSz="914400" rtl="0" eaLnBrk="1" fontAlgn="auto" latinLnBrk="0" hangingPunct="1">
              <a:lnSpc>
                <a:spcPct val="100000"/>
              </a:lnSpc>
              <a:spcBef>
                <a:spcPts val="0"/>
              </a:spcBef>
              <a:spcAft>
                <a:spcPts val="0"/>
              </a:spcAft>
              <a:buClrTx/>
              <a:buSzTx/>
              <a:buFont typeface="Arial" pitchFamily="34" charset="0"/>
              <a:buNone/>
              <a:tabLst/>
              <a:defRPr/>
            </a:pPr>
            <a:endParaRPr lang="en-US" b="1" dirty="0" smtClean="0"/>
          </a:p>
          <a:p>
            <a:pPr marL="628650" lvl="1" indent="-171450">
              <a:buFont typeface="Arial" pitchFamily="34" charset="0"/>
              <a:buChar char="•"/>
            </a:pPr>
            <a:r>
              <a:rPr lang="en-US" b="1" dirty="0" smtClean="0"/>
              <a:t>Non-Batch Input with SAP Controls- </a:t>
            </a:r>
            <a:r>
              <a:rPr lang="en-US" b="0" dirty="0" smtClean="0"/>
              <a:t>If</a:t>
            </a:r>
            <a:r>
              <a:rPr lang="en-US" b="0" baseline="0" dirty="0" smtClean="0"/>
              <a:t> you are using Non-Batch as a recording mode, you MUST turn on with SAP Controls. Then you’ll notice when you come into the Mapper, you’ll have a new Long Text button. You’ll need to click on that button and then you’ll have a separate view on the mapper. </a:t>
            </a:r>
            <a:endParaRPr lang="en-US" b="1" dirty="0" smtClean="0"/>
          </a:p>
          <a:p>
            <a:pPr marL="1085850" lvl="2" indent="-171450">
              <a:buFont typeface="Arial" pitchFamily="34" charset="0"/>
              <a:buChar char="•"/>
            </a:pPr>
            <a:r>
              <a:rPr lang="en-US" sz="1200" kern="1200" dirty="0" smtClean="0">
                <a:solidFill>
                  <a:schemeClr val="tx1"/>
                </a:solidFill>
                <a:effectLst/>
                <a:latin typeface="+mn-lt"/>
                <a:ea typeface="+mn-ea"/>
                <a:cs typeface="+mn-cs"/>
              </a:rPr>
              <a:t>Allows you to map the Text Box to a single column in your data source file.</a:t>
            </a:r>
            <a:endParaRPr lang="en-US" b="1" dirty="0" smtClean="0"/>
          </a:p>
          <a:p>
            <a:pPr marL="1543050" lvl="3" indent="-171450">
              <a:buFont typeface="Arial" pitchFamily="34" charset="0"/>
              <a:buChar char="•"/>
            </a:pPr>
            <a:r>
              <a:rPr lang="en-US" b="1" dirty="0" smtClean="0"/>
              <a:t>Long Text Button</a:t>
            </a:r>
          </a:p>
          <a:p>
            <a:pPr marL="1543050" lvl="3" indent="-171450">
              <a:buFont typeface="Arial" pitchFamily="34" charset="0"/>
              <a:buChar char="•"/>
            </a:pPr>
            <a:r>
              <a:rPr lang="en-US" b="1" dirty="0" smtClean="0"/>
              <a:t>Either Mapper view- Basic or Excel</a:t>
            </a:r>
          </a:p>
          <a:p>
            <a:pPr marL="1543050" lvl="3" indent="-171450">
              <a:buFont typeface="Arial" pitchFamily="34" charset="0"/>
              <a:buChar char="•"/>
            </a:pPr>
            <a:r>
              <a:rPr lang="en-US" b="1" dirty="0" smtClean="0"/>
              <a:t>Separate Mapper screen</a:t>
            </a:r>
          </a:p>
          <a:p>
            <a:endParaRPr lang="en-US" sz="1200" kern="1200" dirty="0" smtClean="0">
              <a:solidFill>
                <a:schemeClr val="tx1"/>
              </a:solidFill>
              <a:effectLst/>
              <a:latin typeface="+mn-lt"/>
              <a:ea typeface="+mn-ea"/>
              <a:cs typeface="+mn-cs"/>
            </a:endParaRPr>
          </a:p>
          <a:p>
            <a:pPr marL="0" indent="0">
              <a:buFont typeface="Arial" pitchFamily="34" charset="0"/>
              <a:buNone/>
            </a:pPr>
            <a:endParaRPr lang="en-US" dirty="0" smtClean="0"/>
          </a:p>
          <a:p>
            <a:pPr marL="0" indent="0">
              <a:buFont typeface="Arial" pitchFamily="34" charset="0"/>
              <a:buNone/>
            </a:pPr>
            <a:endParaRPr lang="en-US" dirty="0" smtClean="0"/>
          </a:p>
        </p:txBody>
      </p:sp>
      <p:sp>
        <p:nvSpPr>
          <p:cNvPr id="4" name="Slide Number Placeholder 3"/>
          <p:cNvSpPr>
            <a:spLocks noGrp="1"/>
          </p:cNvSpPr>
          <p:nvPr>
            <p:ph type="sldNum" sz="quarter" idx="10"/>
          </p:nvPr>
        </p:nvSpPr>
        <p:spPr/>
        <p:txBody>
          <a:bodyPr/>
          <a:lstStyle/>
          <a:p>
            <a:fld id="{2AAFFAD7-F4BB-40AB-9856-8EF2547A47A0}" type="slidenum">
              <a:rPr lang="en-US" smtClean="0"/>
              <a:pPr/>
              <a:t>35</a:t>
            </a:fld>
            <a:endParaRPr lang="en-US" dirty="0"/>
          </a:p>
        </p:txBody>
      </p:sp>
    </p:spTree>
    <p:extLst>
      <p:ext uri="{BB962C8B-B14F-4D97-AF65-F5344CB8AC3E}">
        <p14:creationId xmlns:p14="http://schemas.microsoft.com/office/powerpoint/2010/main" val="321886077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Autofit/>
          </a:bodyPr>
          <a:lstStyle/>
          <a:p>
            <a:pPr marL="171450" indent="-171450">
              <a:buFont typeface="Arial" pitchFamily="34" charset="0"/>
              <a:buChar char="•"/>
            </a:pPr>
            <a:r>
              <a:rPr lang="en-US" b="1" dirty="0" smtClean="0"/>
              <a:t>Long Text</a:t>
            </a:r>
          </a:p>
          <a:p>
            <a:pPr marL="914400" marR="0" lvl="2" indent="0" algn="l" defTabSz="914400" rtl="0" eaLnBrk="1" fontAlgn="auto" latinLnBrk="0" hangingPunct="1">
              <a:lnSpc>
                <a:spcPct val="100000"/>
              </a:lnSpc>
              <a:spcBef>
                <a:spcPts val="0"/>
              </a:spcBef>
              <a:spcAft>
                <a:spcPts val="0"/>
              </a:spcAft>
              <a:buClrTx/>
              <a:buSzTx/>
              <a:buFont typeface="Arial" pitchFamily="34" charset="0"/>
              <a:buNone/>
              <a:tabLst/>
              <a:defRPr/>
            </a:pPr>
            <a:endParaRPr lang="en-US" b="1" dirty="0" smtClean="0"/>
          </a:p>
          <a:p>
            <a:pPr marL="628650" lvl="1" indent="-171450">
              <a:buFont typeface="Arial" pitchFamily="34" charset="0"/>
              <a:buChar char="•"/>
            </a:pPr>
            <a:r>
              <a:rPr lang="en-US" b="1" dirty="0" smtClean="0"/>
              <a:t>Non-Batch Input with SAP Controls- </a:t>
            </a:r>
            <a:r>
              <a:rPr lang="en-US" b="0" dirty="0" smtClean="0"/>
              <a:t>If</a:t>
            </a:r>
            <a:r>
              <a:rPr lang="en-US" b="0" baseline="0" dirty="0" smtClean="0"/>
              <a:t> you are using Non-Batch as a recording mode, you MUST turn on with SAP Controls. Then you’ll notice when you come into the Mapper, you’ll have a new Long Text button. You’ll need to click on that button and then you’ll have a separate view on the mapper. </a:t>
            </a:r>
            <a:endParaRPr lang="en-US" b="1" dirty="0" smtClean="0"/>
          </a:p>
          <a:p>
            <a:pPr marL="1085850" lvl="2" indent="-171450">
              <a:buFont typeface="Arial" pitchFamily="34" charset="0"/>
              <a:buChar char="•"/>
            </a:pPr>
            <a:r>
              <a:rPr lang="en-US" sz="1200" kern="1200" dirty="0" smtClean="0">
                <a:solidFill>
                  <a:schemeClr val="tx1"/>
                </a:solidFill>
                <a:effectLst/>
                <a:latin typeface="+mn-lt"/>
                <a:ea typeface="+mn-ea"/>
                <a:cs typeface="+mn-cs"/>
              </a:rPr>
              <a:t>Allows you to map the Text Box to a single column in your data source file.</a:t>
            </a:r>
            <a:endParaRPr lang="en-US" b="1" dirty="0" smtClean="0"/>
          </a:p>
          <a:p>
            <a:pPr marL="1543050" lvl="3" indent="-171450">
              <a:buFont typeface="Arial" pitchFamily="34" charset="0"/>
              <a:buChar char="•"/>
            </a:pPr>
            <a:r>
              <a:rPr lang="en-US" b="1" dirty="0" smtClean="0"/>
              <a:t>Long Text Button</a:t>
            </a:r>
          </a:p>
          <a:p>
            <a:pPr marL="1543050" lvl="3" indent="-171450">
              <a:buFont typeface="Arial" pitchFamily="34" charset="0"/>
              <a:buChar char="•"/>
            </a:pPr>
            <a:r>
              <a:rPr lang="en-US" b="1" dirty="0" smtClean="0"/>
              <a:t>Either Mapper view- Basic or Excel</a:t>
            </a:r>
          </a:p>
          <a:p>
            <a:pPr marL="1543050" lvl="3" indent="-171450">
              <a:buFont typeface="Arial" pitchFamily="34" charset="0"/>
              <a:buChar char="•"/>
            </a:pPr>
            <a:r>
              <a:rPr lang="en-US" b="1" dirty="0" smtClean="0"/>
              <a:t>Separate Mapper screen</a:t>
            </a:r>
          </a:p>
          <a:p>
            <a:endParaRPr lang="en-US" sz="1200" kern="1200" dirty="0" smtClean="0">
              <a:solidFill>
                <a:schemeClr val="tx1"/>
              </a:solidFill>
              <a:effectLst/>
              <a:latin typeface="+mn-lt"/>
              <a:ea typeface="+mn-ea"/>
              <a:cs typeface="+mn-cs"/>
            </a:endParaRPr>
          </a:p>
          <a:p>
            <a:pPr marL="0" indent="0">
              <a:buFont typeface="Arial" pitchFamily="34" charset="0"/>
              <a:buNone/>
            </a:pPr>
            <a:endParaRPr lang="en-US" dirty="0" smtClean="0"/>
          </a:p>
          <a:p>
            <a:pPr marL="0" indent="0">
              <a:buFont typeface="Arial" pitchFamily="34" charset="0"/>
              <a:buNone/>
            </a:pPr>
            <a:endParaRPr lang="en-US" dirty="0" smtClean="0"/>
          </a:p>
        </p:txBody>
      </p:sp>
      <p:sp>
        <p:nvSpPr>
          <p:cNvPr id="4" name="Slide Number Placeholder 3"/>
          <p:cNvSpPr>
            <a:spLocks noGrp="1"/>
          </p:cNvSpPr>
          <p:nvPr>
            <p:ph type="sldNum" sz="quarter" idx="10"/>
          </p:nvPr>
        </p:nvSpPr>
        <p:spPr/>
        <p:txBody>
          <a:bodyPr/>
          <a:lstStyle/>
          <a:p>
            <a:fld id="{2AAFFAD7-F4BB-40AB-9856-8EF2547A47A0}" type="slidenum">
              <a:rPr lang="en-US" smtClean="0"/>
              <a:pPr/>
              <a:t>36</a:t>
            </a:fld>
            <a:endParaRPr lang="en-US" dirty="0"/>
          </a:p>
        </p:txBody>
      </p:sp>
    </p:spTree>
    <p:extLst>
      <p:ext uri="{BB962C8B-B14F-4D97-AF65-F5344CB8AC3E}">
        <p14:creationId xmlns:p14="http://schemas.microsoft.com/office/powerpoint/2010/main" val="179176905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What</a:t>
            </a:r>
            <a:r>
              <a:rPr lang="en-US" baseline="0" dirty="0" smtClean="0"/>
              <a:t> product that they use </a:t>
            </a:r>
            <a:endParaRPr lang="en-US" dirty="0"/>
          </a:p>
        </p:txBody>
      </p:sp>
      <p:sp>
        <p:nvSpPr>
          <p:cNvPr id="4" name="Slide Number Placeholder 3"/>
          <p:cNvSpPr>
            <a:spLocks noGrp="1"/>
          </p:cNvSpPr>
          <p:nvPr>
            <p:ph type="sldNum" sz="quarter" idx="10"/>
          </p:nvPr>
        </p:nvSpPr>
        <p:spPr/>
        <p:txBody>
          <a:bodyPr/>
          <a:lstStyle/>
          <a:p>
            <a:fld id="{E3745D2C-C3AF-477C-A07D-7F1090FB1021}" type="slidenum">
              <a:rPr lang="en-US" smtClean="0"/>
              <a:t>5</a:t>
            </a:fld>
            <a:endParaRPr lang="en-US"/>
          </a:p>
        </p:txBody>
      </p:sp>
    </p:spTree>
    <p:extLst>
      <p:ext uri="{BB962C8B-B14F-4D97-AF65-F5344CB8AC3E}">
        <p14:creationId xmlns:p14="http://schemas.microsoft.com/office/powerpoint/2010/main" val="167791967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MM02 Basic Data Text</a:t>
            </a:r>
            <a:endParaRPr lang="en-US" dirty="0"/>
          </a:p>
        </p:txBody>
      </p:sp>
      <p:sp>
        <p:nvSpPr>
          <p:cNvPr id="4" name="Slide Number Placeholder 3"/>
          <p:cNvSpPr>
            <a:spLocks noGrp="1"/>
          </p:cNvSpPr>
          <p:nvPr>
            <p:ph type="sldNum" sz="quarter" idx="10"/>
          </p:nvPr>
        </p:nvSpPr>
        <p:spPr/>
        <p:txBody>
          <a:bodyPr/>
          <a:lstStyle/>
          <a:p>
            <a:fld id="{E3745D2C-C3AF-477C-A07D-7F1090FB1021}" type="slidenum">
              <a:rPr lang="en-US" smtClean="0"/>
              <a:t>37</a:t>
            </a:fld>
            <a:endParaRPr lang="en-US"/>
          </a:p>
        </p:txBody>
      </p:sp>
    </p:spTree>
    <p:extLst>
      <p:ext uri="{BB962C8B-B14F-4D97-AF65-F5344CB8AC3E}">
        <p14:creationId xmlns:p14="http://schemas.microsoft.com/office/powerpoint/2010/main" val="108741393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Autofit/>
          </a:bodyPr>
          <a:lstStyle/>
          <a:p>
            <a:r>
              <a:rPr lang="en-US" dirty="0" smtClean="0"/>
              <a:t>When recording</a:t>
            </a:r>
            <a:r>
              <a:rPr lang="en-US" baseline="0" dirty="0" smtClean="0"/>
              <a:t> a multi-line item transaction, it’s important to press Enter between the header detail and beginning the first line item so that they are displayed separately. This will help in creating your loop around the correct fields during mapping. </a:t>
            </a:r>
          </a:p>
          <a:p>
            <a:endParaRPr lang="en-US" baseline="0" dirty="0" smtClean="0"/>
          </a:p>
          <a:p>
            <a:r>
              <a:rPr lang="en-US" baseline="0" dirty="0" smtClean="0"/>
              <a:t>You can also use loops for multiple selections (example, time eval – enter multiple PERNRs - HR). – Loop goes around the portion where you enter the first number and do the =LINS OK Code. Additional instance of the screen only needs the =ACPT OK Code.</a:t>
            </a:r>
          </a:p>
          <a:p>
            <a:endParaRPr lang="en-US" baseline="0" dirty="0" smtClean="0"/>
          </a:p>
          <a:p>
            <a:pPr marL="0" indent="0">
              <a:buFont typeface="Arial" pitchFamily="34" charset="0"/>
              <a:buNone/>
            </a:pPr>
            <a:r>
              <a:rPr lang="en-US" b="0" baseline="0" dirty="0" smtClean="0"/>
              <a:t>No limit to the number of times the script can loop through data</a:t>
            </a:r>
          </a:p>
          <a:p>
            <a:pPr marL="171450" indent="-171450">
              <a:buFont typeface="Arial" pitchFamily="34" charset="0"/>
              <a:buChar char="•"/>
            </a:pPr>
            <a:endParaRPr lang="en-US" b="1" baseline="0" dirty="0" smtClean="0"/>
          </a:p>
          <a:p>
            <a:pPr marL="171450" marR="0" lvl="0" indent="-171450" algn="l" defTabSz="914400" rtl="0" eaLnBrk="1" fontAlgn="auto" latinLnBrk="0" hangingPunct="1">
              <a:lnSpc>
                <a:spcPct val="100000"/>
              </a:lnSpc>
              <a:spcBef>
                <a:spcPts val="0"/>
              </a:spcBef>
              <a:spcAft>
                <a:spcPts val="0"/>
              </a:spcAft>
              <a:buClrTx/>
              <a:buSzTx/>
              <a:buFont typeface="Arial" pitchFamily="34" charset="0"/>
              <a:buChar char="•"/>
              <a:tabLst/>
              <a:defRPr/>
            </a:pPr>
            <a:r>
              <a:rPr lang="en-US" b="1" dirty="0" smtClean="0"/>
              <a:t>Tables/Grids </a:t>
            </a:r>
          </a:p>
          <a:p>
            <a:pPr marL="628650" lvl="1" indent="-171450">
              <a:buFont typeface="Arial" pitchFamily="34" charset="0"/>
              <a:buChar char="•"/>
            </a:pPr>
            <a:r>
              <a:rPr lang="en-US" dirty="0" smtClean="0"/>
              <a:t>Screen has Header and Detail sections</a:t>
            </a:r>
          </a:p>
          <a:p>
            <a:pPr marL="1085850" marR="0" lvl="2" indent="-171450" algn="l" defTabSz="914400" rtl="0" eaLnBrk="1" fontAlgn="auto" latinLnBrk="0" hangingPunct="1">
              <a:lnSpc>
                <a:spcPct val="100000"/>
              </a:lnSpc>
              <a:spcBef>
                <a:spcPts val="0"/>
              </a:spcBef>
              <a:spcAft>
                <a:spcPts val="0"/>
              </a:spcAft>
              <a:buClrTx/>
              <a:buSzTx/>
              <a:buFont typeface="Arial" pitchFamily="34" charset="0"/>
              <a:buChar char="•"/>
              <a:tabLst/>
              <a:defRPr/>
            </a:pPr>
            <a:r>
              <a:rPr lang="en-US" baseline="0" dirty="0" smtClean="0"/>
              <a:t>HEADER = header data in SAP</a:t>
            </a:r>
          </a:p>
          <a:p>
            <a:pPr marL="1085850" marR="0" lvl="2" indent="-171450" algn="l" defTabSz="914400" rtl="0" eaLnBrk="1" fontAlgn="auto" latinLnBrk="0" hangingPunct="1">
              <a:lnSpc>
                <a:spcPct val="100000"/>
              </a:lnSpc>
              <a:spcBef>
                <a:spcPts val="0"/>
              </a:spcBef>
              <a:spcAft>
                <a:spcPts val="0"/>
              </a:spcAft>
              <a:buClrTx/>
              <a:buSzTx/>
              <a:buFont typeface="Arial" pitchFamily="34" charset="0"/>
              <a:buChar char="•"/>
              <a:tabLst/>
              <a:defRPr/>
            </a:pPr>
            <a:r>
              <a:rPr lang="en-US" baseline="0" dirty="0" smtClean="0"/>
              <a:t>DETAIL = detail data in SAP – in the table</a:t>
            </a:r>
          </a:p>
          <a:p>
            <a:pPr marL="1543050" marR="0" lvl="3" indent="-171450" algn="l" defTabSz="914400" rtl="0" eaLnBrk="1" fontAlgn="auto" latinLnBrk="0" hangingPunct="1">
              <a:lnSpc>
                <a:spcPct val="100000"/>
              </a:lnSpc>
              <a:spcBef>
                <a:spcPts val="0"/>
              </a:spcBef>
              <a:spcAft>
                <a:spcPts val="0"/>
              </a:spcAft>
              <a:buClrTx/>
              <a:buSzTx/>
              <a:buFont typeface="Arial" pitchFamily="34" charset="0"/>
              <a:buChar char="•"/>
              <a:tabLst/>
              <a:defRPr/>
            </a:pPr>
            <a:r>
              <a:rPr lang="en-US" baseline="0" dirty="0" smtClean="0"/>
              <a:t>Continue to map additional fields as usual. Examples of multi-line transactions include VA01, FB50, CS01.</a:t>
            </a:r>
          </a:p>
          <a:p>
            <a:pPr marL="628650" marR="0" lvl="1" indent="-171450" algn="l" defTabSz="914400" rtl="0" eaLnBrk="1" fontAlgn="auto" latinLnBrk="0" hangingPunct="1">
              <a:lnSpc>
                <a:spcPct val="100000"/>
              </a:lnSpc>
              <a:spcBef>
                <a:spcPts val="0"/>
              </a:spcBef>
              <a:spcAft>
                <a:spcPts val="0"/>
              </a:spcAft>
              <a:buClrTx/>
              <a:buSzTx/>
              <a:buFont typeface="Arial" pitchFamily="34" charset="0"/>
              <a:buChar char="•"/>
              <a:tabLst/>
              <a:defRPr/>
            </a:pPr>
            <a:r>
              <a:rPr lang="en-US" dirty="0" smtClean="0"/>
              <a:t>Button to add a row</a:t>
            </a:r>
          </a:p>
          <a:p>
            <a:pPr marL="171450" lvl="0" indent="-171450">
              <a:buFont typeface="Arial" pitchFamily="34" charset="0"/>
              <a:buChar char="•"/>
            </a:pPr>
            <a:endParaRPr lang="en-US" b="1" dirty="0" smtClean="0"/>
          </a:p>
          <a:p>
            <a:pPr marL="171450" marR="0" lvl="0" indent="-171450" algn="l" defTabSz="914400" rtl="0" eaLnBrk="1" fontAlgn="auto" latinLnBrk="0" hangingPunct="1">
              <a:lnSpc>
                <a:spcPct val="100000"/>
              </a:lnSpc>
              <a:spcBef>
                <a:spcPts val="0"/>
              </a:spcBef>
              <a:spcAft>
                <a:spcPts val="0"/>
              </a:spcAft>
              <a:buClrTx/>
              <a:buSzTx/>
              <a:buFont typeface="Arial" pitchFamily="34" charset="0"/>
              <a:buChar char="•"/>
              <a:tabLst/>
              <a:defRPr/>
            </a:pPr>
            <a:r>
              <a:rPr lang="en-US" b="1" dirty="0" smtClean="0"/>
              <a:t>Recording Tips </a:t>
            </a:r>
          </a:p>
          <a:p>
            <a:pPr marL="628650" lvl="1" indent="-171450">
              <a:buFont typeface="Arial" pitchFamily="34" charset="0"/>
              <a:buChar char="•"/>
            </a:pPr>
            <a:r>
              <a:rPr lang="en-US" dirty="0" smtClean="0"/>
              <a:t>Analyze behavior</a:t>
            </a:r>
          </a:p>
          <a:p>
            <a:pPr marL="1085850" lvl="2" indent="-171450">
              <a:buFont typeface="Arial" pitchFamily="34" charset="0"/>
              <a:buChar char="•"/>
            </a:pPr>
            <a:r>
              <a:rPr lang="en-US" dirty="0" smtClean="0"/>
              <a:t>Do the table lines move up or down?</a:t>
            </a:r>
          </a:p>
          <a:p>
            <a:pPr marL="1543050" marR="0" lvl="3" indent="-171450" algn="l" defTabSz="914400" rtl="0" eaLnBrk="1" fontAlgn="auto" latinLnBrk="0" hangingPunct="1">
              <a:lnSpc>
                <a:spcPct val="100000"/>
              </a:lnSpc>
              <a:spcBef>
                <a:spcPts val="0"/>
              </a:spcBef>
              <a:spcAft>
                <a:spcPts val="0"/>
              </a:spcAft>
              <a:buClrTx/>
              <a:buSzTx/>
              <a:buFont typeface="Arial" pitchFamily="34" charset="0"/>
              <a:buChar char="•"/>
              <a:tabLst/>
              <a:defRPr/>
            </a:pPr>
            <a:r>
              <a:rPr lang="en-US" baseline="0" dirty="0" smtClean="0"/>
              <a:t>Use the additional item button, or filter buttons, to create multiple lines so that a repeatable action is created for the script to process. </a:t>
            </a:r>
            <a:endParaRPr lang="en-US" b="1" baseline="0" dirty="0" smtClean="0"/>
          </a:p>
          <a:p>
            <a:pPr marL="1543050" marR="0" lvl="3" indent="-171450" algn="l" defTabSz="914400" rtl="0" eaLnBrk="1" fontAlgn="auto" latinLnBrk="0" hangingPunct="1">
              <a:lnSpc>
                <a:spcPct val="100000"/>
              </a:lnSpc>
              <a:spcBef>
                <a:spcPts val="0"/>
              </a:spcBef>
              <a:spcAft>
                <a:spcPts val="0"/>
              </a:spcAft>
              <a:buClrTx/>
              <a:buSzTx/>
              <a:buFont typeface="Arial" pitchFamily="34" charset="0"/>
              <a:buChar char="•"/>
              <a:tabLst/>
              <a:defRPr/>
            </a:pPr>
            <a:r>
              <a:rPr lang="en-US" b="0" baseline="0" dirty="0" smtClean="0"/>
              <a:t>G</a:t>
            </a:r>
            <a:r>
              <a:rPr lang="en-US" baseline="0" dirty="0" smtClean="0"/>
              <a:t>o through T code first and see the SAP behavior – which row will you use </a:t>
            </a:r>
          </a:p>
          <a:p>
            <a:pPr marL="2000250" marR="0" lvl="4" indent="-171450" algn="l" defTabSz="914400" rtl="0" eaLnBrk="1" fontAlgn="auto" latinLnBrk="0" hangingPunct="1">
              <a:lnSpc>
                <a:spcPct val="100000"/>
              </a:lnSpc>
              <a:spcBef>
                <a:spcPts val="0"/>
              </a:spcBef>
              <a:spcAft>
                <a:spcPts val="0"/>
              </a:spcAft>
              <a:buClrTx/>
              <a:buSzTx/>
              <a:buFont typeface="Arial" pitchFamily="34" charset="0"/>
              <a:buChar char="•"/>
              <a:tabLst/>
              <a:defRPr/>
            </a:pPr>
            <a:r>
              <a:rPr lang="en-US" baseline="0" dirty="0" smtClean="0"/>
              <a:t>Look for buttons (Create, New Item, Filter, etc.) that move the line = some will move line up and some will move line down, do not want to overwrite the same line.</a:t>
            </a:r>
          </a:p>
          <a:p>
            <a:pPr marL="2000250" marR="0" lvl="4" indent="-171450" algn="l" defTabSz="914400" rtl="0" eaLnBrk="1" fontAlgn="auto" latinLnBrk="0" hangingPunct="1">
              <a:lnSpc>
                <a:spcPct val="100000"/>
              </a:lnSpc>
              <a:spcBef>
                <a:spcPts val="0"/>
              </a:spcBef>
              <a:spcAft>
                <a:spcPts val="0"/>
              </a:spcAft>
              <a:buClrTx/>
              <a:buSzTx/>
              <a:buFont typeface="Arial" pitchFamily="34" charset="0"/>
              <a:buChar char="•"/>
              <a:tabLst/>
              <a:defRPr/>
            </a:pPr>
            <a:endParaRPr lang="en-US" baseline="0" dirty="0" smtClean="0"/>
          </a:p>
          <a:p>
            <a:pPr marL="628650" lvl="1" indent="-171450">
              <a:buFont typeface="Arial" pitchFamily="34" charset="0"/>
              <a:buChar char="•"/>
            </a:pPr>
            <a:r>
              <a:rPr lang="en-US" dirty="0" smtClean="0"/>
              <a:t>Press Enter to make break between Header and Table</a:t>
            </a:r>
          </a:p>
          <a:p>
            <a:pPr marL="1085850" marR="0" lvl="2" indent="-171450" algn="l" defTabSz="914400" rtl="0" eaLnBrk="1" fontAlgn="auto" latinLnBrk="0" hangingPunct="1">
              <a:lnSpc>
                <a:spcPct val="100000"/>
              </a:lnSpc>
              <a:spcBef>
                <a:spcPts val="0"/>
              </a:spcBef>
              <a:spcAft>
                <a:spcPts val="0"/>
              </a:spcAft>
              <a:buClrTx/>
              <a:buSzTx/>
              <a:buFont typeface="Arial" pitchFamily="34" charset="0"/>
              <a:buChar char="•"/>
              <a:tabLst/>
              <a:defRPr/>
            </a:pPr>
            <a:r>
              <a:rPr lang="en-US" baseline="0" dirty="0" smtClean="0"/>
              <a:t>Loop needs to start at header line (blue)</a:t>
            </a:r>
          </a:p>
          <a:p>
            <a:pPr marL="628650" lvl="1" indent="-171450">
              <a:buFont typeface="Arial" pitchFamily="34" charset="0"/>
              <a:buChar char="•"/>
            </a:pPr>
            <a:r>
              <a:rPr lang="en-US" dirty="0" smtClean="0"/>
              <a:t>Enter 2 items</a:t>
            </a:r>
          </a:p>
          <a:p>
            <a:pPr marL="1085850" lvl="2" indent="-171450">
              <a:buFont typeface="Arial" pitchFamily="34" charset="0"/>
              <a:buChar char="•"/>
            </a:pPr>
            <a:r>
              <a:rPr lang="en-US" baseline="0" dirty="0" smtClean="0"/>
              <a:t>Must enter at least 1 line item, even better record 2 and then find the duplicate section in the script and disable the second item.  </a:t>
            </a:r>
          </a:p>
          <a:p>
            <a:pPr marL="1543050" marR="0" lvl="3" indent="-171450" algn="l" defTabSz="914400" rtl="0" eaLnBrk="1" fontAlgn="auto" latinLnBrk="0" hangingPunct="1">
              <a:lnSpc>
                <a:spcPct val="100000"/>
              </a:lnSpc>
              <a:spcBef>
                <a:spcPts val="0"/>
              </a:spcBef>
              <a:spcAft>
                <a:spcPts val="0"/>
              </a:spcAft>
              <a:buClrTx/>
              <a:buSzTx/>
              <a:buFont typeface="Arial" pitchFamily="34" charset="0"/>
              <a:buChar char="•"/>
              <a:tabLst/>
              <a:defRPr/>
            </a:pPr>
            <a:r>
              <a:rPr lang="en-US" baseline="0" dirty="0" smtClean="0"/>
              <a:t>Don’t do more than two items – too much to disable.</a:t>
            </a:r>
          </a:p>
          <a:p>
            <a:pPr marL="0" indent="0">
              <a:buFont typeface="Arial" pitchFamily="34" charset="0"/>
              <a:buNone/>
            </a:pPr>
            <a:endParaRPr lang="en-US" b="1" dirty="0" smtClean="0"/>
          </a:p>
        </p:txBody>
      </p:sp>
      <p:sp>
        <p:nvSpPr>
          <p:cNvPr id="4" name="Slide Number Placeholder 3"/>
          <p:cNvSpPr>
            <a:spLocks noGrp="1"/>
          </p:cNvSpPr>
          <p:nvPr>
            <p:ph type="sldNum" sz="quarter" idx="10"/>
          </p:nvPr>
        </p:nvSpPr>
        <p:spPr/>
        <p:txBody>
          <a:bodyPr/>
          <a:lstStyle/>
          <a:p>
            <a:fld id="{2AAFFAD7-F4BB-40AB-9856-8EF2547A47A0}" type="slidenum">
              <a:rPr lang="en-US" smtClean="0"/>
              <a:pPr/>
              <a:t>38</a:t>
            </a:fld>
            <a:endParaRPr lang="en-US" dirty="0"/>
          </a:p>
        </p:txBody>
      </p:sp>
    </p:spTree>
    <p:extLst>
      <p:ext uri="{BB962C8B-B14F-4D97-AF65-F5344CB8AC3E}">
        <p14:creationId xmlns:p14="http://schemas.microsoft.com/office/powerpoint/2010/main" val="131172702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Autofit/>
          </a:bodyPr>
          <a:lstStyle/>
          <a:p>
            <a:pPr marL="0" marR="0" indent="0" algn="l" defTabSz="914400" rtl="0" eaLnBrk="1" fontAlgn="auto" latinLnBrk="0" hangingPunct="1">
              <a:lnSpc>
                <a:spcPct val="100000"/>
              </a:lnSpc>
              <a:spcBef>
                <a:spcPts val="0"/>
              </a:spcBef>
              <a:spcAft>
                <a:spcPts val="0"/>
              </a:spcAft>
              <a:buClrTx/>
              <a:buSzTx/>
              <a:buFont typeface="Arial" pitchFamily="34" charset="0"/>
              <a:buNone/>
              <a:tabLst/>
              <a:defRPr/>
            </a:pPr>
            <a:r>
              <a:rPr lang="en-US" dirty="0" smtClean="0"/>
              <a:t>Multi-Line Item Transactions</a:t>
            </a:r>
          </a:p>
          <a:p>
            <a:pPr marL="0" indent="0">
              <a:buFont typeface="Arial" pitchFamily="34" charset="0"/>
              <a:buNone/>
            </a:pPr>
            <a:r>
              <a:rPr lang="en-US" b="0" dirty="0" smtClean="0"/>
              <a:t>Used to make</a:t>
            </a:r>
            <a:r>
              <a:rPr lang="en-US" b="0" baseline="0" dirty="0" smtClean="0"/>
              <a:t> a script more flexible – work with more scenarios.  Might also be some specific behavior in SAP that would need logic built into the script.</a:t>
            </a:r>
            <a:endParaRPr lang="en-US" b="0" dirty="0" smtClean="0"/>
          </a:p>
          <a:p>
            <a:pPr marL="0" indent="0">
              <a:buFont typeface="Arial" pitchFamily="34" charset="0"/>
              <a:buNone/>
            </a:pPr>
            <a:endParaRPr lang="en-US" b="0" dirty="0" smtClean="0"/>
          </a:p>
          <a:p>
            <a:pPr marL="171450" indent="-171450">
              <a:buFont typeface="Arial" pitchFamily="34" charset="0"/>
              <a:buChar char="•"/>
            </a:pPr>
            <a:r>
              <a:rPr lang="en-US" b="1" dirty="0" smtClean="0"/>
              <a:t>Where</a:t>
            </a:r>
            <a:r>
              <a:rPr lang="en-US" b="0" dirty="0" smtClean="0"/>
              <a:t> - First</a:t>
            </a:r>
            <a:r>
              <a:rPr lang="en-US" b="0" baseline="0" dirty="0" smtClean="0"/>
              <a:t> figure out where in the mapping the statement belongs.</a:t>
            </a:r>
          </a:p>
          <a:p>
            <a:pPr marL="0" indent="0">
              <a:buFont typeface="Arial" pitchFamily="34" charset="0"/>
              <a:buNone/>
            </a:pPr>
            <a:endParaRPr lang="en-US" b="0" baseline="0" dirty="0" smtClean="0"/>
          </a:p>
          <a:p>
            <a:pPr marL="171450" indent="-171450">
              <a:buFont typeface="Arial" pitchFamily="34" charset="0"/>
              <a:buChar char="•"/>
            </a:pPr>
            <a:r>
              <a:rPr lang="en-US" b="1" dirty="0" smtClean="0"/>
              <a:t>Expert tab</a:t>
            </a:r>
          </a:p>
          <a:p>
            <a:pPr marL="171450" indent="-171450">
              <a:buFont typeface="Arial" pitchFamily="34" charset="0"/>
              <a:buChar char="•"/>
            </a:pPr>
            <a:r>
              <a:rPr lang="en-US" b="1" dirty="0" smtClean="0"/>
              <a:t>Highlight rows</a:t>
            </a:r>
          </a:p>
          <a:p>
            <a:pPr marL="628650" lvl="1" indent="-171450">
              <a:buFont typeface="Arial" pitchFamily="34" charset="0"/>
              <a:buChar char="•"/>
            </a:pPr>
            <a:r>
              <a:rPr lang="en-US" baseline="0" dirty="0" smtClean="0"/>
              <a:t>When you reach the mapping step in the process, select one line item detail and apply a loop.</a:t>
            </a:r>
          </a:p>
          <a:p>
            <a:pPr marL="628650" marR="0" lvl="1" indent="-171450" algn="l" defTabSz="914400" rtl="0" eaLnBrk="1" fontAlgn="auto" latinLnBrk="0" hangingPunct="1">
              <a:lnSpc>
                <a:spcPct val="100000"/>
              </a:lnSpc>
              <a:spcBef>
                <a:spcPts val="0"/>
              </a:spcBef>
              <a:spcAft>
                <a:spcPts val="0"/>
              </a:spcAft>
              <a:buClrTx/>
              <a:buSzTx/>
              <a:buFont typeface="Arial" pitchFamily="34" charset="0"/>
              <a:buChar char="•"/>
              <a:tabLst/>
              <a:defRPr/>
            </a:pPr>
            <a:r>
              <a:rPr lang="en-US" baseline="0" dirty="0" smtClean="0"/>
              <a:t>When looping, always start with screen (blue) and include all fields underneath. Can’t start with a field or contain only fields unless it is index looping. </a:t>
            </a:r>
          </a:p>
          <a:p>
            <a:pPr marL="628650" marR="0" lvl="1" indent="-171450" algn="l" defTabSz="914400" rtl="0" eaLnBrk="1" fontAlgn="auto" latinLnBrk="0" hangingPunct="1">
              <a:lnSpc>
                <a:spcPct val="100000"/>
              </a:lnSpc>
              <a:spcBef>
                <a:spcPts val="0"/>
              </a:spcBef>
              <a:spcAft>
                <a:spcPts val="0"/>
              </a:spcAft>
              <a:buClrTx/>
              <a:buSzTx/>
              <a:buFont typeface="Arial" pitchFamily="34" charset="0"/>
              <a:buChar char="•"/>
              <a:tabLst/>
              <a:defRPr/>
            </a:pPr>
            <a:r>
              <a:rPr lang="en-US" b="1" baseline="0" dirty="0" smtClean="0"/>
              <a:t>Apply loop before mapping</a:t>
            </a:r>
            <a:r>
              <a:rPr lang="en-US" baseline="0" dirty="0" smtClean="0"/>
              <a:t>.  </a:t>
            </a:r>
          </a:p>
          <a:p>
            <a:pPr marL="628650" lvl="1" indent="-171450">
              <a:buFont typeface="Arial" pitchFamily="34" charset="0"/>
              <a:buChar char="•"/>
            </a:pPr>
            <a:r>
              <a:rPr lang="en-US" baseline="0" dirty="0" smtClean="0"/>
              <a:t>Include the OK code that moved the line out of the way, but not the save OK code</a:t>
            </a:r>
          </a:p>
          <a:p>
            <a:pPr marL="171450" indent="-171450">
              <a:buFont typeface="Arial" pitchFamily="34" charset="0"/>
              <a:buChar char="•"/>
            </a:pPr>
            <a:r>
              <a:rPr lang="en-US" b="1" dirty="0" smtClean="0"/>
              <a:t>Select Loop</a:t>
            </a:r>
          </a:p>
          <a:p>
            <a:pPr marL="171450" indent="-171450">
              <a:buFont typeface="Arial" pitchFamily="34" charset="0"/>
              <a:buChar char="•"/>
            </a:pPr>
            <a:r>
              <a:rPr lang="en-US" b="1" dirty="0" smtClean="0"/>
              <a:t>Loop Properties</a:t>
            </a:r>
          </a:p>
          <a:p>
            <a:pPr marL="628650" lvl="1" indent="-171450">
              <a:buFont typeface="Arial" pitchFamily="34" charset="0"/>
              <a:buChar char="•"/>
            </a:pPr>
            <a:r>
              <a:rPr lang="en-US" b="1" dirty="0" smtClean="0"/>
              <a:t>Start</a:t>
            </a:r>
            <a:r>
              <a:rPr lang="en-US" b="1" baseline="0" dirty="0" smtClean="0"/>
              <a:t> </a:t>
            </a:r>
            <a:r>
              <a:rPr lang="en-US" b="1" dirty="0" smtClean="0"/>
              <a:t>/End Rows</a:t>
            </a:r>
          </a:p>
          <a:p>
            <a:pPr marL="1085850" marR="0" lvl="2" indent="-171450" algn="l" defTabSz="914400" rtl="0" eaLnBrk="1" fontAlgn="auto" latinLnBrk="0" hangingPunct="1">
              <a:lnSpc>
                <a:spcPct val="100000"/>
              </a:lnSpc>
              <a:spcBef>
                <a:spcPts val="0"/>
              </a:spcBef>
              <a:spcAft>
                <a:spcPts val="0"/>
              </a:spcAft>
              <a:buClrTx/>
              <a:buSzTx/>
              <a:buFont typeface="Arial" pitchFamily="34" charset="0"/>
              <a:buChar char="•"/>
              <a:tabLst/>
              <a:defRPr/>
            </a:pPr>
            <a:r>
              <a:rPr lang="en-US" dirty="0" smtClean="0"/>
              <a:t>One row or multiple rows</a:t>
            </a:r>
          </a:p>
          <a:p>
            <a:pPr marL="628650" lvl="1" indent="-171450">
              <a:buFont typeface="Arial" pitchFamily="34" charset="0"/>
              <a:buChar char="•"/>
            </a:pPr>
            <a:r>
              <a:rPr lang="en-US" b="1" dirty="0" smtClean="0"/>
              <a:t>Column</a:t>
            </a:r>
          </a:p>
          <a:p>
            <a:pPr marL="1085850" lvl="2" indent="-171450">
              <a:buFont typeface="Arial" pitchFamily="34" charset="0"/>
              <a:buChar char="•"/>
            </a:pPr>
            <a:r>
              <a:rPr lang="en-US" b="0" dirty="0" smtClean="0"/>
              <a:t>Choose</a:t>
            </a:r>
            <a:r>
              <a:rPr lang="en-US" b="0" baseline="0" dirty="0" smtClean="0"/>
              <a:t> any column</a:t>
            </a:r>
            <a:endParaRPr lang="en-US" b="0" dirty="0" smtClean="0"/>
          </a:p>
          <a:p>
            <a:pPr marL="628650" lvl="1" indent="-171450">
              <a:buFont typeface="Arial" pitchFamily="34" charset="0"/>
              <a:buChar char="•"/>
            </a:pPr>
            <a:r>
              <a:rPr lang="en-US" b="1" dirty="0" smtClean="0"/>
              <a:t>Identifiers</a:t>
            </a:r>
          </a:p>
          <a:p>
            <a:pPr marL="1085850" lvl="2" indent="-171450">
              <a:buFont typeface="Arial" pitchFamily="34" charset="0"/>
              <a:buChar char="•"/>
            </a:pPr>
            <a:r>
              <a:rPr lang="en-US" b="0" dirty="0" smtClean="0"/>
              <a:t>Must</a:t>
            </a:r>
            <a:r>
              <a:rPr lang="en-US" b="0" baseline="0" dirty="0" smtClean="0"/>
              <a:t> match template – case matters</a:t>
            </a:r>
          </a:p>
          <a:p>
            <a:pPr marL="1085850" lvl="2" indent="-171450">
              <a:buFont typeface="Arial" pitchFamily="34" charset="0"/>
              <a:buChar char="•"/>
            </a:pPr>
            <a:r>
              <a:rPr lang="en-US" baseline="0" dirty="0" smtClean="0"/>
              <a:t>This will split data between H and D rows.  </a:t>
            </a:r>
          </a:p>
          <a:p>
            <a:pPr marL="1543050" marR="0" lvl="3" indent="-171450" algn="l" defTabSz="914400" rtl="0" eaLnBrk="1" fontAlgn="auto" latinLnBrk="0" hangingPunct="1">
              <a:lnSpc>
                <a:spcPct val="100000"/>
              </a:lnSpc>
              <a:spcBef>
                <a:spcPts val="0"/>
              </a:spcBef>
              <a:spcAft>
                <a:spcPts val="0"/>
              </a:spcAft>
              <a:buClrTx/>
              <a:buSzTx/>
              <a:buFont typeface="Arial" pitchFamily="34" charset="0"/>
              <a:buChar char="•"/>
              <a:tabLst/>
              <a:defRPr/>
            </a:pPr>
            <a:r>
              <a:rPr lang="en-US" b="0" baseline="0" dirty="0" smtClean="0"/>
              <a:t>Each Loop must have a unique identifier (D, D1, D2, etc.)</a:t>
            </a:r>
          </a:p>
          <a:p>
            <a:pPr marL="1543050" marR="0" lvl="3" indent="-171450" algn="l" defTabSz="914400" rtl="0" eaLnBrk="1" fontAlgn="auto" latinLnBrk="0" hangingPunct="1">
              <a:lnSpc>
                <a:spcPct val="100000"/>
              </a:lnSpc>
              <a:spcBef>
                <a:spcPts val="0"/>
              </a:spcBef>
              <a:spcAft>
                <a:spcPts val="0"/>
              </a:spcAft>
              <a:buClrTx/>
              <a:buSzTx/>
              <a:buFont typeface="Arial" pitchFamily="34" charset="0"/>
              <a:buChar char="•"/>
              <a:tabLst/>
              <a:defRPr/>
            </a:pPr>
            <a:r>
              <a:rPr lang="en-US" baseline="0" dirty="0" smtClean="0"/>
              <a:t>Detail indicator value defaults to last indicator used </a:t>
            </a:r>
          </a:p>
          <a:p>
            <a:pPr marL="2000250" lvl="4" indent="-171450">
              <a:buFont typeface="Arial" pitchFamily="34" charset="0"/>
              <a:buChar char="•"/>
            </a:pPr>
            <a:r>
              <a:rPr lang="en-US" baseline="0" dirty="0" smtClean="0"/>
              <a:t>For scripts with multiple you will need to move data and correct in Excel</a:t>
            </a:r>
          </a:p>
          <a:p>
            <a:pPr marL="1085850" lvl="2" indent="-171450">
              <a:buFont typeface="Arial" pitchFamily="34" charset="0"/>
              <a:buChar char="•"/>
            </a:pPr>
            <a:endParaRPr lang="en-US" b="0" dirty="0" smtClean="0"/>
          </a:p>
          <a:p>
            <a:pPr marL="0" marR="0" lvl="1" indent="0" algn="l" defTabSz="914400" rtl="0" eaLnBrk="1" fontAlgn="auto" latinLnBrk="0" hangingPunct="1">
              <a:lnSpc>
                <a:spcPct val="100000"/>
              </a:lnSpc>
              <a:spcBef>
                <a:spcPts val="0"/>
              </a:spcBef>
              <a:spcAft>
                <a:spcPts val="0"/>
              </a:spcAft>
              <a:buClrTx/>
              <a:buSzTx/>
              <a:buFont typeface="Arial" pitchFamily="34" charset="0"/>
              <a:buNone/>
              <a:tabLst/>
              <a:defRPr/>
            </a:pPr>
            <a:r>
              <a:rPr lang="en-US" baseline="0" dirty="0" smtClean="0"/>
              <a:t>Nested loops are possible for subsections (pricing conditions).  Line item would be D1 or another designation</a:t>
            </a:r>
          </a:p>
          <a:p>
            <a:pPr marL="0" indent="0">
              <a:buFont typeface="Arial" pitchFamily="34" charset="0"/>
              <a:buNone/>
            </a:pPr>
            <a:endParaRPr lang="en-US" dirty="0" smtClean="0"/>
          </a:p>
        </p:txBody>
      </p:sp>
      <p:sp>
        <p:nvSpPr>
          <p:cNvPr id="4" name="Slide Number Placeholder 3"/>
          <p:cNvSpPr>
            <a:spLocks noGrp="1"/>
          </p:cNvSpPr>
          <p:nvPr>
            <p:ph type="sldNum" sz="quarter" idx="10"/>
          </p:nvPr>
        </p:nvSpPr>
        <p:spPr/>
        <p:txBody>
          <a:bodyPr/>
          <a:lstStyle/>
          <a:p>
            <a:fld id="{2AAFFAD7-F4BB-40AB-9856-8EF2547A47A0}" type="slidenum">
              <a:rPr lang="en-US" smtClean="0"/>
              <a:pPr/>
              <a:t>39</a:t>
            </a:fld>
            <a:endParaRPr lang="en-US" dirty="0"/>
          </a:p>
        </p:txBody>
      </p:sp>
    </p:spTree>
    <p:extLst>
      <p:ext uri="{BB962C8B-B14F-4D97-AF65-F5344CB8AC3E}">
        <p14:creationId xmlns:p14="http://schemas.microsoft.com/office/powerpoint/2010/main" val="126996090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Autofit/>
          </a:bodyPr>
          <a:lstStyle/>
          <a:p>
            <a:r>
              <a:rPr lang="en-US" dirty="0" smtClean="0"/>
              <a:t>Multi-Line Item Transactions</a:t>
            </a:r>
          </a:p>
          <a:p>
            <a:pPr marL="171450" lvl="0" indent="-171450">
              <a:buFont typeface="Arial" pitchFamily="34" charset="0"/>
              <a:buChar char="•"/>
            </a:pPr>
            <a:r>
              <a:rPr lang="en-US" b="1" dirty="0" smtClean="0"/>
              <a:t>Rows added</a:t>
            </a:r>
          </a:p>
          <a:p>
            <a:pPr marL="628650" lvl="1" indent="-171450">
              <a:buFont typeface="Arial" pitchFamily="34" charset="0"/>
              <a:buChar char="•"/>
            </a:pPr>
            <a:r>
              <a:rPr lang="en-US" dirty="0" smtClean="0"/>
              <a:t>May change if other than the row or range of rows you initially highlighted.</a:t>
            </a:r>
          </a:p>
          <a:p>
            <a:pPr marL="628650" lvl="1" indent="-171450">
              <a:buFont typeface="Arial" pitchFamily="34" charset="0"/>
              <a:buChar char="•"/>
            </a:pPr>
            <a:r>
              <a:rPr lang="en-US" dirty="0" smtClean="0"/>
              <a:t>Will</a:t>
            </a:r>
            <a:r>
              <a:rPr lang="en-US" baseline="0" dirty="0" smtClean="0"/>
              <a:t> add row before and after and update the row numbers in the Properties screen</a:t>
            </a:r>
            <a:endParaRPr lang="en-US" dirty="0" smtClean="0"/>
          </a:p>
          <a:p>
            <a:pPr marL="171450" lvl="0" indent="-171450">
              <a:buFont typeface="Arial" pitchFamily="34" charset="0"/>
              <a:buChar char="•"/>
            </a:pPr>
            <a:endParaRPr lang="en-US" b="1" dirty="0" smtClean="0"/>
          </a:p>
          <a:p>
            <a:pPr marL="171450" lvl="0" indent="-171450">
              <a:buFont typeface="Arial" pitchFamily="34" charset="0"/>
              <a:buChar char="•"/>
            </a:pPr>
            <a:r>
              <a:rPr lang="en-US" b="1" dirty="0" smtClean="0"/>
              <a:t>Template auto populated</a:t>
            </a:r>
          </a:p>
          <a:p>
            <a:pPr marL="628650" marR="0" lvl="1" indent="-171450" algn="l" defTabSz="914400" rtl="0" eaLnBrk="1" fontAlgn="auto" latinLnBrk="0" hangingPunct="1">
              <a:lnSpc>
                <a:spcPct val="100000"/>
              </a:lnSpc>
              <a:spcBef>
                <a:spcPts val="0"/>
              </a:spcBef>
              <a:spcAft>
                <a:spcPts val="0"/>
              </a:spcAft>
              <a:buClrTx/>
              <a:buSzTx/>
              <a:buFont typeface="Arial" pitchFamily="34" charset="0"/>
              <a:buChar char="•"/>
              <a:tabLst/>
              <a:defRPr/>
            </a:pPr>
            <a:r>
              <a:rPr lang="en-US" baseline="0" dirty="0" smtClean="0"/>
              <a:t>Detail indicator value defaults to last indicator used </a:t>
            </a:r>
          </a:p>
          <a:p>
            <a:pPr marL="628650" lvl="1" indent="-171450">
              <a:buFont typeface="Arial" pitchFamily="34" charset="0"/>
              <a:buChar char="•"/>
            </a:pPr>
            <a:endParaRPr lang="en-US" b="1" dirty="0" smtClean="0"/>
          </a:p>
          <a:p>
            <a:pPr marL="171450" lvl="0" indent="-171450">
              <a:buFont typeface="Arial" pitchFamily="34" charset="0"/>
              <a:buChar char="•"/>
            </a:pPr>
            <a:r>
              <a:rPr lang="en-US" b="1" dirty="0" smtClean="0"/>
              <a:t>Delete Loop by deleting a row</a:t>
            </a:r>
          </a:p>
          <a:p>
            <a:pPr marL="628650" lvl="1" indent="-171450">
              <a:buFont typeface="Arial" pitchFamily="34" charset="0"/>
              <a:buChar char="•"/>
            </a:pPr>
            <a:endParaRPr lang="en-US" b="1" dirty="0" smtClean="0"/>
          </a:p>
          <a:p>
            <a:pPr marL="171450" lvl="0" indent="-171450">
              <a:buFont typeface="Arial" pitchFamily="34" charset="0"/>
              <a:buChar char="•"/>
            </a:pPr>
            <a:r>
              <a:rPr lang="en-US" b="1" dirty="0" smtClean="0"/>
              <a:t>When not to apply a Loop</a:t>
            </a:r>
          </a:p>
          <a:p>
            <a:pPr marL="628650" marR="0" lvl="1" indent="-171450" algn="l" defTabSz="914400" rtl="0" eaLnBrk="1" fontAlgn="auto" latinLnBrk="0" hangingPunct="1">
              <a:lnSpc>
                <a:spcPct val="100000"/>
              </a:lnSpc>
              <a:spcBef>
                <a:spcPts val="0"/>
              </a:spcBef>
              <a:spcAft>
                <a:spcPts val="0"/>
              </a:spcAft>
              <a:buClrTx/>
              <a:buSzTx/>
              <a:buFont typeface="Arial" pitchFamily="34" charset="0"/>
              <a:buChar char="•"/>
              <a:tabLst/>
              <a:defRPr/>
            </a:pPr>
            <a:r>
              <a:rPr lang="en-US" baseline="0" dirty="0" smtClean="0"/>
              <a:t>When entering less than 2 items</a:t>
            </a:r>
          </a:p>
          <a:p>
            <a:pPr marL="628650" marR="0" lvl="1" indent="-171450" algn="l" defTabSz="914400" rtl="0" eaLnBrk="1" fontAlgn="auto" latinLnBrk="0" hangingPunct="1">
              <a:lnSpc>
                <a:spcPct val="100000"/>
              </a:lnSpc>
              <a:spcBef>
                <a:spcPts val="0"/>
              </a:spcBef>
              <a:spcAft>
                <a:spcPts val="0"/>
              </a:spcAft>
              <a:buClrTx/>
              <a:buSzTx/>
              <a:buFont typeface="Arial" pitchFamily="34" charset="0"/>
              <a:buChar char="•"/>
              <a:tabLst/>
              <a:defRPr/>
            </a:pPr>
            <a:r>
              <a:rPr lang="en-US" baseline="0" dirty="0" smtClean="0"/>
              <a:t>Changes = may work better with 2 linked scripts</a:t>
            </a:r>
          </a:p>
          <a:p>
            <a:pPr marL="171450" lvl="0" indent="-171450">
              <a:buFont typeface="Arial" pitchFamily="34" charset="0"/>
              <a:buChar char="•"/>
            </a:pPr>
            <a:endParaRPr lang="en-US" b="1" dirty="0" smtClean="0"/>
          </a:p>
          <a:p>
            <a:pPr marL="171450" lvl="0" indent="-171450">
              <a:buFont typeface="Arial" pitchFamily="34" charset="0"/>
              <a:buChar char="•"/>
            </a:pPr>
            <a:r>
              <a:rPr lang="en-US" b="1" baseline="0" dirty="0" smtClean="0"/>
              <a:t>Log message is generic for the entire “group” of data – not line by line</a:t>
            </a:r>
          </a:p>
          <a:p>
            <a:pPr marL="628650" lvl="1" indent="-171450">
              <a:buFont typeface="Arial" pitchFamily="34" charset="0"/>
              <a:buChar char="•"/>
            </a:pPr>
            <a:r>
              <a:rPr lang="en-US" b="1" baseline="0" dirty="0" smtClean="0"/>
              <a:t>First and last rows of data will have messages</a:t>
            </a:r>
          </a:p>
          <a:p>
            <a:pPr marL="171450" lvl="0" indent="-171450">
              <a:buFont typeface="Arial" pitchFamily="34" charset="0"/>
              <a:buChar char="•"/>
            </a:pPr>
            <a:endParaRPr lang="en-US" b="1" dirty="0" smtClean="0"/>
          </a:p>
          <a:p>
            <a:pPr marL="171450" lvl="0" indent="-171450">
              <a:buFont typeface="Arial" pitchFamily="34" charset="0"/>
              <a:buChar char="•"/>
            </a:pPr>
            <a:endParaRPr lang="en-US" b="1" dirty="0" smtClean="0"/>
          </a:p>
          <a:p>
            <a:r>
              <a:rPr lang="en-US" b="1" u="sng" baseline="0" dirty="0" smtClean="0"/>
              <a:t>DEMO ===== </a:t>
            </a:r>
            <a:r>
              <a:rPr lang="en-US" sz="2000" b="1" u="sng" baseline="0" dirty="0" smtClean="0"/>
              <a:t>GO TO SAP                       WORK OUT THE STEPS</a:t>
            </a:r>
          </a:p>
          <a:p>
            <a:pPr marL="228600" indent="-228600">
              <a:buAutoNum type="arabicPeriod"/>
            </a:pPr>
            <a:endParaRPr lang="en-US" b="1" u="sng" baseline="0" dirty="0" smtClean="0"/>
          </a:p>
          <a:p>
            <a:pPr marL="228600" indent="-228600">
              <a:buAutoNum type="arabicPeriod"/>
            </a:pPr>
            <a:r>
              <a:rPr lang="en-US" b="1" u="sng" baseline="0" dirty="0" smtClean="0"/>
              <a:t>Login to SAP</a:t>
            </a:r>
          </a:p>
          <a:p>
            <a:pPr marL="228600" marR="0" indent="-228600" algn="l" defTabSz="914400" rtl="0" eaLnBrk="1" fontAlgn="auto" latinLnBrk="0" hangingPunct="1">
              <a:lnSpc>
                <a:spcPct val="100000"/>
              </a:lnSpc>
              <a:spcBef>
                <a:spcPts val="0"/>
              </a:spcBef>
              <a:spcAft>
                <a:spcPts val="0"/>
              </a:spcAft>
              <a:buClrTx/>
              <a:buSzTx/>
              <a:buFontTx/>
              <a:buAutoNum type="arabicPeriod"/>
              <a:tabLst/>
              <a:defRPr/>
            </a:pPr>
            <a:r>
              <a:rPr lang="en-US" b="1" u="sng" baseline="0" dirty="0" smtClean="0"/>
              <a:t>SALES ORDER IS GOOD EXAMPLE – VA01</a:t>
            </a:r>
          </a:p>
          <a:p>
            <a:pPr marL="228600" indent="-228600">
              <a:buAutoNum type="arabicPeriod"/>
            </a:pPr>
            <a:r>
              <a:rPr lang="en-US" b="1" u="sng" baseline="0" dirty="0" smtClean="0"/>
              <a:t>Order Type = OR</a:t>
            </a:r>
          </a:p>
          <a:p>
            <a:pPr marL="228600" indent="-228600">
              <a:buAutoNum type="arabicPeriod"/>
            </a:pPr>
            <a:r>
              <a:rPr lang="en-US" b="1" u="sng" baseline="0" dirty="0" smtClean="0"/>
              <a:t>Sales Organization = 1000</a:t>
            </a:r>
          </a:p>
          <a:p>
            <a:pPr marL="228600" indent="-228600">
              <a:buAutoNum type="arabicPeriod"/>
            </a:pPr>
            <a:r>
              <a:rPr lang="en-US" b="1" u="sng" baseline="0" dirty="0" smtClean="0"/>
              <a:t>Distribution Channel = 10</a:t>
            </a:r>
          </a:p>
          <a:p>
            <a:pPr marL="228600" indent="-228600">
              <a:buAutoNum type="arabicPeriod"/>
            </a:pPr>
            <a:r>
              <a:rPr lang="en-US" b="1" u="sng" baseline="0" dirty="0" smtClean="0"/>
              <a:t>Division = 00</a:t>
            </a:r>
          </a:p>
          <a:p>
            <a:pPr marL="685800" lvl="1" indent="-228600">
              <a:buAutoNum type="arabicPeriod"/>
            </a:pPr>
            <a:r>
              <a:rPr lang="en-US" b="1" u="sng" baseline="0" dirty="0" smtClean="0"/>
              <a:t>THIS IS ALL HEADER DATA</a:t>
            </a:r>
          </a:p>
          <a:p>
            <a:pPr marL="228600" lvl="0" indent="-228600">
              <a:buAutoNum type="arabicPeriod"/>
            </a:pPr>
            <a:r>
              <a:rPr lang="en-US" b="1" u="sng" baseline="0" dirty="0" smtClean="0"/>
              <a:t>Press Enter</a:t>
            </a:r>
          </a:p>
          <a:p>
            <a:pPr marL="228600" lvl="0" indent="-228600">
              <a:buAutoNum type="arabicPeriod"/>
            </a:pPr>
            <a:r>
              <a:rPr lang="en-US" b="1" u="sng" baseline="0" dirty="0" smtClean="0"/>
              <a:t>Sold to Party = 76101</a:t>
            </a:r>
          </a:p>
          <a:p>
            <a:pPr marL="228600" lvl="0" indent="-228600">
              <a:buAutoNum type="arabicPeriod"/>
            </a:pPr>
            <a:r>
              <a:rPr lang="en-US" b="1" u="sng" baseline="0" dirty="0" smtClean="0"/>
              <a:t>Ship to Party = 76102</a:t>
            </a:r>
          </a:p>
          <a:p>
            <a:pPr marL="228600" lvl="0" indent="-228600">
              <a:buAutoNum type="arabicPeriod"/>
            </a:pPr>
            <a:r>
              <a:rPr lang="en-US" b="1" u="sng" baseline="0" dirty="0" smtClean="0"/>
              <a:t>PO Number = use next number</a:t>
            </a:r>
          </a:p>
          <a:p>
            <a:pPr marL="228600" lvl="0" indent="-228600">
              <a:buAutoNum type="arabicPeriod"/>
            </a:pPr>
            <a:r>
              <a:rPr lang="en-US" b="1" u="sng" baseline="0" dirty="0" smtClean="0"/>
              <a:t>Press Enter</a:t>
            </a:r>
          </a:p>
          <a:p>
            <a:pPr marL="685800" lvl="1" indent="-228600">
              <a:buAutoNum type="arabicPeriod"/>
            </a:pPr>
            <a:r>
              <a:rPr lang="en-US" b="1" u="sng" baseline="0" dirty="0" smtClean="0"/>
              <a:t>NOW WE START LINE ITEMS</a:t>
            </a:r>
          </a:p>
          <a:p>
            <a:pPr marL="228600" lvl="0" indent="-228600">
              <a:buAutoNum type="arabicPeriod"/>
            </a:pPr>
            <a:r>
              <a:rPr lang="en-US" b="1" u="sng" baseline="0" dirty="0" smtClean="0"/>
              <a:t>Enter 2 items</a:t>
            </a:r>
          </a:p>
          <a:p>
            <a:pPr marL="685800" lvl="1" indent="-228600">
              <a:buAutoNum type="arabicPeriod"/>
            </a:pPr>
            <a:r>
              <a:rPr lang="en-US" b="1" u="sng" baseline="0" dirty="0" smtClean="0"/>
              <a:t>Material – 64865 thru 64871; Order Quantity; Plant = 1000 (after First date)</a:t>
            </a:r>
          </a:p>
          <a:p>
            <a:pPr marL="228600" indent="-228600">
              <a:buAutoNum type="arabicPeriod"/>
            </a:pPr>
            <a:r>
              <a:rPr lang="en-US" b="1" u="sng" baseline="0" dirty="0" smtClean="0"/>
              <a:t>Look for button to see how data will be moved</a:t>
            </a:r>
          </a:p>
          <a:p>
            <a:pPr marL="685800" lvl="1" indent="-228600">
              <a:buAutoNum type="arabicPeriod"/>
            </a:pPr>
            <a:r>
              <a:rPr lang="en-US" b="1" u="sng" baseline="0" dirty="0" smtClean="0"/>
              <a:t>(2</a:t>
            </a:r>
            <a:r>
              <a:rPr lang="en-US" b="1" u="sng" baseline="30000" dirty="0" smtClean="0"/>
              <a:t>nd</a:t>
            </a:r>
            <a:r>
              <a:rPr lang="en-US" b="1" u="sng" baseline="0" dirty="0" smtClean="0"/>
              <a:t> icon) “Paper w/+” creates new row – moves lines up – row 2 becomes blank</a:t>
            </a:r>
          </a:p>
          <a:p>
            <a:pPr marL="228600" lvl="0" indent="-228600">
              <a:buAutoNum type="arabicPeriod"/>
            </a:pPr>
            <a:r>
              <a:rPr lang="en-US" b="1" u="sng" baseline="0" dirty="0" smtClean="0"/>
              <a:t>Click icon and enter 1 item</a:t>
            </a:r>
          </a:p>
          <a:p>
            <a:pPr marL="685800" lvl="1" indent="-228600">
              <a:buAutoNum type="arabicPeriod"/>
            </a:pPr>
            <a:r>
              <a:rPr lang="en-US" b="1" u="sng" baseline="0" dirty="0" smtClean="0"/>
              <a:t>Material, Order Quantity, Plant</a:t>
            </a:r>
          </a:p>
          <a:p>
            <a:pPr marL="228600" lvl="0" indent="-228600">
              <a:buAutoNum type="arabicPeriod"/>
            </a:pPr>
            <a:r>
              <a:rPr lang="en-US" b="1" u="sng" baseline="0" dirty="0" smtClean="0"/>
              <a:t>Click on Display doc icon &gt; Dropdown &gt; Billing Documents then enter:</a:t>
            </a:r>
          </a:p>
          <a:p>
            <a:pPr marL="685800" lvl="1" indent="-228600">
              <a:buAutoNum type="arabicPeriod"/>
            </a:pPr>
            <a:r>
              <a:rPr lang="en-US" b="1" u="sng" baseline="0" dirty="0" smtClean="0"/>
              <a:t>Incoterms – CPT</a:t>
            </a:r>
          </a:p>
          <a:p>
            <a:pPr marL="685800" lvl="1" indent="-228600">
              <a:buAutoNum type="arabicPeriod"/>
            </a:pPr>
            <a:r>
              <a:rPr lang="en-US" b="1" u="sng" baseline="0" dirty="0" smtClean="0"/>
              <a:t>Terms of Payment Key – 0001</a:t>
            </a:r>
          </a:p>
          <a:p>
            <a:pPr marL="228600" indent="-228600">
              <a:buAutoNum type="arabicPeriod"/>
            </a:pPr>
            <a:endParaRPr lang="en-US" b="1" u="sng" baseline="0" dirty="0" smtClean="0"/>
          </a:p>
          <a:p>
            <a:pPr marL="228600" indent="-228600">
              <a:buAutoNum type="arabicPeriod"/>
            </a:pPr>
            <a:r>
              <a:rPr lang="en-US" b="1" u="sng" baseline="0" dirty="0" smtClean="0"/>
              <a:t>OPEN TRANSACTION and start recording</a:t>
            </a:r>
          </a:p>
          <a:p>
            <a:pPr marL="685800" lvl="1" indent="-228600">
              <a:buAutoNum type="arabicPeriod"/>
            </a:pPr>
            <a:r>
              <a:rPr lang="en-US" b="1" u="sng" baseline="0" dirty="0" smtClean="0"/>
              <a:t>Repeat #2-11</a:t>
            </a:r>
          </a:p>
          <a:p>
            <a:pPr marL="228600" lvl="0" indent="-228600">
              <a:buAutoNum type="arabicPeriod"/>
            </a:pPr>
            <a:r>
              <a:rPr lang="en-US" b="1" u="sng" baseline="0" dirty="0" smtClean="0"/>
              <a:t>Go to line 2 in bottom section</a:t>
            </a:r>
          </a:p>
          <a:p>
            <a:pPr marL="685800" lvl="1" indent="-228600">
              <a:buAutoNum type="arabicPeriod"/>
            </a:pPr>
            <a:r>
              <a:rPr lang="en-US" b="1" u="sng" baseline="0" dirty="0" smtClean="0"/>
              <a:t>Item Number; Material – 64865 thru 64871; Order Quantity; Plant = 1000 (after First date)</a:t>
            </a:r>
          </a:p>
          <a:p>
            <a:pPr marL="685800" lvl="1" indent="-228600">
              <a:buAutoNum type="arabicPeriod"/>
            </a:pPr>
            <a:r>
              <a:rPr lang="en-US" b="1" u="sng" baseline="0" dirty="0" smtClean="0"/>
              <a:t>Click (2</a:t>
            </a:r>
            <a:r>
              <a:rPr lang="en-US" b="1" u="sng" baseline="30000" dirty="0" smtClean="0"/>
              <a:t>nd</a:t>
            </a:r>
            <a:r>
              <a:rPr lang="en-US" b="1" u="sng" baseline="0" dirty="0" smtClean="0"/>
              <a:t> icon) “Paper w/+” </a:t>
            </a:r>
          </a:p>
          <a:p>
            <a:pPr marL="685800" lvl="1" indent="-228600">
              <a:buAutoNum type="arabicPeriod"/>
            </a:pPr>
            <a:r>
              <a:rPr lang="en-US" b="1" u="sng" baseline="0" dirty="0" smtClean="0"/>
              <a:t>Enter Item Number; Material, Order Quantity, Plant = 1000</a:t>
            </a:r>
          </a:p>
          <a:p>
            <a:pPr marL="685800" marR="0" lvl="1" indent="-228600" algn="l" defTabSz="914400" rtl="0" eaLnBrk="1" fontAlgn="auto" latinLnBrk="0" hangingPunct="1">
              <a:lnSpc>
                <a:spcPct val="100000"/>
              </a:lnSpc>
              <a:spcBef>
                <a:spcPts val="0"/>
              </a:spcBef>
              <a:spcAft>
                <a:spcPts val="0"/>
              </a:spcAft>
              <a:buClrTx/>
              <a:buSzTx/>
              <a:buFontTx/>
              <a:buAutoNum type="arabicPeriod"/>
              <a:tabLst/>
              <a:defRPr/>
            </a:pPr>
            <a:r>
              <a:rPr lang="en-US" b="1" u="sng" baseline="0" dirty="0" smtClean="0"/>
              <a:t>Click (2</a:t>
            </a:r>
            <a:r>
              <a:rPr lang="en-US" b="1" u="sng" baseline="30000" dirty="0" smtClean="0"/>
              <a:t>nd</a:t>
            </a:r>
            <a:r>
              <a:rPr lang="en-US" b="1" u="sng" baseline="0" dirty="0" smtClean="0"/>
              <a:t> icon) “Paper w/+” </a:t>
            </a:r>
          </a:p>
          <a:p>
            <a:pPr marL="228600" lvl="0" indent="-228600">
              <a:buAutoNum type="arabicPeriod"/>
            </a:pPr>
            <a:r>
              <a:rPr lang="en-US" b="1" u="sng" baseline="0" dirty="0" smtClean="0"/>
              <a:t>Press Enter</a:t>
            </a:r>
          </a:p>
          <a:p>
            <a:pPr marL="228600" lvl="0" indent="-228600">
              <a:buAutoNum type="arabicPeriod"/>
            </a:pPr>
            <a:r>
              <a:rPr lang="en-US" b="1" u="sng" baseline="0" dirty="0" smtClean="0"/>
              <a:t>Click on Display doc icon &gt; Billing Documents then enter:</a:t>
            </a:r>
          </a:p>
          <a:p>
            <a:pPr marL="685800" lvl="1" indent="-228600">
              <a:buAutoNum type="arabicPeriod"/>
            </a:pPr>
            <a:r>
              <a:rPr lang="en-US" b="1" u="sng" baseline="0" dirty="0" smtClean="0"/>
              <a:t>Incoterms – CPT</a:t>
            </a:r>
          </a:p>
          <a:p>
            <a:pPr marL="685800" lvl="1" indent="-228600">
              <a:buAutoNum type="arabicPeriod"/>
            </a:pPr>
            <a:r>
              <a:rPr lang="en-US" b="1" u="sng" baseline="0" dirty="0" smtClean="0"/>
              <a:t>Terms of Payment Key – 0001</a:t>
            </a:r>
          </a:p>
          <a:p>
            <a:pPr marL="228600" lvl="0" indent="-228600">
              <a:buAutoNum type="arabicPeriod"/>
            </a:pPr>
            <a:r>
              <a:rPr lang="en-US" b="1" u="sng" baseline="0" dirty="0" smtClean="0"/>
              <a:t>Back out &gt; Click green check</a:t>
            </a:r>
          </a:p>
          <a:p>
            <a:pPr marL="228600" lvl="0" indent="-228600">
              <a:buAutoNum type="arabicPeriod"/>
            </a:pPr>
            <a:r>
              <a:rPr lang="en-US" b="1" u="sng" baseline="0" dirty="0" smtClean="0"/>
              <a:t>Save</a:t>
            </a:r>
          </a:p>
          <a:p>
            <a:pPr marL="228600" lvl="0" indent="-228600">
              <a:buAutoNum type="arabicPeriod"/>
            </a:pPr>
            <a:endParaRPr lang="en-US" b="1" u="sng" baseline="0" dirty="0" smtClean="0"/>
          </a:p>
          <a:p>
            <a:pPr marL="228600" indent="-228600">
              <a:buAutoNum type="arabicPeriod"/>
            </a:pPr>
            <a:r>
              <a:rPr lang="en-US" b="1" u="sng" baseline="0" dirty="0" smtClean="0"/>
              <a:t>Create mapping</a:t>
            </a:r>
          </a:p>
          <a:p>
            <a:pPr marL="685800" lvl="1" indent="-228600">
              <a:buAutoNum type="arabicPeriod"/>
            </a:pPr>
            <a:r>
              <a:rPr lang="en-US" b="1" u="sng" baseline="0" dirty="0" smtClean="0"/>
              <a:t>Expert tab</a:t>
            </a:r>
          </a:p>
          <a:p>
            <a:pPr marL="1143000" lvl="2" indent="-228600">
              <a:buAutoNum type="arabicPeriod"/>
            </a:pPr>
            <a:r>
              <a:rPr lang="en-US" b="1" u="sng" baseline="0" dirty="0" smtClean="0"/>
              <a:t>Review header data, then detail data (note row 2 = (02))</a:t>
            </a:r>
          </a:p>
          <a:p>
            <a:pPr marL="1600200" lvl="3" indent="-228600">
              <a:buAutoNum type="arabicPeriod"/>
            </a:pPr>
            <a:r>
              <a:rPr lang="en-US" b="1" u="sng" baseline="0" dirty="0" smtClean="0"/>
              <a:t>Disable 2</a:t>
            </a:r>
            <a:r>
              <a:rPr lang="en-US" b="1" u="sng" baseline="30000" dirty="0" smtClean="0"/>
              <a:t>nd</a:t>
            </a:r>
            <a:r>
              <a:rPr lang="en-US" b="1" u="sng" baseline="0" dirty="0" smtClean="0"/>
              <a:t> set of data </a:t>
            </a:r>
          </a:p>
          <a:p>
            <a:pPr marL="1600200" lvl="3" indent="-228600">
              <a:buAutoNum type="arabicPeriod"/>
            </a:pPr>
            <a:r>
              <a:rPr lang="en-US" b="1" u="sng" baseline="0" dirty="0" smtClean="0"/>
              <a:t>Final save code must be outside the loop</a:t>
            </a:r>
          </a:p>
          <a:p>
            <a:pPr marL="1143000" lvl="2" indent="-228600">
              <a:buAutoNum type="arabicPeriod"/>
            </a:pPr>
            <a:r>
              <a:rPr lang="en-US" b="1" u="sng" baseline="0" dirty="0" smtClean="0"/>
              <a:t>Create loop around entire screen containing Material Number, Quantity, etc. – explain why looping first</a:t>
            </a:r>
          </a:p>
          <a:p>
            <a:pPr marL="685800" lvl="1" indent="-228600">
              <a:buAutoNum type="arabicPeriod"/>
            </a:pPr>
            <a:r>
              <a:rPr lang="en-US" b="1" u="sng" baseline="0" dirty="0" smtClean="0"/>
              <a:t>Basic tab</a:t>
            </a:r>
          </a:p>
          <a:p>
            <a:pPr marL="1143000" lvl="2" indent="-228600">
              <a:buAutoNum type="arabicPeriod"/>
            </a:pPr>
            <a:r>
              <a:rPr lang="en-US" b="1" u="sng" baseline="0" dirty="0" smtClean="0"/>
              <a:t>Map (everything but OR and log column)</a:t>
            </a:r>
          </a:p>
          <a:p>
            <a:pPr marL="228600" lvl="0" indent="-228600">
              <a:buAutoNum type="arabicPeriod"/>
            </a:pPr>
            <a:r>
              <a:rPr lang="en-US" b="1" u="sng" baseline="0" dirty="0" smtClean="0"/>
              <a:t>Save script and data template</a:t>
            </a:r>
          </a:p>
          <a:p>
            <a:pPr marL="228600" lvl="0" indent="-228600">
              <a:buAutoNum type="arabicPeriod"/>
            </a:pPr>
            <a:r>
              <a:rPr lang="en-US" b="1" u="sng" baseline="0" dirty="0" smtClean="0"/>
              <a:t>Back out and add data to template</a:t>
            </a:r>
          </a:p>
          <a:p>
            <a:pPr marL="685800" marR="0" lvl="2" indent="-228600" algn="l" defTabSz="914400" rtl="0" eaLnBrk="1" fontAlgn="auto" latinLnBrk="0" hangingPunct="1">
              <a:lnSpc>
                <a:spcPct val="100000"/>
              </a:lnSpc>
              <a:spcBef>
                <a:spcPts val="0"/>
              </a:spcBef>
              <a:spcAft>
                <a:spcPts val="0"/>
              </a:spcAft>
              <a:buClrTx/>
              <a:buSzTx/>
              <a:buFontTx/>
              <a:buAutoNum type="arabicPeriod"/>
              <a:tabLst/>
              <a:defRPr/>
            </a:pPr>
            <a:r>
              <a:rPr lang="en-US" b="1" u="sng" baseline="0" dirty="0" smtClean="0"/>
              <a:t>Can copy header info into detail rows – only looking at H or D and knows what data to pick up</a:t>
            </a:r>
          </a:p>
          <a:p>
            <a:pPr marL="228600" indent="-228600">
              <a:buAutoNum type="arabicPeriod"/>
            </a:pPr>
            <a:r>
              <a:rPr lang="en-US" b="1" u="sng" baseline="0" dirty="0" smtClean="0"/>
              <a:t>Run in Step by Step to show looping</a:t>
            </a:r>
          </a:p>
          <a:p>
            <a:pPr marL="685800" lvl="1" indent="-228600">
              <a:buAutoNum type="arabicPeriod"/>
            </a:pPr>
            <a:r>
              <a:rPr lang="en-US" b="1" u="sng" baseline="0" dirty="0" smtClean="0"/>
              <a:t>Fields in red are data being entered</a:t>
            </a:r>
          </a:p>
          <a:p>
            <a:pPr marL="685800" lvl="1" indent="-228600">
              <a:buAutoNum type="arabicPeriod"/>
            </a:pPr>
            <a:r>
              <a:rPr lang="en-US" b="1" u="sng" baseline="0" dirty="0" smtClean="0"/>
              <a:t>Click on green check in pop-up</a:t>
            </a:r>
          </a:p>
          <a:p>
            <a:pPr marL="685800" lvl="1" indent="-228600">
              <a:buAutoNum type="arabicPeriod"/>
            </a:pPr>
            <a:r>
              <a:rPr lang="en-US" b="1" u="sng" baseline="0" dirty="0" smtClean="0"/>
              <a:t>Review log column</a:t>
            </a:r>
          </a:p>
          <a:p>
            <a:pPr marL="685800" lvl="1" indent="-228600">
              <a:buAutoNum type="arabicPeriod"/>
            </a:pPr>
            <a:r>
              <a:rPr lang="en-US" b="1" u="sng" baseline="0" dirty="0" smtClean="0"/>
              <a:t>Run script === EXPLAIN LOG COLUMN</a:t>
            </a:r>
          </a:p>
          <a:p>
            <a:pPr marL="1143000" lvl="2" indent="-228600">
              <a:buAutoNum type="arabicPeriod"/>
            </a:pPr>
            <a:r>
              <a:rPr lang="en-US" b="1" u="sng" baseline="0" dirty="0" smtClean="0"/>
              <a:t>Optional to show how to create new column with just sales order number</a:t>
            </a:r>
          </a:p>
          <a:p>
            <a:pPr marL="1600200" lvl="3" indent="-228600">
              <a:buAutoNum type="arabicPeriod"/>
            </a:pPr>
            <a:r>
              <a:rPr lang="en-US" b="1" u="sng" baseline="0" dirty="0" smtClean="0"/>
              <a:t>Type in header</a:t>
            </a:r>
          </a:p>
          <a:p>
            <a:pPr marL="1600200" lvl="3" indent="-228600">
              <a:buAutoNum type="arabicPeriod"/>
            </a:pPr>
            <a:r>
              <a:rPr lang="en-US" b="1" u="sng" baseline="0" dirty="0" smtClean="0"/>
              <a:t>Click on fx</a:t>
            </a:r>
          </a:p>
          <a:p>
            <a:pPr marL="2057400" lvl="4" indent="-228600">
              <a:buAutoNum type="arabicPeriod"/>
            </a:pPr>
            <a:r>
              <a:rPr lang="en-US" b="1" u="sng" baseline="0" dirty="0" smtClean="0"/>
              <a:t>Enter MID</a:t>
            </a:r>
          </a:p>
          <a:p>
            <a:pPr marL="2057400" lvl="4" indent="-228600">
              <a:buAutoNum type="arabicPeriod"/>
            </a:pPr>
            <a:r>
              <a:rPr lang="en-US" b="1" u="sng" baseline="0" dirty="0" smtClean="0"/>
              <a:t>OK</a:t>
            </a:r>
          </a:p>
          <a:p>
            <a:pPr marL="2057400" lvl="4" indent="-228600">
              <a:buAutoNum type="arabicPeriod"/>
            </a:pPr>
            <a:r>
              <a:rPr lang="en-US" b="1" u="sng" baseline="0" dirty="0" smtClean="0"/>
              <a:t>Text = cell with data returned from SAP</a:t>
            </a:r>
          </a:p>
          <a:p>
            <a:pPr marL="2057400" lvl="4" indent="-228600">
              <a:buAutoNum type="arabicPeriod"/>
            </a:pPr>
            <a:r>
              <a:rPr lang="en-US" b="1" u="sng" baseline="0" dirty="0" smtClean="0"/>
              <a:t>Start-num = 16</a:t>
            </a:r>
          </a:p>
          <a:p>
            <a:pPr marL="2057400" lvl="4" indent="-228600">
              <a:buAutoNum type="arabicPeriod"/>
            </a:pPr>
            <a:r>
              <a:rPr lang="en-US" b="1" u="sng" baseline="0" dirty="0" smtClean="0"/>
              <a:t>Num-chars = 5</a:t>
            </a:r>
          </a:p>
          <a:p>
            <a:pPr marL="2057400" lvl="4" indent="-228600">
              <a:buAutoNum type="arabicPeriod"/>
            </a:pPr>
            <a:r>
              <a:rPr lang="en-US" b="1" u="sng" baseline="0" dirty="0" smtClean="0"/>
              <a:t>OK</a:t>
            </a:r>
          </a:p>
          <a:p>
            <a:pPr marL="685800" lvl="1" indent="-228600">
              <a:buAutoNum type="arabicPeriod"/>
            </a:pPr>
            <a:r>
              <a:rPr lang="en-US" b="1" u="sng" baseline="0" dirty="0" smtClean="0"/>
              <a:t>Could use that new information to upload, etc., linked scripts</a:t>
            </a:r>
          </a:p>
        </p:txBody>
      </p:sp>
      <p:sp>
        <p:nvSpPr>
          <p:cNvPr id="4" name="Slide Number Placeholder 3"/>
          <p:cNvSpPr>
            <a:spLocks noGrp="1"/>
          </p:cNvSpPr>
          <p:nvPr>
            <p:ph type="sldNum" sz="quarter" idx="10"/>
          </p:nvPr>
        </p:nvSpPr>
        <p:spPr/>
        <p:txBody>
          <a:bodyPr/>
          <a:lstStyle/>
          <a:p>
            <a:fld id="{2AAFFAD7-F4BB-40AB-9856-8EF2547A47A0}" type="slidenum">
              <a:rPr lang="en-US" smtClean="0"/>
              <a:pPr/>
              <a:t>40</a:t>
            </a:fld>
            <a:endParaRPr lang="en-US" dirty="0"/>
          </a:p>
        </p:txBody>
      </p:sp>
    </p:spTree>
    <p:extLst>
      <p:ext uri="{BB962C8B-B14F-4D97-AF65-F5344CB8AC3E}">
        <p14:creationId xmlns:p14="http://schemas.microsoft.com/office/powerpoint/2010/main" val="1633621537"/>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Autofit/>
          </a:bodyPr>
          <a:lstStyle/>
          <a:p>
            <a:r>
              <a:rPr lang="en-US" dirty="0" smtClean="0"/>
              <a:t>Record-Map-Run</a:t>
            </a:r>
            <a:r>
              <a:rPr lang="en-US" baseline="0" dirty="0" smtClean="0"/>
              <a:t> of a FB50</a:t>
            </a:r>
            <a:endParaRPr lang="en-US" dirty="0" smtClean="0"/>
          </a:p>
          <a:p>
            <a:endParaRPr lang="en-US" dirty="0" smtClean="0"/>
          </a:p>
          <a:p>
            <a:r>
              <a:rPr lang="en-US" dirty="0" smtClean="0"/>
              <a:t>Multi-Line </a:t>
            </a:r>
            <a:r>
              <a:rPr lang="en-US" dirty="0" smtClean="0"/>
              <a:t>Item Transactions</a:t>
            </a:r>
          </a:p>
          <a:p>
            <a:pPr marL="171450" lvl="0" indent="-171450">
              <a:buFont typeface="Arial" pitchFamily="34" charset="0"/>
              <a:buChar char="•"/>
            </a:pPr>
            <a:r>
              <a:rPr lang="en-US" b="1" dirty="0" smtClean="0"/>
              <a:t>Rows added</a:t>
            </a:r>
          </a:p>
          <a:p>
            <a:pPr marL="628650" lvl="1" indent="-171450">
              <a:buFont typeface="Arial" pitchFamily="34" charset="0"/>
              <a:buChar char="•"/>
            </a:pPr>
            <a:r>
              <a:rPr lang="en-US" dirty="0" smtClean="0"/>
              <a:t>May change if other than the row or range of rows you initially highlighted.</a:t>
            </a:r>
          </a:p>
          <a:p>
            <a:pPr marL="628650" lvl="1" indent="-171450">
              <a:buFont typeface="Arial" pitchFamily="34" charset="0"/>
              <a:buChar char="•"/>
            </a:pPr>
            <a:r>
              <a:rPr lang="en-US" dirty="0" smtClean="0"/>
              <a:t>Will</a:t>
            </a:r>
            <a:r>
              <a:rPr lang="en-US" baseline="0" dirty="0" smtClean="0"/>
              <a:t> add row before and after and update the row numbers in the Properties screen</a:t>
            </a:r>
            <a:endParaRPr lang="en-US" dirty="0" smtClean="0"/>
          </a:p>
          <a:p>
            <a:pPr marL="171450" lvl="0" indent="-171450">
              <a:buFont typeface="Arial" pitchFamily="34" charset="0"/>
              <a:buChar char="•"/>
            </a:pPr>
            <a:endParaRPr lang="en-US" b="1" dirty="0" smtClean="0"/>
          </a:p>
          <a:p>
            <a:pPr marL="171450" lvl="0" indent="-171450">
              <a:buFont typeface="Arial" pitchFamily="34" charset="0"/>
              <a:buChar char="•"/>
            </a:pPr>
            <a:r>
              <a:rPr lang="en-US" b="1" dirty="0" smtClean="0"/>
              <a:t>Template auto populated</a:t>
            </a:r>
          </a:p>
          <a:p>
            <a:pPr marL="628650" marR="0" lvl="1" indent="-171450" algn="l" defTabSz="914400" rtl="0" eaLnBrk="1" fontAlgn="auto" latinLnBrk="0" hangingPunct="1">
              <a:lnSpc>
                <a:spcPct val="100000"/>
              </a:lnSpc>
              <a:spcBef>
                <a:spcPts val="0"/>
              </a:spcBef>
              <a:spcAft>
                <a:spcPts val="0"/>
              </a:spcAft>
              <a:buClrTx/>
              <a:buSzTx/>
              <a:buFont typeface="Arial" pitchFamily="34" charset="0"/>
              <a:buChar char="•"/>
              <a:tabLst/>
              <a:defRPr/>
            </a:pPr>
            <a:r>
              <a:rPr lang="en-US" baseline="0" dirty="0" smtClean="0"/>
              <a:t>Detail indicator value defaults to last indicator used </a:t>
            </a:r>
          </a:p>
          <a:p>
            <a:pPr marL="628650" lvl="1" indent="-171450">
              <a:buFont typeface="Arial" pitchFamily="34" charset="0"/>
              <a:buChar char="•"/>
            </a:pPr>
            <a:endParaRPr lang="en-US" b="1" dirty="0" smtClean="0"/>
          </a:p>
          <a:p>
            <a:pPr marL="171450" lvl="0" indent="-171450">
              <a:buFont typeface="Arial" pitchFamily="34" charset="0"/>
              <a:buChar char="•"/>
            </a:pPr>
            <a:r>
              <a:rPr lang="en-US" b="1" dirty="0" smtClean="0"/>
              <a:t>Delete Loop by deleting a row</a:t>
            </a:r>
          </a:p>
          <a:p>
            <a:pPr marL="628650" lvl="1" indent="-171450">
              <a:buFont typeface="Arial" pitchFamily="34" charset="0"/>
              <a:buChar char="•"/>
            </a:pPr>
            <a:endParaRPr lang="en-US" b="1" dirty="0" smtClean="0"/>
          </a:p>
          <a:p>
            <a:pPr marL="171450" lvl="0" indent="-171450">
              <a:buFont typeface="Arial" pitchFamily="34" charset="0"/>
              <a:buChar char="•"/>
            </a:pPr>
            <a:r>
              <a:rPr lang="en-US" b="1" dirty="0" smtClean="0"/>
              <a:t>When not to apply a Loop</a:t>
            </a:r>
          </a:p>
          <a:p>
            <a:pPr marL="628650" marR="0" lvl="1" indent="-171450" algn="l" defTabSz="914400" rtl="0" eaLnBrk="1" fontAlgn="auto" latinLnBrk="0" hangingPunct="1">
              <a:lnSpc>
                <a:spcPct val="100000"/>
              </a:lnSpc>
              <a:spcBef>
                <a:spcPts val="0"/>
              </a:spcBef>
              <a:spcAft>
                <a:spcPts val="0"/>
              </a:spcAft>
              <a:buClrTx/>
              <a:buSzTx/>
              <a:buFont typeface="Arial" pitchFamily="34" charset="0"/>
              <a:buChar char="•"/>
              <a:tabLst/>
              <a:defRPr/>
            </a:pPr>
            <a:r>
              <a:rPr lang="en-US" baseline="0" dirty="0" smtClean="0"/>
              <a:t>When entering less than 2 items</a:t>
            </a:r>
          </a:p>
          <a:p>
            <a:pPr marL="628650" marR="0" lvl="1" indent="-171450" algn="l" defTabSz="914400" rtl="0" eaLnBrk="1" fontAlgn="auto" latinLnBrk="0" hangingPunct="1">
              <a:lnSpc>
                <a:spcPct val="100000"/>
              </a:lnSpc>
              <a:spcBef>
                <a:spcPts val="0"/>
              </a:spcBef>
              <a:spcAft>
                <a:spcPts val="0"/>
              </a:spcAft>
              <a:buClrTx/>
              <a:buSzTx/>
              <a:buFont typeface="Arial" pitchFamily="34" charset="0"/>
              <a:buChar char="•"/>
              <a:tabLst/>
              <a:defRPr/>
            </a:pPr>
            <a:r>
              <a:rPr lang="en-US" baseline="0" dirty="0" smtClean="0"/>
              <a:t>Changes = may work better with 2 linked scripts</a:t>
            </a:r>
          </a:p>
          <a:p>
            <a:pPr marL="171450" lvl="0" indent="-171450">
              <a:buFont typeface="Arial" pitchFamily="34" charset="0"/>
              <a:buChar char="•"/>
            </a:pPr>
            <a:endParaRPr lang="en-US" b="1" dirty="0" smtClean="0"/>
          </a:p>
          <a:p>
            <a:pPr marL="171450" lvl="0" indent="-171450">
              <a:buFont typeface="Arial" pitchFamily="34" charset="0"/>
              <a:buChar char="•"/>
            </a:pPr>
            <a:r>
              <a:rPr lang="en-US" b="1" baseline="0" dirty="0" smtClean="0"/>
              <a:t>Log message is generic for the entire “group” of data – not line by line</a:t>
            </a:r>
          </a:p>
          <a:p>
            <a:pPr marL="628650" lvl="1" indent="-171450">
              <a:buFont typeface="Arial" pitchFamily="34" charset="0"/>
              <a:buChar char="•"/>
            </a:pPr>
            <a:r>
              <a:rPr lang="en-US" b="1" baseline="0" dirty="0" smtClean="0"/>
              <a:t>First and last rows of data will have messages</a:t>
            </a:r>
          </a:p>
          <a:p>
            <a:pPr marL="171450" lvl="0" indent="-171450">
              <a:buFont typeface="Arial" pitchFamily="34" charset="0"/>
              <a:buChar char="•"/>
            </a:pPr>
            <a:endParaRPr lang="en-US" b="1" dirty="0" smtClean="0"/>
          </a:p>
          <a:p>
            <a:pPr marL="171450" lvl="0" indent="-171450">
              <a:buFont typeface="Arial" pitchFamily="34" charset="0"/>
              <a:buChar char="•"/>
            </a:pPr>
            <a:endParaRPr lang="en-US" b="1" dirty="0" smtClean="0"/>
          </a:p>
          <a:p>
            <a:r>
              <a:rPr lang="en-US" b="1" u="sng" baseline="0" dirty="0" smtClean="0"/>
              <a:t>DEMO ===== </a:t>
            </a:r>
            <a:r>
              <a:rPr lang="en-US" sz="2000" b="1" u="sng" baseline="0" dirty="0" smtClean="0"/>
              <a:t>GO TO SAP                       WORK OUT THE STEPS</a:t>
            </a:r>
          </a:p>
          <a:p>
            <a:pPr marL="228600" indent="-228600">
              <a:buAutoNum type="arabicPeriod"/>
            </a:pPr>
            <a:endParaRPr lang="en-US" b="1" u="sng" baseline="0" dirty="0" smtClean="0"/>
          </a:p>
          <a:p>
            <a:pPr marL="228600" indent="-228600">
              <a:buAutoNum type="arabicPeriod"/>
            </a:pPr>
            <a:r>
              <a:rPr lang="en-US" b="1" u="sng" baseline="0" dirty="0" smtClean="0"/>
              <a:t>Login to SAP</a:t>
            </a:r>
          </a:p>
          <a:p>
            <a:pPr marL="228600" marR="0" indent="-228600" algn="l" defTabSz="914400" rtl="0" eaLnBrk="1" fontAlgn="auto" latinLnBrk="0" hangingPunct="1">
              <a:lnSpc>
                <a:spcPct val="100000"/>
              </a:lnSpc>
              <a:spcBef>
                <a:spcPts val="0"/>
              </a:spcBef>
              <a:spcAft>
                <a:spcPts val="0"/>
              </a:spcAft>
              <a:buClrTx/>
              <a:buSzTx/>
              <a:buFontTx/>
              <a:buAutoNum type="arabicPeriod"/>
              <a:tabLst/>
              <a:defRPr/>
            </a:pPr>
            <a:r>
              <a:rPr lang="en-US" b="1" u="sng" baseline="0" dirty="0" smtClean="0"/>
              <a:t>SALES ORDER IS GOOD EXAMPLE – VA01</a:t>
            </a:r>
          </a:p>
          <a:p>
            <a:pPr marL="228600" indent="-228600">
              <a:buAutoNum type="arabicPeriod"/>
            </a:pPr>
            <a:r>
              <a:rPr lang="en-US" b="1" u="sng" baseline="0" dirty="0" smtClean="0"/>
              <a:t>Order Type = OR</a:t>
            </a:r>
          </a:p>
          <a:p>
            <a:pPr marL="228600" indent="-228600">
              <a:buAutoNum type="arabicPeriod"/>
            </a:pPr>
            <a:r>
              <a:rPr lang="en-US" b="1" u="sng" baseline="0" dirty="0" smtClean="0"/>
              <a:t>Sales Organization = 1000</a:t>
            </a:r>
          </a:p>
          <a:p>
            <a:pPr marL="228600" indent="-228600">
              <a:buAutoNum type="arabicPeriod"/>
            </a:pPr>
            <a:r>
              <a:rPr lang="en-US" b="1" u="sng" baseline="0" dirty="0" smtClean="0"/>
              <a:t>Distribution Channel = 10</a:t>
            </a:r>
          </a:p>
          <a:p>
            <a:pPr marL="228600" indent="-228600">
              <a:buAutoNum type="arabicPeriod"/>
            </a:pPr>
            <a:r>
              <a:rPr lang="en-US" b="1" u="sng" baseline="0" dirty="0" smtClean="0"/>
              <a:t>Division = 00</a:t>
            </a:r>
          </a:p>
          <a:p>
            <a:pPr marL="685800" lvl="1" indent="-228600">
              <a:buAutoNum type="arabicPeriod"/>
            </a:pPr>
            <a:r>
              <a:rPr lang="en-US" b="1" u="sng" baseline="0" dirty="0" smtClean="0"/>
              <a:t>THIS IS ALL HEADER DATA</a:t>
            </a:r>
          </a:p>
          <a:p>
            <a:pPr marL="228600" lvl="0" indent="-228600">
              <a:buAutoNum type="arabicPeriod"/>
            </a:pPr>
            <a:r>
              <a:rPr lang="en-US" b="1" u="sng" baseline="0" dirty="0" smtClean="0"/>
              <a:t>Press Enter</a:t>
            </a:r>
          </a:p>
          <a:p>
            <a:pPr marL="228600" lvl="0" indent="-228600">
              <a:buAutoNum type="arabicPeriod"/>
            </a:pPr>
            <a:r>
              <a:rPr lang="en-US" b="1" u="sng" baseline="0" dirty="0" smtClean="0"/>
              <a:t>Sold to Party = 76101</a:t>
            </a:r>
          </a:p>
          <a:p>
            <a:pPr marL="228600" lvl="0" indent="-228600">
              <a:buAutoNum type="arabicPeriod"/>
            </a:pPr>
            <a:r>
              <a:rPr lang="en-US" b="1" u="sng" baseline="0" dirty="0" smtClean="0"/>
              <a:t>Ship to Party = 76102</a:t>
            </a:r>
          </a:p>
          <a:p>
            <a:pPr marL="228600" lvl="0" indent="-228600">
              <a:buAutoNum type="arabicPeriod"/>
            </a:pPr>
            <a:r>
              <a:rPr lang="en-US" b="1" u="sng" baseline="0" dirty="0" smtClean="0"/>
              <a:t>PO Number = use next number</a:t>
            </a:r>
          </a:p>
          <a:p>
            <a:pPr marL="228600" lvl="0" indent="-228600">
              <a:buAutoNum type="arabicPeriod"/>
            </a:pPr>
            <a:r>
              <a:rPr lang="en-US" b="1" u="sng" baseline="0" dirty="0" smtClean="0"/>
              <a:t>Press Enter</a:t>
            </a:r>
          </a:p>
          <a:p>
            <a:pPr marL="685800" lvl="1" indent="-228600">
              <a:buAutoNum type="arabicPeriod"/>
            </a:pPr>
            <a:r>
              <a:rPr lang="en-US" b="1" u="sng" baseline="0" dirty="0" smtClean="0"/>
              <a:t>NOW WE START LINE ITEMS</a:t>
            </a:r>
          </a:p>
          <a:p>
            <a:pPr marL="228600" lvl="0" indent="-228600">
              <a:buAutoNum type="arabicPeriod"/>
            </a:pPr>
            <a:r>
              <a:rPr lang="en-US" b="1" u="sng" baseline="0" dirty="0" smtClean="0"/>
              <a:t>Enter 2 items</a:t>
            </a:r>
          </a:p>
          <a:p>
            <a:pPr marL="685800" lvl="1" indent="-228600">
              <a:buAutoNum type="arabicPeriod"/>
            </a:pPr>
            <a:r>
              <a:rPr lang="en-US" b="1" u="sng" baseline="0" dirty="0" smtClean="0"/>
              <a:t>Material – 64865 thru 64871; Order Quantity; Plant = 1000 (after First date)</a:t>
            </a:r>
          </a:p>
          <a:p>
            <a:pPr marL="228600" indent="-228600">
              <a:buAutoNum type="arabicPeriod"/>
            </a:pPr>
            <a:r>
              <a:rPr lang="en-US" b="1" u="sng" baseline="0" dirty="0" smtClean="0"/>
              <a:t>Look for button to see how data will be moved</a:t>
            </a:r>
          </a:p>
          <a:p>
            <a:pPr marL="685800" lvl="1" indent="-228600">
              <a:buAutoNum type="arabicPeriod"/>
            </a:pPr>
            <a:r>
              <a:rPr lang="en-US" b="1" u="sng" baseline="0" dirty="0" smtClean="0"/>
              <a:t>(2</a:t>
            </a:r>
            <a:r>
              <a:rPr lang="en-US" b="1" u="sng" baseline="30000" dirty="0" smtClean="0"/>
              <a:t>nd</a:t>
            </a:r>
            <a:r>
              <a:rPr lang="en-US" b="1" u="sng" baseline="0" dirty="0" smtClean="0"/>
              <a:t> icon) “Paper w/+” creates new row – moves lines up – row 2 becomes blank</a:t>
            </a:r>
          </a:p>
          <a:p>
            <a:pPr marL="228600" lvl="0" indent="-228600">
              <a:buAutoNum type="arabicPeriod"/>
            </a:pPr>
            <a:r>
              <a:rPr lang="en-US" b="1" u="sng" baseline="0" dirty="0" smtClean="0"/>
              <a:t>Click icon and enter 1 item</a:t>
            </a:r>
          </a:p>
          <a:p>
            <a:pPr marL="685800" lvl="1" indent="-228600">
              <a:buAutoNum type="arabicPeriod"/>
            </a:pPr>
            <a:r>
              <a:rPr lang="en-US" b="1" u="sng" baseline="0" dirty="0" smtClean="0"/>
              <a:t>Material, Order Quantity, Plant</a:t>
            </a:r>
          </a:p>
          <a:p>
            <a:pPr marL="228600" lvl="0" indent="-228600">
              <a:buAutoNum type="arabicPeriod"/>
            </a:pPr>
            <a:r>
              <a:rPr lang="en-US" b="1" u="sng" baseline="0" dirty="0" smtClean="0"/>
              <a:t>Click on Display doc icon &gt; Dropdown &gt; Billing Documents then enter:</a:t>
            </a:r>
          </a:p>
          <a:p>
            <a:pPr marL="685800" lvl="1" indent="-228600">
              <a:buAutoNum type="arabicPeriod"/>
            </a:pPr>
            <a:r>
              <a:rPr lang="en-US" b="1" u="sng" baseline="0" dirty="0" smtClean="0"/>
              <a:t>Incoterms – CPT</a:t>
            </a:r>
          </a:p>
          <a:p>
            <a:pPr marL="685800" lvl="1" indent="-228600">
              <a:buAutoNum type="arabicPeriod"/>
            </a:pPr>
            <a:r>
              <a:rPr lang="en-US" b="1" u="sng" baseline="0" dirty="0" smtClean="0"/>
              <a:t>Terms of Payment Key – 0001</a:t>
            </a:r>
          </a:p>
          <a:p>
            <a:pPr marL="228600" indent="-228600">
              <a:buAutoNum type="arabicPeriod"/>
            </a:pPr>
            <a:endParaRPr lang="en-US" b="1" u="sng" baseline="0" dirty="0" smtClean="0"/>
          </a:p>
          <a:p>
            <a:pPr marL="228600" indent="-228600">
              <a:buAutoNum type="arabicPeriod"/>
            </a:pPr>
            <a:r>
              <a:rPr lang="en-US" b="1" u="sng" baseline="0" dirty="0" smtClean="0"/>
              <a:t>OPEN TRANSACTION and start recording</a:t>
            </a:r>
          </a:p>
          <a:p>
            <a:pPr marL="685800" lvl="1" indent="-228600">
              <a:buAutoNum type="arabicPeriod"/>
            </a:pPr>
            <a:r>
              <a:rPr lang="en-US" b="1" u="sng" baseline="0" dirty="0" smtClean="0"/>
              <a:t>Repeat #2-11</a:t>
            </a:r>
          </a:p>
          <a:p>
            <a:pPr marL="228600" lvl="0" indent="-228600">
              <a:buAutoNum type="arabicPeriod"/>
            </a:pPr>
            <a:r>
              <a:rPr lang="en-US" b="1" u="sng" baseline="0" dirty="0" smtClean="0"/>
              <a:t>Go to line 2 in bottom section</a:t>
            </a:r>
          </a:p>
          <a:p>
            <a:pPr marL="685800" lvl="1" indent="-228600">
              <a:buAutoNum type="arabicPeriod"/>
            </a:pPr>
            <a:r>
              <a:rPr lang="en-US" b="1" u="sng" baseline="0" dirty="0" smtClean="0"/>
              <a:t>Item Number; Material – 64865 thru 64871; Order Quantity; Plant = 1000 (after First date)</a:t>
            </a:r>
          </a:p>
          <a:p>
            <a:pPr marL="685800" lvl="1" indent="-228600">
              <a:buAutoNum type="arabicPeriod"/>
            </a:pPr>
            <a:r>
              <a:rPr lang="en-US" b="1" u="sng" baseline="0" dirty="0" smtClean="0"/>
              <a:t>Click (2</a:t>
            </a:r>
            <a:r>
              <a:rPr lang="en-US" b="1" u="sng" baseline="30000" dirty="0" smtClean="0"/>
              <a:t>nd</a:t>
            </a:r>
            <a:r>
              <a:rPr lang="en-US" b="1" u="sng" baseline="0" dirty="0" smtClean="0"/>
              <a:t> icon) “Paper w/+” </a:t>
            </a:r>
          </a:p>
          <a:p>
            <a:pPr marL="685800" lvl="1" indent="-228600">
              <a:buAutoNum type="arabicPeriod"/>
            </a:pPr>
            <a:r>
              <a:rPr lang="en-US" b="1" u="sng" baseline="0" dirty="0" smtClean="0"/>
              <a:t>Enter Item Number; Material, Order Quantity, Plant = 1000</a:t>
            </a:r>
          </a:p>
          <a:p>
            <a:pPr marL="685800" marR="0" lvl="1" indent="-228600" algn="l" defTabSz="914400" rtl="0" eaLnBrk="1" fontAlgn="auto" latinLnBrk="0" hangingPunct="1">
              <a:lnSpc>
                <a:spcPct val="100000"/>
              </a:lnSpc>
              <a:spcBef>
                <a:spcPts val="0"/>
              </a:spcBef>
              <a:spcAft>
                <a:spcPts val="0"/>
              </a:spcAft>
              <a:buClrTx/>
              <a:buSzTx/>
              <a:buFontTx/>
              <a:buAutoNum type="arabicPeriod"/>
              <a:tabLst/>
              <a:defRPr/>
            </a:pPr>
            <a:r>
              <a:rPr lang="en-US" b="1" u="sng" baseline="0" dirty="0" smtClean="0"/>
              <a:t>Click (2</a:t>
            </a:r>
            <a:r>
              <a:rPr lang="en-US" b="1" u="sng" baseline="30000" dirty="0" smtClean="0"/>
              <a:t>nd</a:t>
            </a:r>
            <a:r>
              <a:rPr lang="en-US" b="1" u="sng" baseline="0" dirty="0" smtClean="0"/>
              <a:t> icon) “Paper w/+” </a:t>
            </a:r>
          </a:p>
          <a:p>
            <a:pPr marL="228600" lvl="0" indent="-228600">
              <a:buAutoNum type="arabicPeriod"/>
            </a:pPr>
            <a:r>
              <a:rPr lang="en-US" b="1" u="sng" baseline="0" dirty="0" smtClean="0"/>
              <a:t>Press Enter</a:t>
            </a:r>
          </a:p>
          <a:p>
            <a:pPr marL="228600" lvl="0" indent="-228600">
              <a:buAutoNum type="arabicPeriod"/>
            </a:pPr>
            <a:r>
              <a:rPr lang="en-US" b="1" u="sng" baseline="0" dirty="0" smtClean="0"/>
              <a:t>Click on Display doc icon &gt; Billing Documents then enter:</a:t>
            </a:r>
          </a:p>
          <a:p>
            <a:pPr marL="685800" lvl="1" indent="-228600">
              <a:buAutoNum type="arabicPeriod"/>
            </a:pPr>
            <a:r>
              <a:rPr lang="en-US" b="1" u="sng" baseline="0" dirty="0" smtClean="0"/>
              <a:t>Incoterms – CPT</a:t>
            </a:r>
          </a:p>
          <a:p>
            <a:pPr marL="685800" lvl="1" indent="-228600">
              <a:buAutoNum type="arabicPeriod"/>
            </a:pPr>
            <a:r>
              <a:rPr lang="en-US" b="1" u="sng" baseline="0" dirty="0" smtClean="0"/>
              <a:t>Terms of Payment Key – 0001</a:t>
            </a:r>
          </a:p>
          <a:p>
            <a:pPr marL="228600" lvl="0" indent="-228600">
              <a:buAutoNum type="arabicPeriod"/>
            </a:pPr>
            <a:r>
              <a:rPr lang="en-US" b="1" u="sng" baseline="0" dirty="0" smtClean="0"/>
              <a:t>Back out &gt; Click green check</a:t>
            </a:r>
          </a:p>
          <a:p>
            <a:pPr marL="228600" lvl="0" indent="-228600">
              <a:buAutoNum type="arabicPeriod"/>
            </a:pPr>
            <a:r>
              <a:rPr lang="en-US" b="1" u="sng" baseline="0" dirty="0" smtClean="0"/>
              <a:t>Save</a:t>
            </a:r>
          </a:p>
          <a:p>
            <a:pPr marL="228600" lvl="0" indent="-228600">
              <a:buAutoNum type="arabicPeriod"/>
            </a:pPr>
            <a:endParaRPr lang="en-US" b="1" u="sng" baseline="0" dirty="0" smtClean="0"/>
          </a:p>
          <a:p>
            <a:pPr marL="228600" indent="-228600">
              <a:buAutoNum type="arabicPeriod"/>
            </a:pPr>
            <a:r>
              <a:rPr lang="en-US" b="1" u="sng" baseline="0" dirty="0" smtClean="0"/>
              <a:t>Create mapping</a:t>
            </a:r>
          </a:p>
          <a:p>
            <a:pPr marL="685800" lvl="1" indent="-228600">
              <a:buAutoNum type="arabicPeriod"/>
            </a:pPr>
            <a:r>
              <a:rPr lang="en-US" b="1" u="sng" baseline="0" dirty="0" smtClean="0"/>
              <a:t>Expert tab</a:t>
            </a:r>
          </a:p>
          <a:p>
            <a:pPr marL="1143000" lvl="2" indent="-228600">
              <a:buAutoNum type="arabicPeriod"/>
            </a:pPr>
            <a:r>
              <a:rPr lang="en-US" b="1" u="sng" baseline="0" dirty="0" smtClean="0"/>
              <a:t>Review header data, then detail data (note row 2 = (02))</a:t>
            </a:r>
          </a:p>
          <a:p>
            <a:pPr marL="1600200" lvl="3" indent="-228600">
              <a:buAutoNum type="arabicPeriod"/>
            </a:pPr>
            <a:r>
              <a:rPr lang="en-US" b="1" u="sng" baseline="0" dirty="0" smtClean="0"/>
              <a:t>Disable 2</a:t>
            </a:r>
            <a:r>
              <a:rPr lang="en-US" b="1" u="sng" baseline="30000" dirty="0" smtClean="0"/>
              <a:t>nd</a:t>
            </a:r>
            <a:r>
              <a:rPr lang="en-US" b="1" u="sng" baseline="0" dirty="0" smtClean="0"/>
              <a:t> set of data </a:t>
            </a:r>
          </a:p>
          <a:p>
            <a:pPr marL="1600200" lvl="3" indent="-228600">
              <a:buAutoNum type="arabicPeriod"/>
            </a:pPr>
            <a:r>
              <a:rPr lang="en-US" b="1" u="sng" baseline="0" dirty="0" smtClean="0"/>
              <a:t>Final save code must be outside the loop</a:t>
            </a:r>
          </a:p>
          <a:p>
            <a:pPr marL="1143000" lvl="2" indent="-228600">
              <a:buAutoNum type="arabicPeriod"/>
            </a:pPr>
            <a:r>
              <a:rPr lang="en-US" b="1" u="sng" baseline="0" dirty="0" smtClean="0"/>
              <a:t>Create loop around entire screen containing Material Number, Quantity, etc. – explain why looping first</a:t>
            </a:r>
          </a:p>
          <a:p>
            <a:pPr marL="685800" lvl="1" indent="-228600">
              <a:buAutoNum type="arabicPeriod"/>
            </a:pPr>
            <a:r>
              <a:rPr lang="en-US" b="1" u="sng" baseline="0" dirty="0" smtClean="0"/>
              <a:t>Basic tab</a:t>
            </a:r>
          </a:p>
          <a:p>
            <a:pPr marL="1143000" lvl="2" indent="-228600">
              <a:buAutoNum type="arabicPeriod"/>
            </a:pPr>
            <a:r>
              <a:rPr lang="en-US" b="1" u="sng" baseline="0" dirty="0" smtClean="0"/>
              <a:t>Map (everything but OR and log column)</a:t>
            </a:r>
          </a:p>
          <a:p>
            <a:pPr marL="228600" lvl="0" indent="-228600">
              <a:buAutoNum type="arabicPeriod"/>
            </a:pPr>
            <a:r>
              <a:rPr lang="en-US" b="1" u="sng" baseline="0" dirty="0" smtClean="0"/>
              <a:t>Save script and data template</a:t>
            </a:r>
          </a:p>
          <a:p>
            <a:pPr marL="228600" lvl="0" indent="-228600">
              <a:buAutoNum type="arabicPeriod"/>
            </a:pPr>
            <a:r>
              <a:rPr lang="en-US" b="1" u="sng" baseline="0" dirty="0" smtClean="0"/>
              <a:t>Back out and add data to template</a:t>
            </a:r>
          </a:p>
          <a:p>
            <a:pPr marL="685800" marR="0" lvl="2" indent="-228600" algn="l" defTabSz="914400" rtl="0" eaLnBrk="1" fontAlgn="auto" latinLnBrk="0" hangingPunct="1">
              <a:lnSpc>
                <a:spcPct val="100000"/>
              </a:lnSpc>
              <a:spcBef>
                <a:spcPts val="0"/>
              </a:spcBef>
              <a:spcAft>
                <a:spcPts val="0"/>
              </a:spcAft>
              <a:buClrTx/>
              <a:buSzTx/>
              <a:buFontTx/>
              <a:buAutoNum type="arabicPeriod"/>
              <a:tabLst/>
              <a:defRPr/>
            </a:pPr>
            <a:r>
              <a:rPr lang="en-US" b="1" u="sng" baseline="0" dirty="0" smtClean="0"/>
              <a:t>Can copy header info into detail rows – only looking at H or D and knows what data to pick up</a:t>
            </a:r>
          </a:p>
          <a:p>
            <a:pPr marL="228600" indent="-228600">
              <a:buAutoNum type="arabicPeriod"/>
            </a:pPr>
            <a:r>
              <a:rPr lang="en-US" b="1" u="sng" baseline="0" dirty="0" smtClean="0"/>
              <a:t>Run in Step by Step to show looping</a:t>
            </a:r>
          </a:p>
          <a:p>
            <a:pPr marL="685800" lvl="1" indent="-228600">
              <a:buAutoNum type="arabicPeriod"/>
            </a:pPr>
            <a:r>
              <a:rPr lang="en-US" b="1" u="sng" baseline="0" dirty="0" smtClean="0"/>
              <a:t>Fields in red are data being entered</a:t>
            </a:r>
          </a:p>
          <a:p>
            <a:pPr marL="685800" lvl="1" indent="-228600">
              <a:buAutoNum type="arabicPeriod"/>
            </a:pPr>
            <a:r>
              <a:rPr lang="en-US" b="1" u="sng" baseline="0" dirty="0" smtClean="0"/>
              <a:t>Click on green check in pop-up</a:t>
            </a:r>
          </a:p>
          <a:p>
            <a:pPr marL="685800" lvl="1" indent="-228600">
              <a:buAutoNum type="arabicPeriod"/>
            </a:pPr>
            <a:r>
              <a:rPr lang="en-US" b="1" u="sng" baseline="0" dirty="0" smtClean="0"/>
              <a:t>Review log column</a:t>
            </a:r>
          </a:p>
          <a:p>
            <a:pPr marL="685800" lvl="1" indent="-228600">
              <a:buAutoNum type="arabicPeriod"/>
            </a:pPr>
            <a:r>
              <a:rPr lang="en-US" b="1" u="sng" baseline="0" dirty="0" smtClean="0"/>
              <a:t>Run script === EXPLAIN LOG COLUMN</a:t>
            </a:r>
          </a:p>
          <a:p>
            <a:pPr marL="1143000" lvl="2" indent="-228600">
              <a:buAutoNum type="arabicPeriod"/>
            </a:pPr>
            <a:r>
              <a:rPr lang="en-US" b="1" u="sng" baseline="0" dirty="0" smtClean="0"/>
              <a:t>Optional to show how to create new column with just sales order number</a:t>
            </a:r>
          </a:p>
          <a:p>
            <a:pPr marL="1600200" lvl="3" indent="-228600">
              <a:buAutoNum type="arabicPeriod"/>
            </a:pPr>
            <a:r>
              <a:rPr lang="en-US" b="1" u="sng" baseline="0" dirty="0" smtClean="0"/>
              <a:t>Type in header</a:t>
            </a:r>
          </a:p>
          <a:p>
            <a:pPr marL="1600200" lvl="3" indent="-228600">
              <a:buAutoNum type="arabicPeriod"/>
            </a:pPr>
            <a:r>
              <a:rPr lang="en-US" b="1" u="sng" baseline="0" dirty="0" smtClean="0"/>
              <a:t>Click on fx</a:t>
            </a:r>
          </a:p>
          <a:p>
            <a:pPr marL="2057400" lvl="4" indent="-228600">
              <a:buAutoNum type="arabicPeriod"/>
            </a:pPr>
            <a:r>
              <a:rPr lang="en-US" b="1" u="sng" baseline="0" dirty="0" smtClean="0"/>
              <a:t>Enter MID</a:t>
            </a:r>
          </a:p>
          <a:p>
            <a:pPr marL="2057400" lvl="4" indent="-228600">
              <a:buAutoNum type="arabicPeriod"/>
            </a:pPr>
            <a:r>
              <a:rPr lang="en-US" b="1" u="sng" baseline="0" dirty="0" smtClean="0"/>
              <a:t>OK</a:t>
            </a:r>
          </a:p>
          <a:p>
            <a:pPr marL="2057400" lvl="4" indent="-228600">
              <a:buAutoNum type="arabicPeriod"/>
            </a:pPr>
            <a:r>
              <a:rPr lang="en-US" b="1" u="sng" baseline="0" dirty="0" smtClean="0"/>
              <a:t>Text = cell with data returned from SAP</a:t>
            </a:r>
          </a:p>
          <a:p>
            <a:pPr marL="2057400" lvl="4" indent="-228600">
              <a:buAutoNum type="arabicPeriod"/>
            </a:pPr>
            <a:r>
              <a:rPr lang="en-US" b="1" u="sng" baseline="0" dirty="0" smtClean="0"/>
              <a:t>Start-num = 16</a:t>
            </a:r>
          </a:p>
          <a:p>
            <a:pPr marL="2057400" lvl="4" indent="-228600">
              <a:buAutoNum type="arabicPeriod"/>
            </a:pPr>
            <a:r>
              <a:rPr lang="en-US" b="1" u="sng" baseline="0" dirty="0" smtClean="0"/>
              <a:t>Num-chars = 5</a:t>
            </a:r>
          </a:p>
          <a:p>
            <a:pPr marL="2057400" lvl="4" indent="-228600">
              <a:buAutoNum type="arabicPeriod"/>
            </a:pPr>
            <a:r>
              <a:rPr lang="en-US" b="1" u="sng" baseline="0" dirty="0" smtClean="0"/>
              <a:t>OK</a:t>
            </a:r>
          </a:p>
          <a:p>
            <a:pPr marL="685800" lvl="1" indent="-228600">
              <a:buAutoNum type="arabicPeriod"/>
            </a:pPr>
            <a:r>
              <a:rPr lang="en-US" b="1" u="sng" baseline="0" dirty="0" smtClean="0"/>
              <a:t>Could use that new information to upload, etc., linked scripts</a:t>
            </a:r>
          </a:p>
        </p:txBody>
      </p:sp>
      <p:sp>
        <p:nvSpPr>
          <p:cNvPr id="4" name="Slide Number Placeholder 3"/>
          <p:cNvSpPr>
            <a:spLocks noGrp="1"/>
          </p:cNvSpPr>
          <p:nvPr>
            <p:ph type="sldNum" sz="quarter" idx="10"/>
          </p:nvPr>
        </p:nvSpPr>
        <p:spPr/>
        <p:txBody>
          <a:bodyPr/>
          <a:lstStyle/>
          <a:p>
            <a:fld id="{2AAFFAD7-F4BB-40AB-9856-8EF2547A47A0}" type="slidenum">
              <a:rPr lang="en-US" smtClean="0"/>
              <a:pPr/>
              <a:t>41</a:t>
            </a:fld>
            <a:endParaRPr lang="en-US" dirty="0"/>
          </a:p>
        </p:txBody>
      </p:sp>
    </p:spTree>
    <p:extLst>
      <p:ext uri="{BB962C8B-B14F-4D97-AF65-F5344CB8AC3E}">
        <p14:creationId xmlns:p14="http://schemas.microsoft.com/office/powerpoint/2010/main" val="1049769170"/>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Autofit/>
          </a:bodyPr>
          <a:lstStyle/>
          <a:p>
            <a:pPr marL="171450" indent="-171450">
              <a:buFont typeface="Arial" pitchFamily="34" charset="0"/>
              <a:buChar char="•"/>
            </a:pPr>
            <a:r>
              <a:rPr lang="en-US" b="1" dirty="0" smtClean="0"/>
              <a:t>Multi-Sheet Loops</a:t>
            </a:r>
          </a:p>
          <a:p>
            <a:pPr marL="628650" marR="0" lvl="1" indent="-171450" algn="l" defTabSz="914400" rtl="0" eaLnBrk="1" fontAlgn="auto" latinLnBrk="0" hangingPunct="1">
              <a:lnSpc>
                <a:spcPct val="100000"/>
              </a:lnSpc>
              <a:spcBef>
                <a:spcPts val="0"/>
              </a:spcBef>
              <a:spcAft>
                <a:spcPts val="0"/>
              </a:spcAft>
              <a:buClrTx/>
              <a:buSzTx/>
              <a:buFont typeface="Arial" pitchFamily="34" charset="0"/>
              <a:buChar char="•"/>
              <a:tabLst/>
              <a:defRPr/>
            </a:pPr>
            <a:r>
              <a:rPr lang="en-US" dirty="0" smtClean="0"/>
              <a:t>With</a:t>
            </a:r>
            <a:r>
              <a:rPr lang="en-US" baseline="0" dirty="0" smtClean="0"/>
              <a:t> a multi-line item transaction, it is possible to have data file that utilizes multiple sheets.</a:t>
            </a:r>
          </a:p>
          <a:p>
            <a:pPr marL="628650" marR="0" lvl="1" indent="-171450" algn="l" defTabSz="914400" rtl="0" eaLnBrk="1" fontAlgn="auto" latinLnBrk="0" hangingPunct="1">
              <a:lnSpc>
                <a:spcPct val="100000"/>
              </a:lnSpc>
              <a:spcBef>
                <a:spcPts val="0"/>
              </a:spcBef>
              <a:spcAft>
                <a:spcPts val="0"/>
              </a:spcAft>
              <a:buClrTx/>
              <a:buSzTx/>
              <a:buFont typeface="Arial" pitchFamily="34" charset="0"/>
              <a:buChar char="•"/>
              <a:tabLst/>
              <a:defRPr/>
            </a:pPr>
            <a:r>
              <a:rPr lang="en-US" b="1" dirty="0" smtClean="0"/>
              <a:t>Add Sheet</a:t>
            </a:r>
          </a:p>
          <a:p>
            <a:pPr marL="1085850" marR="0" lvl="2" indent="-171450" algn="l" defTabSz="914400" rtl="0" eaLnBrk="1" fontAlgn="auto" latinLnBrk="0" hangingPunct="1">
              <a:lnSpc>
                <a:spcPct val="100000"/>
              </a:lnSpc>
              <a:spcBef>
                <a:spcPts val="0"/>
              </a:spcBef>
              <a:spcAft>
                <a:spcPts val="0"/>
              </a:spcAft>
              <a:buClrTx/>
              <a:buSzTx/>
              <a:buFont typeface="Arial" pitchFamily="34" charset="0"/>
              <a:buChar char="•"/>
              <a:tabLst/>
              <a:defRPr/>
            </a:pPr>
            <a:r>
              <a:rPr lang="en-US" b="0" dirty="0" smtClean="0"/>
              <a:t>Add in the Mapper using the “Add Sheet” in the template</a:t>
            </a:r>
            <a:r>
              <a:rPr lang="en-US" b="0" baseline="0" dirty="0" smtClean="0"/>
              <a:t>– this must be done at the beginning of the mapping step!</a:t>
            </a:r>
          </a:p>
          <a:p>
            <a:pPr marL="1085850" marR="0" lvl="2" indent="-171450" algn="l" defTabSz="914400" rtl="0" eaLnBrk="1" fontAlgn="auto" latinLnBrk="0" hangingPunct="1">
              <a:lnSpc>
                <a:spcPct val="100000"/>
              </a:lnSpc>
              <a:spcBef>
                <a:spcPts val="0"/>
              </a:spcBef>
              <a:spcAft>
                <a:spcPts val="0"/>
              </a:spcAft>
              <a:buClrTx/>
              <a:buSzTx/>
              <a:buFont typeface="Arial" pitchFamily="34" charset="0"/>
              <a:buChar char="•"/>
              <a:tabLst/>
              <a:defRPr/>
            </a:pPr>
            <a:r>
              <a:rPr lang="en-US" b="0" baseline="0" dirty="0" smtClean="0"/>
              <a:t>Add a sheet in Excel after the mapping step as begun</a:t>
            </a:r>
            <a:endParaRPr lang="en-US" b="0" dirty="0" smtClean="0"/>
          </a:p>
          <a:p>
            <a:pPr marL="628650" lvl="1" indent="-171450">
              <a:buFont typeface="Arial" pitchFamily="34" charset="0"/>
              <a:buChar char="•"/>
            </a:pPr>
            <a:r>
              <a:rPr lang="en-US" b="1" dirty="0" smtClean="0"/>
              <a:t>Select Rows</a:t>
            </a:r>
          </a:p>
          <a:p>
            <a:pPr marL="1085850" lvl="2" indent="-171450">
              <a:buFont typeface="Arial" pitchFamily="34" charset="0"/>
              <a:buChar char="•"/>
            </a:pPr>
            <a:r>
              <a:rPr lang="en-US" b="0" dirty="0" smtClean="0"/>
              <a:t>For</a:t>
            </a:r>
            <a:r>
              <a:rPr lang="en-US" b="0" baseline="0" dirty="0" smtClean="0"/>
              <a:t> the loop</a:t>
            </a:r>
            <a:endParaRPr lang="en-US" b="0" dirty="0" smtClean="0"/>
          </a:p>
          <a:p>
            <a:pPr marL="628650" lvl="1" indent="-171450">
              <a:buFont typeface="Arial" pitchFamily="34" charset="0"/>
              <a:buChar char="•"/>
            </a:pPr>
            <a:r>
              <a:rPr lang="en-US" b="1" dirty="0" smtClean="0"/>
              <a:t>Add Loop</a:t>
            </a:r>
          </a:p>
          <a:p>
            <a:pPr marL="1085850" lvl="2" indent="-171450">
              <a:buFont typeface="Arial" pitchFamily="34" charset="0"/>
              <a:buChar char="•"/>
            </a:pPr>
            <a:r>
              <a:rPr lang="en-US" b="1" dirty="0" smtClean="0"/>
              <a:t>Apply Multi Sheet</a:t>
            </a:r>
          </a:p>
          <a:p>
            <a:pPr marL="1543050" lvl="3" indent="-171450">
              <a:buFont typeface="Arial" pitchFamily="34" charset="0"/>
              <a:buChar char="•"/>
            </a:pPr>
            <a:r>
              <a:rPr lang="en-US" b="0" dirty="0" smtClean="0"/>
              <a:t>Check the box</a:t>
            </a:r>
          </a:p>
          <a:p>
            <a:pPr marL="1085850" lvl="2" indent="-171450">
              <a:buFont typeface="Arial" pitchFamily="34" charset="0"/>
              <a:buChar char="•"/>
            </a:pPr>
            <a:r>
              <a:rPr lang="en-US" b="1" dirty="0" smtClean="0"/>
              <a:t>Select Sheets</a:t>
            </a:r>
          </a:p>
          <a:p>
            <a:pPr marL="1543050" lvl="3" indent="-171450">
              <a:buFont typeface="Arial" pitchFamily="34" charset="0"/>
              <a:buChar char="•"/>
            </a:pPr>
            <a:r>
              <a:rPr lang="en-US" b="0" dirty="0" smtClean="0"/>
              <a:t>Based on the name of the sheet in the Excel</a:t>
            </a:r>
            <a:r>
              <a:rPr lang="en-US" b="0" baseline="0" dirty="0" smtClean="0"/>
              <a:t> template</a:t>
            </a:r>
          </a:p>
          <a:p>
            <a:pPr marL="1543050" lvl="3" indent="-171450">
              <a:buFont typeface="Arial" pitchFamily="34" charset="0"/>
              <a:buChar char="•"/>
            </a:pPr>
            <a:r>
              <a:rPr lang="en-US" b="0" baseline="0" dirty="0" smtClean="0"/>
              <a:t>Possible to change the Join Key Column, if needed</a:t>
            </a:r>
          </a:p>
          <a:p>
            <a:pPr marL="1085850" lvl="2" indent="-171450">
              <a:buFont typeface="Arial" pitchFamily="34" charset="0"/>
              <a:buChar char="•"/>
            </a:pPr>
            <a:r>
              <a:rPr lang="en-US" b="1" baseline="0" dirty="0" smtClean="0"/>
              <a:t>Enter Column- Joins</a:t>
            </a:r>
          </a:p>
          <a:p>
            <a:pPr marL="0" lvl="0" indent="0">
              <a:buFont typeface="Arial" pitchFamily="34" charset="0"/>
              <a:buNone/>
            </a:pPr>
            <a:endParaRPr lang="en-US" b="0" dirty="0" smtClean="0"/>
          </a:p>
          <a:p>
            <a:pPr marL="0" lvl="0" indent="0">
              <a:buFont typeface="Arial" pitchFamily="34" charset="0"/>
              <a:buNone/>
            </a:pPr>
            <a:r>
              <a:rPr lang="en-US" b="0" dirty="0" smtClean="0"/>
              <a:t>If Conditions</a:t>
            </a:r>
            <a:r>
              <a:rPr lang="en-US" b="0" baseline="0" dirty="0" smtClean="0"/>
              <a:t> are not supported – the script does not know which sheet to look at for the values</a:t>
            </a:r>
            <a:endParaRPr lang="en-US" b="0" dirty="0" smtClean="0"/>
          </a:p>
        </p:txBody>
      </p:sp>
      <p:sp>
        <p:nvSpPr>
          <p:cNvPr id="4" name="Slide Number Placeholder 3"/>
          <p:cNvSpPr>
            <a:spLocks noGrp="1"/>
          </p:cNvSpPr>
          <p:nvPr>
            <p:ph type="sldNum" sz="quarter" idx="10"/>
          </p:nvPr>
        </p:nvSpPr>
        <p:spPr/>
        <p:txBody>
          <a:bodyPr/>
          <a:lstStyle/>
          <a:p>
            <a:fld id="{2AAFFAD7-F4BB-40AB-9856-8EF2547A47A0}" type="slidenum">
              <a:rPr lang="en-US" smtClean="0"/>
              <a:pPr/>
              <a:t>42</a:t>
            </a:fld>
            <a:endParaRPr lang="en-US" dirty="0"/>
          </a:p>
        </p:txBody>
      </p:sp>
    </p:spTree>
    <p:extLst>
      <p:ext uri="{BB962C8B-B14F-4D97-AF65-F5344CB8AC3E}">
        <p14:creationId xmlns:p14="http://schemas.microsoft.com/office/powerpoint/2010/main" val="1196151465"/>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Autofit/>
          </a:bodyPr>
          <a:lstStyle/>
          <a:p>
            <a:pPr marL="171450" indent="-171450">
              <a:buFont typeface="Arial" pitchFamily="34" charset="0"/>
              <a:buChar char="•"/>
            </a:pPr>
            <a:r>
              <a:rPr lang="en-US" b="1" dirty="0" smtClean="0"/>
              <a:t>Multi-Sheet Loops</a:t>
            </a:r>
          </a:p>
          <a:p>
            <a:pPr marL="628650" lvl="1" indent="-171450">
              <a:buFont typeface="Arial" pitchFamily="34" charset="0"/>
              <a:buChar char="•"/>
            </a:pPr>
            <a:r>
              <a:rPr lang="en-US" b="1" dirty="0" smtClean="0"/>
              <a:t>Map to the correct sheet and the correct column</a:t>
            </a:r>
          </a:p>
          <a:p>
            <a:pPr marL="1085850" lvl="2" indent="-171450">
              <a:buFont typeface="Arial" pitchFamily="34" charset="0"/>
              <a:buChar char="•"/>
            </a:pPr>
            <a:r>
              <a:rPr lang="en-US" b="0" dirty="0" smtClean="0"/>
              <a:t>Header data- Outside of the loop</a:t>
            </a:r>
          </a:p>
          <a:p>
            <a:pPr marL="1085850" lvl="2" indent="-171450">
              <a:buFont typeface="Arial" pitchFamily="34" charset="0"/>
              <a:buChar char="•"/>
            </a:pPr>
            <a:r>
              <a:rPr lang="en-US" b="0" dirty="0" smtClean="0"/>
              <a:t>Detail data-</a:t>
            </a:r>
            <a:r>
              <a:rPr lang="en-US" b="0" baseline="0" dirty="0" smtClean="0"/>
              <a:t> Inside the loop</a:t>
            </a:r>
            <a:endParaRPr lang="en-US" b="0" dirty="0" smtClean="0"/>
          </a:p>
          <a:p>
            <a:pPr marL="1085850" lvl="2" indent="-171450">
              <a:buFont typeface="Arial" pitchFamily="34" charset="0"/>
              <a:buChar char="•"/>
            </a:pPr>
            <a:r>
              <a:rPr lang="en-US" b="0" dirty="0" smtClean="0"/>
              <a:t>Value Column will specify the Sheet and Column</a:t>
            </a:r>
          </a:p>
          <a:p>
            <a:pPr marL="628650" lvl="1" indent="-171450">
              <a:buFont typeface="Arial" pitchFamily="34" charset="0"/>
              <a:buChar char="•"/>
            </a:pPr>
            <a:r>
              <a:rPr lang="en-US" b="1" dirty="0" smtClean="0"/>
              <a:t>Join Key Column</a:t>
            </a:r>
          </a:p>
          <a:p>
            <a:pPr marL="1085850" lvl="2" indent="-171450">
              <a:buFont typeface="Arial" pitchFamily="34" charset="0"/>
              <a:buChar char="•"/>
            </a:pPr>
            <a:r>
              <a:rPr lang="en-US" b="1" dirty="0" smtClean="0"/>
              <a:t>Header – 1 row</a:t>
            </a:r>
          </a:p>
          <a:p>
            <a:pPr marL="1543050" marR="0" lvl="3" indent="-171450" algn="l" defTabSz="914400" rtl="0" eaLnBrk="1" fontAlgn="auto" latinLnBrk="0" hangingPunct="1">
              <a:lnSpc>
                <a:spcPct val="100000"/>
              </a:lnSpc>
              <a:spcBef>
                <a:spcPts val="0"/>
              </a:spcBef>
              <a:spcAft>
                <a:spcPts val="0"/>
              </a:spcAft>
              <a:buClrTx/>
              <a:buSzTx/>
              <a:buFont typeface="Arial" pitchFamily="34" charset="0"/>
              <a:buChar char="•"/>
              <a:tabLst/>
              <a:defRPr/>
            </a:pPr>
            <a:r>
              <a:rPr lang="en-US" b="0" baseline="0" dirty="0" smtClean="0"/>
              <a:t>Header data must be on 1 row</a:t>
            </a:r>
            <a:endParaRPr lang="en-US" b="0" dirty="0" smtClean="0"/>
          </a:p>
          <a:p>
            <a:pPr marL="1543050" lvl="3" indent="-171450">
              <a:buFont typeface="Arial" pitchFamily="34" charset="0"/>
              <a:buChar char="•"/>
            </a:pPr>
            <a:r>
              <a:rPr lang="en-US" b="0" dirty="0" smtClean="0"/>
              <a:t>Can be any identifier</a:t>
            </a:r>
            <a:r>
              <a:rPr lang="en-US" b="0" baseline="0" dirty="0" smtClean="0"/>
              <a:t>, but must be used on both sheets</a:t>
            </a:r>
          </a:p>
          <a:p>
            <a:pPr marL="1085850" lvl="2" indent="-171450">
              <a:buFont typeface="Arial" pitchFamily="34" charset="0"/>
              <a:buChar char="•"/>
            </a:pPr>
            <a:r>
              <a:rPr lang="en-US" b="1" dirty="0" smtClean="0"/>
              <a:t>Detail – multiple rows</a:t>
            </a:r>
          </a:p>
          <a:p>
            <a:pPr marL="1543050" lvl="3" indent="-171450">
              <a:buFont typeface="Arial" pitchFamily="34" charset="0"/>
              <a:buChar char="•"/>
            </a:pPr>
            <a:r>
              <a:rPr lang="en-US" b="0" dirty="0" smtClean="0"/>
              <a:t>No limit to the number of rows</a:t>
            </a:r>
          </a:p>
          <a:p>
            <a:pPr marL="1543050" lvl="3" indent="-171450">
              <a:buFont typeface="Arial" pitchFamily="34" charset="0"/>
              <a:buChar char="•"/>
            </a:pPr>
            <a:r>
              <a:rPr lang="en-US" b="0" dirty="0" smtClean="0"/>
              <a:t>Must use the same identifier</a:t>
            </a:r>
            <a:r>
              <a:rPr lang="en-US" b="0" baseline="0" dirty="0" smtClean="0"/>
              <a:t> for each row of data included with the Header row</a:t>
            </a:r>
            <a:endParaRPr lang="en-US" b="0" dirty="0" smtClean="0"/>
          </a:p>
          <a:p>
            <a:pPr marL="628650" lvl="1" indent="-171450">
              <a:buFont typeface="Arial" pitchFamily="34" charset="0"/>
              <a:buChar char="•"/>
            </a:pPr>
            <a:r>
              <a:rPr lang="en-US" b="1" dirty="0" smtClean="0"/>
              <a:t>Log Messages only on Header sheet</a:t>
            </a:r>
          </a:p>
          <a:p>
            <a:pPr marL="1085850" lvl="2" indent="-171450">
              <a:buFont typeface="Arial" pitchFamily="34" charset="0"/>
              <a:buChar char="•"/>
            </a:pPr>
            <a:r>
              <a:rPr lang="en-US" b="0" dirty="0" smtClean="0"/>
              <a:t>Only 1</a:t>
            </a:r>
            <a:r>
              <a:rPr lang="en-US" b="0" baseline="0" dirty="0" smtClean="0"/>
              <a:t> message per row of data</a:t>
            </a:r>
            <a:endParaRPr lang="en-US" b="0" dirty="0" smtClean="0"/>
          </a:p>
          <a:p>
            <a:pPr marL="1085850" lvl="2" indent="-171450">
              <a:buFont typeface="Arial" pitchFamily="34" charset="0"/>
              <a:buChar char="•"/>
            </a:pPr>
            <a:r>
              <a:rPr lang="en-US" b="0" dirty="0" smtClean="0"/>
              <a:t>No log</a:t>
            </a:r>
            <a:r>
              <a:rPr lang="en-US" b="0" baseline="0" dirty="0" smtClean="0"/>
              <a:t> messages on the Detail sheet</a:t>
            </a:r>
            <a:endParaRPr lang="en-US" b="0" dirty="0" smtClean="0"/>
          </a:p>
          <a:p>
            <a:endParaRPr lang="en-US" b="1" u="sng" baseline="0" dirty="0" smtClean="0"/>
          </a:p>
          <a:p>
            <a:r>
              <a:rPr lang="en-US" b="1" u="sng" baseline="0" dirty="0" smtClean="0"/>
              <a:t>DEMO ===== </a:t>
            </a:r>
            <a:r>
              <a:rPr lang="en-US" sz="2000" b="1" u="sng" baseline="0" dirty="0" smtClean="0"/>
              <a:t>GO TO TRANSACTION – RESTORE LAST RECORDING</a:t>
            </a:r>
          </a:p>
          <a:p>
            <a:endParaRPr lang="en-US" b="1" u="sng" baseline="0" dirty="0" smtClean="0"/>
          </a:p>
          <a:p>
            <a:pPr marL="228600" indent="-228600">
              <a:buAutoNum type="arabicPeriod"/>
            </a:pPr>
            <a:r>
              <a:rPr lang="en-US" b="1" u="sng" baseline="0" dirty="0" smtClean="0"/>
              <a:t>Edit Tab &gt; Restore Recording</a:t>
            </a:r>
          </a:p>
          <a:p>
            <a:pPr marL="228600" lvl="0" indent="-228600">
              <a:buAutoNum type="arabicPeriod"/>
            </a:pPr>
            <a:r>
              <a:rPr lang="en-US" b="1" u="sng" baseline="0" dirty="0" smtClean="0"/>
              <a:t>Expert tab</a:t>
            </a:r>
          </a:p>
          <a:p>
            <a:pPr marL="1143000" lvl="2" indent="-228600">
              <a:buAutoNum type="arabicPeriod"/>
            </a:pPr>
            <a:r>
              <a:rPr lang="en-US" b="1" u="sng" baseline="0" dirty="0" smtClean="0"/>
              <a:t>Click on Add Sheet in Template</a:t>
            </a:r>
          </a:p>
          <a:p>
            <a:pPr marL="1600200" lvl="3" indent="-228600">
              <a:buAutoNum type="arabicPeriod"/>
            </a:pPr>
            <a:r>
              <a:rPr lang="en-US" b="1" u="sng" baseline="0" dirty="0" smtClean="0"/>
              <a:t>Enter Name- Sheet 2</a:t>
            </a:r>
          </a:p>
          <a:p>
            <a:pPr marL="1143000" lvl="2" indent="-228600">
              <a:buAutoNum type="arabicPeriod"/>
            </a:pPr>
            <a:r>
              <a:rPr lang="en-US" b="1" u="sng" baseline="0" dirty="0" smtClean="0"/>
              <a:t>Review header data, then detail data (note row 2 = (02))</a:t>
            </a:r>
          </a:p>
          <a:p>
            <a:pPr marL="1600200" lvl="3" indent="-228600">
              <a:buAutoNum type="arabicPeriod"/>
            </a:pPr>
            <a:r>
              <a:rPr lang="en-US" b="1" u="sng" baseline="0" dirty="0" smtClean="0"/>
              <a:t>Disable 2</a:t>
            </a:r>
            <a:r>
              <a:rPr lang="en-US" b="1" u="sng" baseline="30000" dirty="0" smtClean="0"/>
              <a:t>nd</a:t>
            </a:r>
            <a:r>
              <a:rPr lang="en-US" b="1" u="sng" baseline="0" dirty="0" smtClean="0"/>
              <a:t> set of data </a:t>
            </a:r>
          </a:p>
          <a:p>
            <a:pPr marL="1600200" lvl="3" indent="-228600">
              <a:buAutoNum type="arabicPeriod"/>
            </a:pPr>
            <a:r>
              <a:rPr lang="en-US" b="1" u="sng" baseline="0" dirty="0" smtClean="0"/>
              <a:t>Final save code must be outside the loop</a:t>
            </a:r>
          </a:p>
          <a:p>
            <a:pPr marL="1143000" lvl="2" indent="-228600">
              <a:buAutoNum type="arabicPeriod"/>
            </a:pPr>
            <a:r>
              <a:rPr lang="en-US" b="1" u="sng" baseline="0" dirty="0" smtClean="0"/>
              <a:t>Create loop around entire screen containing Material Number, Quantity, etc. </a:t>
            </a:r>
          </a:p>
          <a:p>
            <a:pPr marL="1600200" lvl="3" indent="-228600">
              <a:buAutoNum type="arabicPeriod"/>
            </a:pPr>
            <a:r>
              <a:rPr lang="en-US" b="1" u="sng" baseline="0" dirty="0" smtClean="0"/>
              <a:t>Click Apply Multi Sheet box</a:t>
            </a:r>
          </a:p>
          <a:p>
            <a:pPr marL="1600200" lvl="3" indent="-228600">
              <a:buAutoNum type="arabicPeriod"/>
            </a:pPr>
            <a:r>
              <a:rPr lang="en-US" b="1" u="sng" baseline="0" dirty="0" smtClean="0"/>
              <a:t>Select Sheets </a:t>
            </a:r>
          </a:p>
          <a:p>
            <a:pPr marL="2057400" lvl="4" indent="-228600">
              <a:buAutoNum type="arabicPeriod"/>
            </a:pPr>
            <a:r>
              <a:rPr lang="en-US" b="1" u="sng" baseline="0" dirty="0" smtClean="0"/>
              <a:t>Header Sheet: Sheet1</a:t>
            </a:r>
          </a:p>
          <a:p>
            <a:pPr marL="2057400" lvl="4" indent="-228600">
              <a:buAutoNum type="arabicPeriod"/>
            </a:pPr>
            <a:r>
              <a:rPr lang="en-US" b="1" u="sng" baseline="0" dirty="0" smtClean="0"/>
              <a:t>Line Item Sheet: Sheet2</a:t>
            </a:r>
          </a:p>
          <a:p>
            <a:pPr marL="2057400" lvl="4" indent="-228600">
              <a:buAutoNum type="arabicPeriod"/>
            </a:pPr>
            <a:r>
              <a:rPr lang="en-US" b="1" u="sng" baseline="0" dirty="0" smtClean="0"/>
              <a:t>Column A for both</a:t>
            </a:r>
          </a:p>
          <a:p>
            <a:pPr marL="685800" lvl="1" indent="-228600">
              <a:buAutoNum type="arabicPeriod"/>
            </a:pPr>
            <a:r>
              <a:rPr lang="en-US" b="1" u="sng" baseline="0" dirty="0" smtClean="0"/>
              <a:t>Basic tab</a:t>
            </a:r>
          </a:p>
          <a:p>
            <a:pPr marL="1143000" lvl="2" indent="-228600">
              <a:buAutoNum type="arabicPeriod"/>
            </a:pPr>
            <a:r>
              <a:rPr lang="en-US" b="1" u="sng" baseline="0" dirty="0" smtClean="0"/>
              <a:t>Map (to correct sheets!!)</a:t>
            </a:r>
          </a:p>
          <a:p>
            <a:pPr marL="1600200" lvl="3" indent="-228600">
              <a:buAutoNum type="arabicPeriod"/>
            </a:pPr>
            <a:r>
              <a:rPr lang="en-US" b="1" u="sng" baseline="0" dirty="0" smtClean="0"/>
              <a:t>Header Data- Sheet One - </a:t>
            </a:r>
          </a:p>
          <a:p>
            <a:pPr marL="1143000" lvl="2" indent="-228600">
              <a:buAutoNum type="arabicPeriod"/>
            </a:pPr>
            <a:r>
              <a:rPr lang="en-US" b="1" u="sng" baseline="0" dirty="0" smtClean="0"/>
              <a:t>Look at Value Column</a:t>
            </a:r>
          </a:p>
          <a:p>
            <a:pPr marL="228600" lvl="0" indent="-228600">
              <a:buAutoNum type="arabicPeriod"/>
            </a:pPr>
            <a:r>
              <a:rPr lang="en-US" b="1" u="sng" baseline="0" dirty="0" smtClean="0"/>
              <a:t>Back out and add data to template</a:t>
            </a:r>
          </a:p>
          <a:p>
            <a:pPr marL="228600" marR="0" lvl="0" indent="-228600" algn="l" defTabSz="914400" rtl="0" eaLnBrk="1" fontAlgn="auto" latinLnBrk="0" hangingPunct="1">
              <a:lnSpc>
                <a:spcPct val="100000"/>
              </a:lnSpc>
              <a:spcBef>
                <a:spcPts val="0"/>
              </a:spcBef>
              <a:spcAft>
                <a:spcPts val="0"/>
              </a:spcAft>
              <a:buClrTx/>
              <a:buSzTx/>
              <a:buFontTx/>
              <a:buAutoNum type="arabicPeriod"/>
              <a:tabLst/>
              <a:defRPr/>
            </a:pPr>
            <a:r>
              <a:rPr lang="en-US" b="1" u="sng" baseline="0" dirty="0" smtClean="0"/>
              <a:t>Save As’ script and data template</a:t>
            </a:r>
          </a:p>
          <a:p>
            <a:pPr marL="685800" marR="0" lvl="1" indent="-228600" algn="l" defTabSz="914400" rtl="0" eaLnBrk="1" fontAlgn="auto" latinLnBrk="0" hangingPunct="1">
              <a:lnSpc>
                <a:spcPct val="100000"/>
              </a:lnSpc>
              <a:spcBef>
                <a:spcPts val="0"/>
              </a:spcBef>
              <a:spcAft>
                <a:spcPts val="0"/>
              </a:spcAft>
              <a:buClrTx/>
              <a:buSzTx/>
              <a:buFontTx/>
              <a:buAutoNum type="arabicPeriod"/>
              <a:tabLst/>
              <a:defRPr/>
            </a:pPr>
            <a:r>
              <a:rPr lang="en-US" b="1" u="sng" baseline="0" dirty="0" smtClean="0"/>
              <a:t>Enter Header rows on Sheet1 (Join Key = 1, 2, etc.)</a:t>
            </a:r>
          </a:p>
          <a:p>
            <a:pPr marL="685800" marR="0" lvl="1" indent="-228600" algn="l" defTabSz="914400" rtl="0" eaLnBrk="1" fontAlgn="auto" latinLnBrk="0" hangingPunct="1">
              <a:lnSpc>
                <a:spcPct val="100000"/>
              </a:lnSpc>
              <a:spcBef>
                <a:spcPts val="0"/>
              </a:spcBef>
              <a:spcAft>
                <a:spcPts val="0"/>
              </a:spcAft>
              <a:buClrTx/>
              <a:buSzTx/>
              <a:buFontTx/>
              <a:buAutoNum type="arabicPeriod"/>
              <a:tabLst/>
              <a:defRPr/>
            </a:pPr>
            <a:r>
              <a:rPr lang="en-US" b="1" u="sng" baseline="0" dirty="0" smtClean="0"/>
              <a:t>Enter Detail rows – use multiple Join Keys for each row of Header data</a:t>
            </a:r>
          </a:p>
          <a:p>
            <a:pPr marL="228600" indent="-228600">
              <a:buAutoNum type="arabicPeriod"/>
            </a:pPr>
            <a:r>
              <a:rPr lang="en-US" b="1" u="sng" baseline="0" dirty="0" smtClean="0"/>
              <a:t>Run script === EXPLAIN LOG COLUMN IS ONLY ON HEADER SHEET</a:t>
            </a:r>
          </a:p>
          <a:p>
            <a:pPr marL="0" indent="0">
              <a:buNone/>
            </a:pPr>
            <a:endParaRPr lang="en-US" b="1" u="sng" baseline="0" dirty="0" smtClean="0"/>
          </a:p>
        </p:txBody>
      </p:sp>
      <p:sp>
        <p:nvSpPr>
          <p:cNvPr id="4" name="Slide Number Placeholder 3"/>
          <p:cNvSpPr>
            <a:spLocks noGrp="1"/>
          </p:cNvSpPr>
          <p:nvPr>
            <p:ph type="sldNum" sz="quarter" idx="10"/>
          </p:nvPr>
        </p:nvSpPr>
        <p:spPr/>
        <p:txBody>
          <a:bodyPr/>
          <a:lstStyle/>
          <a:p>
            <a:fld id="{2AAFFAD7-F4BB-40AB-9856-8EF2547A47A0}" type="slidenum">
              <a:rPr lang="en-US" smtClean="0"/>
              <a:pPr/>
              <a:t>43</a:t>
            </a:fld>
            <a:endParaRPr lang="en-US" dirty="0"/>
          </a:p>
        </p:txBody>
      </p:sp>
    </p:spTree>
    <p:extLst>
      <p:ext uri="{BB962C8B-B14F-4D97-AF65-F5344CB8AC3E}">
        <p14:creationId xmlns:p14="http://schemas.microsoft.com/office/powerpoint/2010/main" val="1530197995"/>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CS02 Header/Detail</a:t>
            </a:r>
            <a:r>
              <a:rPr lang="en-US" baseline="0" dirty="0" smtClean="0"/>
              <a:t> Example.  Shows mapper then run.</a:t>
            </a:r>
            <a:endParaRPr lang="en-US" dirty="0"/>
          </a:p>
        </p:txBody>
      </p:sp>
      <p:sp>
        <p:nvSpPr>
          <p:cNvPr id="4" name="Slide Number Placeholder 3"/>
          <p:cNvSpPr>
            <a:spLocks noGrp="1"/>
          </p:cNvSpPr>
          <p:nvPr>
            <p:ph type="sldNum" sz="quarter" idx="10"/>
          </p:nvPr>
        </p:nvSpPr>
        <p:spPr/>
        <p:txBody>
          <a:bodyPr/>
          <a:lstStyle/>
          <a:p>
            <a:fld id="{E3745D2C-C3AF-477C-A07D-7F1090FB1021}" type="slidenum">
              <a:rPr lang="en-US" smtClean="0"/>
              <a:t>44</a:t>
            </a:fld>
            <a:endParaRPr lang="en-US"/>
          </a:p>
        </p:txBody>
      </p:sp>
    </p:spTree>
    <p:extLst>
      <p:ext uri="{BB962C8B-B14F-4D97-AF65-F5344CB8AC3E}">
        <p14:creationId xmlns:p14="http://schemas.microsoft.com/office/powerpoint/2010/main" val="1606932715"/>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Font typeface="Arial" pitchFamily="34" charset="0"/>
              <a:buNone/>
            </a:pPr>
            <a:r>
              <a:rPr lang="en-US" b="0" dirty="0" smtClean="0"/>
              <a:t>Cell Based Mapping</a:t>
            </a:r>
          </a:p>
          <a:p>
            <a:pPr marL="171450" lvl="0" indent="-171450">
              <a:buFont typeface="Arial" pitchFamily="34" charset="0"/>
              <a:buChar char="•"/>
            </a:pPr>
            <a:r>
              <a:rPr lang="en-US" b="1" smtClean="0"/>
              <a:t>Excel form</a:t>
            </a:r>
            <a:endParaRPr lang="en-US" b="1" dirty="0" smtClean="0"/>
          </a:p>
          <a:p>
            <a:pPr marL="628650" lvl="1" indent="-171450">
              <a:buFont typeface="Arial" pitchFamily="34" charset="0"/>
              <a:buChar char="•"/>
            </a:pPr>
            <a:r>
              <a:rPr lang="en-US" b="0" dirty="0" smtClean="0"/>
              <a:t>Single upload</a:t>
            </a:r>
          </a:p>
          <a:p>
            <a:pPr marL="628650" marR="0" lvl="1" indent="-171450" algn="l" defTabSz="914400" rtl="0" eaLnBrk="1" fontAlgn="auto" latinLnBrk="0" hangingPunct="1">
              <a:lnSpc>
                <a:spcPct val="100000"/>
              </a:lnSpc>
              <a:spcBef>
                <a:spcPts val="0"/>
              </a:spcBef>
              <a:spcAft>
                <a:spcPts val="0"/>
              </a:spcAft>
              <a:buClrTx/>
              <a:buSzTx/>
              <a:buFont typeface="Arial" pitchFamily="34" charset="0"/>
              <a:buChar char="•"/>
              <a:tabLst/>
              <a:defRPr/>
            </a:pPr>
            <a:r>
              <a:rPr lang="en-US" b="0" dirty="0" smtClean="0"/>
              <a:t>Combine</a:t>
            </a:r>
            <a:r>
              <a:rPr lang="en-US" b="0" baseline="0" dirty="0" smtClean="0"/>
              <a:t> cell and column mapping</a:t>
            </a:r>
            <a:endParaRPr lang="en-US" b="0" dirty="0" smtClean="0"/>
          </a:p>
          <a:p>
            <a:pPr marL="171450" lvl="0" indent="-171450">
              <a:buFont typeface="Arial" pitchFamily="34" charset="0"/>
              <a:buChar char="•"/>
            </a:pPr>
            <a:endParaRPr lang="en-US" b="1" dirty="0" smtClean="0"/>
          </a:p>
          <a:p>
            <a:pPr marL="171450" lvl="0" indent="-171450">
              <a:buFont typeface="Arial" pitchFamily="34" charset="0"/>
              <a:buChar char="•"/>
            </a:pPr>
            <a:r>
              <a:rPr lang="en-US" b="1" dirty="0" smtClean="0"/>
              <a:t>Log cell</a:t>
            </a:r>
          </a:p>
          <a:p>
            <a:pPr marL="628650" lvl="1" indent="-171450">
              <a:buFont typeface="Arial" pitchFamily="34" charset="0"/>
              <a:buChar char="•"/>
            </a:pPr>
            <a:r>
              <a:rPr lang="en-US" b="0" dirty="0" smtClean="0"/>
              <a:t>Make</a:t>
            </a:r>
            <a:r>
              <a:rPr lang="en-US" b="0" baseline="0" dirty="0" smtClean="0"/>
              <a:t> to single cell</a:t>
            </a:r>
          </a:p>
          <a:p>
            <a:pPr marL="628650" lvl="1" indent="-171450">
              <a:buFont typeface="Arial" pitchFamily="34" charset="0"/>
              <a:buChar char="•"/>
            </a:pPr>
            <a:r>
              <a:rPr lang="en-US" b="0" baseline="0" dirty="0" smtClean="0"/>
              <a:t>1 message for entire form</a:t>
            </a:r>
            <a:endParaRPr lang="en-US" b="0" dirty="0" smtClean="0"/>
          </a:p>
          <a:p>
            <a:pPr marL="171450" lvl="0" indent="-171450">
              <a:buFont typeface="Arial" pitchFamily="34" charset="0"/>
              <a:buChar char="•"/>
            </a:pPr>
            <a:endParaRPr lang="en-US" b="1" dirty="0" smtClean="0"/>
          </a:p>
          <a:p>
            <a:pPr marL="171450" lvl="0" indent="-171450">
              <a:buFont typeface="Arial" pitchFamily="34" charset="0"/>
              <a:buChar char="•"/>
            </a:pPr>
            <a:r>
              <a:rPr lang="en-US" b="1" dirty="0" smtClean="0"/>
              <a:t>Validation</a:t>
            </a:r>
          </a:p>
          <a:p>
            <a:pPr marL="628650" lvl="1" indent="-171450">
              <a:buFont typeface="Arial" pitchFamily="34" charset="0"/>
              <a:buChar char="•"/>
            </a:pPr>
            <a:r>
              <a:rPr lang="en-US" b="0" dirty="0" smtClean="0"/>
              <a:t>When</a:t>
            </a:r>
            <a:r>
              <a:rPr lang="en-US" b="0" baseline="0" dirty="0" smtClean="0"/>
              <a:t> you run it will ask for a log column</a:t>
            </a:r>
          </a:p>
          <a:p>
            <a:pPr marL="1085850" lvl="2" indent="-171450">
              <a:buFont typeface="Arial" pitchFamily="34" charset="0"/>
              <a:buChar char="•"/>
            </a:pPr>
            <a:r>
              <a:rPr lang="en-US" b="0" baseline="0" dirty="0" smtClean="0"/>
              <a:t>Gives line item specific messages</a:t>
            </a:r>
            <a:endParaRPr lang="en-US" b="0" dirty="0" smtClean="0"/>
          </a:p>
        </p:txBody>
      </p:sp>
      <p:sp>
        <p:nvSpPr>
          <p:cNvPr id="4" name="Slide Number Placeholder 3"/>
          <p:cNvSpPr>
            <a:spLocks noGrp="1"/>
          </p:cNvSpPr>
          <p:nvPr>
            <p:ph type="sldNum" sz="quarter" idx="10"/>
          </p:nvPr>
        </p:nvSpPr>
        <p:spPr/>
        <p:txBody>
          <a:bodyPr/>
          <a:lstStyle/>
          <a:p>
            <a:fld id="{A354F193-FA12-42F0-855C-9CAFF1B1C87A}" type="slidenum">
              <a:rPr lang="en-US" smtClean="0"/>
              <a:pPr/>
              <a:t>45</a:t>
            </a:fld>
            <a:endParaRPr lang="en-US" dirty="0"/>
          </a:p>
        </p:txBody>
      </p:sp>
    </p:spTree>
    <p:extLst>
      <p:ext uri="{BB962C8B-B14F-4D97-AF65-F5344CB8AC3E}">
        <p14:creationId xmlns:p14="http://schemas.microsoft.com/office/powerpoint/2010/main" val="2434485419"/>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itchFamily="34" charset="0"/>
              <a:buNone/>
              <a:tabLst/>
              <a:defRPr/>
            </a:pPr>
            <a:r>
              <a:rPr lang="en-US" b="0" dirty="0" smtClean="0"/>
              <a:t>Cell Based Mapping</a:t>
            </a:r>
          </a:p>
          <a:p>
            <a:pPr marL="171450" lvl="0" indent="-171450">
              <a:buFont typeface="Arial" pitchFamily="34" charset="0"/>
              <a:buChar char="•"/>
            </a:pPr>
            <a:r>
              <a:rPr lang="en-US" b="1" i="1" dirty="0" smtClean="0"/>
              <a:t>Header</a:t>
            </a:r>
          </a:p>
          <a:p>
            <a:pPr marL="628650" lvl="1" indent="-171450">
              <a:buFont typeface="Arial" pitchFamily="34" charset="0"/>
              <a:buChar char="•"/>
            </a:pPr>
            <a:r>
              <a:rPr lang="en-US" b="1" i="1" dirty="0" smtClean="0"/>
              <a:t>Outside Loop</a:t>
            </a:r>
          </a:p>
          <a:p>
            <a:pPr marL="1085850" lvl="2" indent="-171450">
              <a:buFont typeface="Arial" pitchFamily="34" charset="0"/>
              <a:buChar char="•"/>
            </a:pPr>
            <a:r>
              <a:rPr lang="en-US" b="0" i="1" dirty="0" smtClean="0"/>
              <a:t>Outside of the Loop</a:t>
            </a:r>
          </a:p>
          <a:p>
            <a:pPr marL="1085850" lvl="2" indent="-171450">
              <a:buFont typeface="Arial" pitchFamily="34" charset="0"/>
              <a:buChar char="•"/>
            </a:pPr>
            <a:r>
              <a:rPr lang="en-US" b="0" i="1" dirty="0" smtClean="0"/>
              <a:t>Cell</a:t>
            </a:r>
            <a:r>
              <a:rPr lang="en-US" b="0" i="1" baseline="0" dirty="0" smtClean="0"/>
              <a:t> based</a:t>
            </a:r>
          </a:p>
          <a:p>
            <a:pPr marL="628650" lvl="1" indent="-171450">
              <a:buFont typeface="Arial" pitchFamily="34" charset="0"/>
              <a:buChar char="•"/>
            </a:pPr>
            <a:endParaRPr lang="en-US" b="0" i="1" dirty="0" smtClean="0"/>
          </a:p>
          <a:p>
            <a:pPr marL="171450" lvl="0" indent="-171450">
              <a:buFont typeface="Arial" pitchFamily="34" charset="0"/>
              <a:buChar char="•"/>
            </a:pPr>
            <a:r>
              <a:rPr lang="en-US" b="1" dirty="0" smtClean="0"/>
              <a:t>Detail</a:t>
            </a:r>
          </a:p>
          <a:p>
            <a:pPr marL="628650" lvl="1" indent="-171450">
              <a:buFont typeface="Arial" pitchFamily="34" charset="0"/>
              <a:buChar char="•"/>
            </a:pPr>
            <a:r>
              <a:rPr lang="en-US" b="1" dirty="0" smtClean="0"/>
              <a:t>Inside Loop</a:t>
            </a:r>
          </a:p>
          <a:p>
            <a:pPr marL="1085850" lvl="2" indent="-171450">
              <a:buFont typeface="Arial" pitchFamily="34" charset="0"/>
              <a:buChar char="•"/>
            </a:pPr>
            <a:r>
              <a:rPr lang="en-US" b="0" dirty="0" smtClean="0"/>
              <a:t>In the Loop</a:t>
            </a:r>
          </a:p>
          <a:p>
            <a:pPr marL="1085850" lvl="2" indent="-171450">
              <a:buFont typeface="Arial" pitchFamily="34" charset="0"/>
              <a:buChar char="•"/>
            </a:pPr>
            <a:r>
              <a:rPr lang="en-US" b="0" dirty="0" smtClean="0"/>
              <a:t>Column based</a:t>
            </a:r>
          </a:p>
          <a:p>
            <a:endParaRPr lang="en-US" dirty="0"/>
          </a:p>
        </p:txBody>
      </p:sp>
      <p:sp>
        <p:nvSpPr>
          <p:cNvPr id="4" name="Slide Number Placeholder 3"/>
          <p:cNvSpPr>
            <a:spLocks noGrp="1"/>
          </p:cNvSpPr>
          <p:nvPr>
            <p:ph type="sldNum" sz="quarter" idx="10"/>
          </p:nvPr>
        </p:nvSpPr>
        <p:spPr/>
        <p:txBody>
          <a:bodyPr/>
          <a:lstStyle/>
          <a:p>
            <a:fld id="{A354F193-FA12-42F0-855C-9CAFF1B1C87A}" type="slidenum">
              <a:rPr lang="en-US" smtClean="0"/>
              <a:pPr/>
              <a:t>46</a:t>
            </a:fld>
            <a:endParaRPr lang="en-US" dirty="0"/>
          </a:p>
        </p:txBody>
      </p:sp>
    </p:spTree>
    <p:extLst>
      <p:ext uri="{BB962C8B-B14F-4D97-AF65-F5344CB8AC3E}">
        <p14:creationId xmlns:p14="http://schemas.microsoft.com/office/powerpoint/2010/main" val="320093219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3745D2C-C3AF-477C-A07D-7F1090FB1021}" type="slidenum">
              <a:rPr lang="en-US" smtClean="0"/>
              <a:t>6</a:t>
            </a:fld>
            <a:endParaRPr lang="en-US"/>
          </a:p>
        </p:txBody>
      </p:sp>
    </p:spTree>
    <p:extLst>
      <p:ext uri="{BB962C8B-B14F-4D97-AF65-F5344CB8AC3E}">
        <p14:creationId xmlns:p14="http://schemas.microsoft.com/office/powerpoint/2010/main" val="517225193"/>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itchFamily="34" charset="0"/>
              <a:buNone/>
              <a:tabLst/>
              <a:defRPr/>
            </a:pPr>
            <a:r>
              <a:rPr lang="en-US" b="0" dirty="0" smtClean="0"/>
              <a:t>Cell Based Mapping</a:t>
            </a:r>
          </a:p>
          <a:p>
            <a:pPr marL="171450" lvl="0" indent="-171450">
              <a:buFont typeface="Arial" pitchFamily="34" charset="0"/>
              <a:buChar char="•"/>
            </a:pPr>
            <a:r>
              <a:rPr lang="en-US" b="1" dirty="0" smtClean="0"/>
              <a:t>Mapper </a:t>
            </a:r>
          </a:p>
          <a:p>
            <a:pPr marL="628650" lvl="1" indent="-171450">
              <a:buFont typeface="Arial" pitchFamily="34" charset="0"/>
              <a:buChar char="•"/>
            </a:pPr>
            <a:r>
              <a:rPr lang="en-US" b="0" dirty="0" smtClean="0"/>
              <a:t>Start/End Row</a:t>
            </a:r>
          </a:p>
          <a:p>
            <a:pPr marL="171450" lvl="0" indent="-171450">
              <a:buFont typeface="Arial" pitchFamily="34" charset="0"/>
              <a:buChar char="•"/>
            </a:pPr>
            <a:endParaRPr lang="en-US" b="1" dirty="0" smtClean="0"/>
          </a:p>
          <a:p>
            <a:pPr marL="171450" lvl="0" indent="-171450">
              <a:buFont typeface="Arial" pitchFamily="34" charset="0"/>
              <a:buChar char="•"/>
            </a:pPr>
            <a:r>
              <a:rPr lang="en-US" b="1" dirty="0" smtClean="0"/>
              <a:t>Excel </a:t>
            </a:r>
          </a:p>
          <a:p>
            <a:pPr marL="628650" lvl="1" indent="-171450">
              <a:buFont typeface="Arial" pitchFamily="34" charset="0"/>
              <a:buChar char="•"/>
            </a:pPr>
            <a:r>
              <a:rPr lang="en-US" b="0" dirty="0" smtClean="0"/>
              <a:t>Specify Start/End Row</a:t>
            </a:r>
          </a:p>
          <a:p>
            <a:pPr marL="628650" lvl="1" indent="-171450">
              <a:buFont typeface="Arial" pitchFamily="34" charset="0"/>
              <a:buChar char="•"/>
            </a:pPr>
            <a:r>
              <a:rPr lang="en-US" b="0" dirty="0" smtClean="0"/>
              <a:t>MS Excel</a:t>
            </a:r>
          </a:p>
          <a:p>
            <a:pPr marL="1085850" lvl="2" indent="-171450">
              <a:buFont typeface="Arial" pitchFamily="34" charset="0"/>
              <a:buChar char="•"/>
            </a:pPr>
            <a:r>
              <a:rPr lang="en-US" b="0" dirty="0" smtClean="0"/>
              <a:t>Radio buttons:</a:t>
            </a:r>
          </a:p>
          <a:p>
            <a:pPr marL="1543050" lvl="3" indent="-171450">
              <a:buFont typeface="Arial" pitchFamily="34" charset="0"/>
              <a:buChar char="•"/>
            </a:pPr>
            <a:r>
              <a:rPr lang="en-US" b="0" dirty="0" smtClean="0"/>
              <a:t>Use identifiers</a:t>
            </a:r>
          </a:p>
          <a:p>
            <a:pPr marL="2000250" lvl="4" indent="-171450">
              <a:buFont typeface="Arial" pitchFamily="34" charset="0"/>
              <a:buChar char="•"/>
            </a:pPr>
            <a:r>
              <a:rPr lang="en-US" b="0" dirty="0" smtClean="0"/>
              <a:t>Copy</a:t>
            </a:r>
            <a:r>
              <a:rPr lang="en-US" b="0" baseline="0" dirty="0" smtClean="0"/>
              <a:t> “D” for your rows</a:t>
            </a:r>
            <a:endParaRPr lang="en-US" b="0" dirty="0" smtClean="0"/>
          </a:p>
          <a:p>
            <a:pPr marL="1543050" lvl="3" indent="-171450">
              <a:buFont typeface="Arial" pitchFamily="34" charset="0"/>
              <a:buChar char="•"/>
            </a:pPr>
            <a:r>
              <a:rPr lang="en-US" b="0" dirty="0" smtClean="0"/>
              <a:t>Specific</a:t>
            </a:r>
            <a:r>
              <a:rPr lang="en-US" b="0" baseline="0" dirty="0" smtClean="0"/>
              <a:t> row range</a:t>
            </a:r>
          </a:p>
          <a:p>
            <a:pPr marL="2000250" lvl="4" indent="-171450">
              <a:buFont typeface="Arial" pitchFamily="34" charset="0"/>
              <a:buChar char="•"/>
            </a:pPr>
            <a:r>
              <a:rPr lang="en-US" b="0" baseline="0" dirty="0" smtClean="0"/>
              <a:t>Line items start at row X and go to row Y</a:t>
            </a:r>
            <a:endParaRPr lang="en-US" b="0" dirty="0" smtClean="0"/>
          </a:p>
          <a:p>
            <a:pPr marL="628650" lvl="1" indent="-171450">
              <a:buFont typeface="Arial" pitchFamily="34" charset="0"/>
              <a:buChar char="•"/>
            </a:pPr>
            <a:endParaRPr lang="en-US" b="0" dirty="0" smtClean="0"/>
          </a:p>
        </p:txBody>
      </p:sp>
      <p:sp>
        <p:nvSpPr>
          <p:cNvPr id="4" name="Slide Number Placeholder 3"/>
          <p:cNvSpPr>
            <a:spLocks noGrp="1"/>
          </p:cNvSpPr>
          <p:nvPr>
            <p:ph type="sldNum" sz="quarter" idx="10"/>
          </p:nvPr>
        </p:nvSpPr>
        <p:spPr/>
        <p:txBody>
          <a:bodyPr/>
          <a:lstStyle/>
          <a:p>
            <a:fld id="{A354F193-FA12-42F0-855C-9CAFF1B1C87A}" type="slidenum">
              <a:rPr lang="en-US" smtClean="0"/>
              <a:pPr/>
              <a:t>47</a:t>
            </a:fld>
            <a:endParaRPr lang="en-US" dirty="0"/>
          </a:p>
        </p:txBody>
      </p:sp>
    </p:spTree>
    <p:extLst>
      <p:ext uri="{BB962C8B-B14F-4D97-AF65-F5344CB8AC3E}">
        <p14:creationId xmlns:p14="http://schemas.microsoft.com/office/powerpoint/2010/main" val="1276472565"/>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itchFamily="34" charset="0"/>
              <a:buNone/>
              <a:tabLst/>
              <a:defRPr/>
            </a:pPr>
            <a:r>
              <a:rPr lang="en-US" b="0" dirty="0" smtClean="0"/>
              <a:t>Cell Based Mapping</a:t>
            </a:r>
          </a:p>
          <a:p>
            <a:pPr marL="171450" lvl="0" indent="-171450">
              <a:buFont typeface="Arial" pitchFamily="34" charset="0"/>
              <a:buChar char="•"/>
            </a:pPr>
            <a:r>
              <a:rPr lang="en-US" b="1" dirty="0" smtClean="0"/>
              <a:t>Mapper </a:t>
            </a:r>
          </a:p>
          <a:p>
            <a:pPr marL="628650" lvl="1" indent="-171450">
              <a:buFont typeface="Arial" pitchFamily="34" charset="0"/>
              <a:buChar char="•"/>
            </a:pPr>
            <a:r>
              <a:rPr lang="en-US" b="0" dirty="0" smtClean="0"/>
              <a:t>Start/End Row</a:t>
            </a:r>
          </a:p>
          <a:p>
            <a:pPr marL="171450" lvl="0" indent="-171450">
              <a:buFont typeface="Arial" pitchFamily="34" charset="0"/>
              <a:buChar char="•"/>
            </a:pPr>
            <a:endParaRPr lang="en-US" b="1" dirty="0" smtClean="0"/>
          </a:p>
          <a:p>
            <a:pPr marL="171450" lvl="0" indent="-171450">
              <a:buFont typeface="Arial" pitchFamily="34" charset="0"/>
              <a:buChar char="•"/>
            </a:pPr>
            <a:r>
              <a:rPr lang="en-US" b="1" dirty="0" smtClean="0"/>
              <a:t>Excel </a:t>
            </a:r>
          </a:p>
          <a:p>
            <a:pPr marL="628650" lvl="1" indent="-171450">
              <a:buFont typeface="Arial" pitchFamily="34" charset="0"/>
              <a:buChar char="•"/>
            </a:pPr>
            <a:r>
              <a:rPr lang="en-US" b="0" dirty="0" smtClean="0"/>
              <a:t>Specify Start/End Row</a:t>
            </a:r>
          </a:p>
          <a:p>
            <a:pPr marL="628650" lvl="1" indent="-171450">
              <a:buFont typeface="Arial" pitchFamily="34" charset="0"/>
              <a:buChar char="•"/>
            </a:pPr>
            <a:r>
              <a:rPr lang="en-US" b="0" dirty="0" smtClean="0"/>
              <a:t>MS Excel</a:t>
            </a:r>
          </a:p>
          <a:p>
            <a:pPr marL="1085850" lvl="2" indent="-171450">
              <a:buFont typeface="Arial" pitchFamily="34" charset="0"/>
              <a:buChar char="•"/>
            </a:pPr>
            <a:r>
              <a:rPr lang="en-US" b="0" dirty="0" smtClean="0"/>
              <a:t>Radio buttons:</a:t>
            </a:r>
          </a:p>
          <a:p>
            <a:pPr marL="1543050" lvl="3" indent="-171450">
              <a:buFont typeface="Arial" pitchFamily="34" charset="0"/>
              <a:buChar char="•"/>
            </a:pPr>
            <a:r>
              <a:rPr lang="en-US" b="0" dirty="0" smtClean="0"/>
              <a:t>Use identifiers</a:t>
            </a:r>
          </a:p>
          <a:p>
            <a:pPr marL="2000250" lvl="4" indent="-171450">
              <a:buFont typeface="Arial" pitchFamily="34" charset="0"/>
              <a:buChar char="•"/>
            </a:pPr>
            <a:r>
              <a:rPr lang="en-US" b="0" dirty="0" smtClean="0"/>
              <a:t>Copy</a:t>
            </a:r>
            <a:r>
              <a:rPr lang="en-US" b="0" baseline="0" dirty="0" smtClean="0"/>
              <a:t> “D” for your rows</a:t>
            </a:r>
            <a:endParaRPr lang="en-US" b="0" dirty="0" smtClean="0"/>
          </a:p>
          <a:p>
            <a:pPr marL="1543050" lvl="3" indent="-171450">
              <a:buFont typeface="Arial" pitchFamily="34" charset="0"/>
              <a:buChar char="•"/>
            </a:pPr>
            <a:r>
              <a:rPr lang="en-US" b="0" dirty="0" smtClean="0"/>
              <a:t>Specific</a:t>
            </a:r>
            <a:r>
              <a:rPr lang="en-US" b="0" baseline="0" dirty="0" smtClean="0"/>
              <a:t> row range</a:t>
            </a:r>
          </a:p>
          <a:p>
            <a:pPr marL="2000250" lvl="4" indent="-171450">
              <a:buFont typeface="Arial" pitchFamily="34" charset="0"/>
              <a:buChar char="•"/>
            </a:pPr>
            <a:r>
              <a:rPr lang="en-US" b="0" baseline="0" dirty="0" smtClean="0"/>
              <a:t>Line items start at row X and go to row Y</a:t>
            </a:r>
            <a:endParaRPr lang="en-US" b="0" dirty="0" smtClean="0"/>
          </a:p>
          <a:p>
            <a:pPr marL="628650" lvl="1" indent="-171450">
              <a:buFont typeface="Arial" pitchFamily="34" charset="0"/>
              <a:buChar char="•"/>
            </a:pPr>
            <a:endParaRPr lang="en-US" b="0" dirty="0" smtClean="0"/>
          </a:p>
        </p:txBody>
      </p:sp>
      <p:sp>
        <p:nvSpPr>
          <p:cNvPr id="4" name="Slide Number Placeholder 3"/>
          <p:cNvSpPr>
            <a:spLocks noGrp="1"/>
          </p:cNvSpPr>
          <p:nvPr>
            <p:ph type="sldNum" sz="quarter" idx="10"/>
          </p:nvPr>
        </p:nvSpPr>
        <p:spPr/>
        <p:txBody>
          <a:bodyPr/>
          <a:lstStyle/>
          <a:p>
            <a:fld id="{A354F193-FA12-42F0-855C-9CAFF1B1C87A}" type="slidenum">
              <a:rPr lang="en-US" smtClean="0"/>
              <a:pPr/>
              <a:t>48</a:t>
            </a:fld>
            <a:endParaRPr lang="en-US" dirty="0"/>
          </a:p>
        </p:txBody>
      </p:sp>
    </p:spTree>
    <p:extLst>
      <p:ext uri="{BB962C8B-B14F-4D97-AF65-F5344CB8AC3E}">
        <p14:creationId xmlns:p14="http://schemas.microsoft.com/office/powerpoint/2010/main" val="2816536046"/>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FB50 Example.</a:t>
            </a:r>
            <a:r>
              <a:rPr lang="en-US" baseline="0" dirty="0" smtClean="0"/>
              <a:t>  Show Mapper/Run</a:t>
            </a:r>
            <a:endParaRPr lang="en-US" dirty="0"/>
          </a:p>
        </p:txBody>
      </p:sp>
      <p:sp>
        <p:nvSpPr>
          <p:cNvPr id="4" name="Slide Number Placeholder 3"/>
          <p:cNvSpPr>
            <a:spLocks noGrp="1"/>
          </p:cNvSpPr>
          <p:nvPr>
            <p:ph type="sldNum" sz="quarter" idx="10"/>
          </p:nvPr>
        </p:nvSpPr>
        <p:spPr/>
        <p:txBody>
          <a:bodyPr/>
          <a:lstStyle/>
          <a:p>
            <a:fld id="{E3745D2C-C3AF-477C-A07D-7F1090FB1021}" type="slidenum">
              <a:rPr lang="en-US" smtClean="0"/>
              <a:t>49</a:t>
            </a:fld>
            <a:endParaRPr lang="en-US"/>
          </a:p>
        </p:txBody>
      </p:sp>
    </p:spTree>
    <p:extLst>
      <p:ext uri="{BB962C8B-B14F-4D97-AF65-F5344CB8AC3E}">
        <p14:creationId xmlns:p14="http://schemas.microsoft.com/office/powerpoint/2010/main" val="1652177519"/>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Autofit/>
          </a:bodyPr>
          <a:lstStyle/>
          <a:p>
            <a:pPr marL="0" indent="0">
              <a:buFont typeface="Arial" pitchFamily="34" charset="0"/>
              <a:buNone/>
            </a:pPr>
            <a:r>
              <a:rPr lang="en-US" b="0" dirty="0" smtClean="0"/>
              <a:t>Index Based Loop</a:t>
            </a:r>
          </a:p>
          <a:p>
            <a:pPr marL="171450" marR="0" indent="-171450" algn="l" defTabSz="914400" rtl="0" eaLnBrk="1" fontAlgn="auto" latinLnBrk="0" hangingPunct="1">
              <a:lnSpc>
                <a:spcPct val="100000"/>
              </a:lnSpc>
              <a:spcBef>
                <a:spcPts val="0"/>
              </a:spcBef>
              <a:spcAft>
                <a:spcPts val="0"/>
              </a:spcAft>
              <a:buClrTx/>
              <a:buSzTx/>
              <a:buFont typeface="Arial" pitchFamily="34" charset="0"/>
              <a:buChar char="•"/>
              <a:tabLst/>
              <a:defRPr/>
            </a:pPr>
            <a:r>
              <a:rPr lang="en-US" b="1" baseline="0" dirty="0" smtClean="0"/>
              <a:t>ALV Grids/Tables</a:t>
            </a:r>
          </a:p>
          <a:p>
            <a:pPr marL="628650" lvl="1" indent="-171450">
              <a:buFont typeface="Arial" pitchFamily="34" charset="0"/>
              <a:buChar char="•"/>
            </a:pPr>
            <a:r>
              <a:rPr lang="en-US" dirty="0" smtClean="0"/>
              <a:t>No button to automate adding a row</a:t>
            </a:r>
          </a:p>
          <a:p>
            <a:pPr lvl="1"/>
            <a:endParaRPr lang="en-US" dirty="0" smtClean="0"/>
          </a:p>
          <a:p>
            <a:pPr marL="171450" indent="-171450">
              <a:buFont typeface="Arial" pitchFamily="34" charset="0"/>
              <a:buChar char="•"/>
            </a:pPr>
            <a:r>
              <a:rPr lang="en-US" b="1" dirty="0" smtClean="0"/>
              <a:t>Recording</a:t>
            </a:r>
            <a:r>
              <a:rPr lang="en-US" b="1" baseline="0" dirty="0" smtClean="0"/>
              <a:t> Mode:  GUI Scripting</a:t>
            </a:r>
          </a:p>
          <a:p>
            <a:pPr marL="628650" lvl="1" indent="-171450">
              <a:buFont typeface="Arial" pitchFamily="34" charset="0"/>
              <a:buChar char="•"/>
            </a:pPr>
            <a:r>
              <a:rPr lang="en-US" b="0" baseline="0" dirty="0" smtClean="0"/>
              <a:t>Usually there are buttons to help move through the screen</a:t>
            </a:r>
          </a:p>
          <a:p>
            <a:pPr marL="628650" lvl="1" indent="-171450">
              <a:buFont typeface="Arial" pitchFamily="34" charset="0"/>
              <a:buChar char="•"/>
            </a:pPr>
            <a:r>
              <a:rPr lang="en-US" b="0" baseline="0" dirty="0" smtClean="0"/>
              <a:t>May be able to use Page Down or Next Page</a:t>
            </a:r>
          </a:p>
          <a:p>
            <a:pPr marL="1085850" lvl="2" indent="-171450">
              <a:buFont typeface="Arial" pitchFamily="34" charset="0"/>
              <a:buChar char="•"/>
            </a:pPr>
            <a:r>
              <a:rPr lang="en-US" b="0" baseline="0" dirty="0" smtClean="0"/>
              <a:t>Index based looping is when neither of those is available</a:t>
            </a:r>
          </a:p>
          <a:p>
            <a:pPr marL="1543050" marR="0" lvl="3" indent="-171450" algn="l" defTabSz="914400" rtl="0" eaLnBrk="1" fontAlgn="auto" latinLnBrk="0" hangingPunct="1">
              <a:lnSpc>
                <a:spcPct val="100000"/>
              </a:lnSpc>
              <a:spcBef>
                <a:spcPts val="0"/>
              </a:spcBef>
              <a:spcAft>
                <a:spcPts val="0"/>
              </a:spcAft>
              <a:buClrTx/>
              <a:buSzTx/>
              <a:buFont typeface="Arial" pitchFamily="34" charset="0"/>
              <a:buChar char="•"/>
              <a:tabLst/>
              <a:defRPr/>
            </a:pPr>
            <a:r>
              <a:rPr lang="en-US" baseline="0" dirty="0" smtClean="0"/>
              <a:t>Examples: Alternate unit of measure and multiple languages descriptions tables only have a scroll bar - must use GUI scripting</a:t>
            </a:r>
          </a:p>
          <a:p>
            <a:pPr marL="628650" marR="0" lvl="1" indent="-171450" algn="l" defTabSz="914400" rtl="0" eaLnBrk="1" fontAlgn="auto" latinLnBrk="0" hangingPunct="1">
              <a:lnSpc>
                <a:spcPct val="100000"/>
              </a:lnSpc>
              <a:spcBef>
                <a:spcPts val="0"/>
              </a:spcBef>
              <a:spcAft>
                <a:spcPts val="0"/>
              </a:spcAft>
              <a:buClrTx/>
              <a:buSzTx/>
              <a:buFont typeface="Arial" pitchFamily="34" charset="0"/>
              <a:buChar char="•"/>
              <a:tabLst/>
              <a:defRPr/>
            </a:pPr>
            <a:r>
              <a:rPr lang="en-US" baseline="0" dirty="0" smtClean="0"/>
              <a:t>GUI scripting is in some ways simpler than the other recording modes</a:t>
            </a:r>
          </a:p>
          <a:p>
            <a:pPr marL="1085850" marR="0" lvl="2" indent="-171450" algn="l" defTabSz="914400" rtl="0" eaLnBrk="1" fontAlgn="auto" latinLnBrk="0" hangingPunct="1">
              <a:lnSpc>
                <a:spcPct val="100000"/>
              </a:lnSpc>
              <a:spcBef>
                <a:spcPts val="0"/>
              </a:spcBef>
              <a:spcAft>
                <a:spcPts val="0"/>
              </a:spcAft>
              <a:buClrTx/>
              <a:buSzTx/>
              <a:buFont typeface="Arial" pitchFamily="34" charset="0"/>
              <a:buChar char="•"/>
              <a:tabLst/>
              <a:defRPr/>
            </a:pPr>
            <a:r>
              <a:rPr lang="en-US" baseline="0" dirty="0" smtClean="0"/>
              <a:t>Limitations – runs in foreground, slower, screen resolution can be an issue if sharing script</a:t>
            </a:r>
          </a:p>
          <a:p>
            <a:pPr marL="628650" marR="0" lvl="1" indent="-171450" algn="l" defTabSz="914400" rtl="0" eaLnBrk="1" fontAlgn="auto" latinLnBrk="0" hangingPunct="1">
              <a:lnSpc>
                <a:spcPct val="100000"/>
              </a:lnSpc>
              <a:spcBef>
                <a:spcPts val="0"/>
              </a:spcBef>
              <a:spcAft>
                <a:spcPts val="0"/>
              </a:spcAft>
              <a:buClrTx/>
              <a:buSzTx/>
              <a:buFont typeface="Arial" pitchFamily="34" charset="0"/>
              <a:buChar char="•"/>
              <a:tabLst/>
              <a:defRPr/>
            </a:pPr>
            <a:endParaRPr lang="en-US" dirty="0" smtClean="0"/>
          </a:p>
          <a:p>
            <a:pPr marL="171450" indent="-171450">
              <a:buFont typeface="Arial" pitchFamily="34" charset="0"/>
              <a:buChar char="•"/>
            </a:pPr>
            <a:r>
              <a:rPr lang="en-US" b="1" baseline="0" dirty="0" smtClean="0"/>
              <a:t>‘Index’ Identifier Column </a:t>
            </a:r>
          </a:p>
          <a:p>
            <a:pPr marL="628650" marR="0" lvl="1" indent="-171450" algn="l" defTabSz="914400" rtl="0" eaLnBrk="1" fontAlgn="auto" latinLnBrk="0" hangingPunct="1">
              <a:lnSpc>
                <a:spcPct val="100000"/>
              </a:lnSpc>
              <a:spcBef>
                <a:spcPts val="0"/>
              </a:spcBef>
              <a:spcAft>
                <a:spcPts val="0"/>
              </a:spcAft>
              <a:buClrTx/>
              <a:buSzTx/>
              <a:buFont typeface="Arial" pitchFamily="34" charset="0"/>
              <a:buChar char="•"/>
              <a:tabLst/>
              <a:defRPr/>
            </a:pPr>
            <a:r>
              <a:rPr lang="en-US" baseline="0" dirty="0" smtClean="0"/>
              <a:t>Select the rows for the loop by selecting the </a:t>
            </a:r>
            <a:r>
              <a:rPr lang="en-US" dirty="0" smtClean="0"/>
              <a:t>fields in the mapper that</a:t>
            </a:r>
            <a:r>
              <a:rPr lang="en-US" baseline="0" dirty="0" smtClean="0"/>
              <a:t> we typed into – no ok codes</a:t>
            </a:r>
          </a:p>
          <a:p>
            <a:pPr marL="1085850" marR="0" lvl="2" indent="-171450" algn="l" defTabSz="914400" rtl="0" eaLnBrk="1" fontAlgn="auto" latinLnBrk="0" hangingPunct="1">
              <a:lnSpc>
                <a:spcPct val="100000"/>
              </a:lnSpc>
              <a:spcBef>
                <a:spcPts val="0"/>
              </a:spcBef>
              <a:spcAft>
                <a:spcPts val="0"/>
              </a:spcAft>
              <a:buClrTx/>
              <a:buSzTx/>
              <a:buFont typeface="Arial" pitchFamily="34" charset="0"/>
              <a:buChar char="•"/>
              <a:tabLst/>
              <a:defRPr/>
            </a:pPr>
            <a:r>
              <a:rPr lang="en-US" baseline="0" dirty="0" smtClean="0"/>
              <a:t>Check index based loop box</a:t>
            </a:r>
          </a:p>
          <a:p>
            <a:pPr marL="1543050" marR="0" lvl="3" indent="-171450" algn="l" defTabSz="914400" rtl="0" eaLnBrk="1" fontAlgn="auto" latinLnBrk="0" hangingPunct="1">
              <a:lnSpc>
                <a:spcPct val="100000"/>
              </a:lnSpc>
              <a:spcBef>
                <a:spcPts val="0"/>
              </a:spcBef>
              <a:spcAft>
                <a:spcPts val="0"/>
              </a:spcAft>
              <a:buClrTx/>
              <a:buSzTx/>
              <a:buFont typeface="Arial" pitchFamily="34" charset="0"/>
              <a:buChar char="•"/>
              <a:tabLst/>
              <a:defRPr/>
            </a:pPr>
            <a:r>
              <a:rPr lang="en-US" baseline="0" dirty="0" smtClean="0"/>
              <a:t>Pick field in drop down – list is all the fields in the table that you typed into </a:t>
            </a:r>
          </a:p>
          <a:p>
            <a:pPr marL="628650" marR="0" lvl="1" indent="-171450" algn="l" defTabSz="914400" rtl="0" eaLnBrk="1" fontAlgn="auto" latinLnBrk="0" hangingPunct="1">
              <a:lnSpc>
                <a:spcPct val="100000"/>
              </a:lnSpc>
              <a:spcBef>
                <a:spcPts val="0"/>
              </a:spcBef>
              <a:spcAft>
                <a:spcPts val="0"/>
              </a:spcAft>
              <a:buClrTx/>
              <a:buSzTx/>
              <a:buFont typeface="Arial" pitchFamily="34" charset="0"/>
              <a:buChar char="•"/>
              <a:tabLst/>
              <a:defRPr/>
            </a:pPr>
            <a:r>
              <a:rPr lang="en-US" baseline="0" dirty="0" smtClean="0"/>
              <a:t>Loop will scroll through table when it finds that field is blank then will write the row, and continue to look for next blank row</a:t>
            </a:r>
          </a:p>
          <a:p>
            <a:pPr marL="171450" indent="-171450">
              <a:buFont typeface="Arial" pitchFamily="34" charset="0"/>
              <a:buChar char="•"/>
            </a:pPr>
            <a:endParaRPr lang="en-US" b="1" dirty="0" smtClean="0"/>
          </a:p>
          <a:p>
            <a:r>
              <a:rPr lang="en-US" b="1" u="sng" baseline="0" dirty="0" smtClean="0"/>
              <a:t>DEMO TO THIS POINT: </a:t>
            </a:r>
          </a:p>
          <a:p>
            <a:pPr marL="228600" indent="-228600">
              <a:buFont typeface="+mj-lt"/>
              <a:buAutoNum type="arabicPeriod"/>
            </a:pPr>
            <a:r>
              <a:rPr lang="en-US" b="1" u="sng" baseline="0" dirty="0" smtClean="0"/>
              <a:t>Create new script in Transaction</a:t>
            </a:r>
          </a:p>
          <a:p>
            <a:pPr marL="228600" indent="-228600">
              <a:buFont typeface="+mj-lt"/>
              <a:buAutoNum type="arabicPeriod"/>
            </a:pPr>
            <a:r>
              <a:rPr lang="en-US" b="1" u="sng" baseline="0" dirty="0" smtClean="0"/>
              <a:t>MM02</a:t>
            </a:r>
          </a:p>
          <a:p>
            <a:pPr marL="228600" indent="-228600">
              <a:buFont typeface="+mj-lt"/>
              <a:buAutoNum type="arabicPeriod"/>
            </a:pPr>
            <a:r>
              <a:rPr lang="en-US" b="1" u="sng" baseline="0" dirty="0" smtClean="0"/>
              <a:t>GUI Scripting Mode</a:t>
            </a:r>
          </a:p>
          <a:p>
            <a:pPr marL="228600" indent="-228600">
              <a:buFont typeface="+mj-lt"/>
              <a:buAutoNum type="arabicPeriod"/>
            </a:pPr>
            <a:r>
              <a:rPr lang="en-US" b="1" u="sng" baseline="0" dirty="0" smtClean="0"/>
              <a:t>Click Select View(s) (upper left corner)</a:t>
            </a:r>
          </a:p>
          <a:p>
            <a:pPr marL="228600" indent="-228600">
              <a:buFont typeface="+mj-lt"/>
              <a:buAutoNum type="arabicPeriod"/>
            </a:pPr>
            <a:r>
              <a:rPr lang="en-US" b="1" u="sng" baseline="0" dirty="0" smtClean="0"/>
              <a:t>Select Basic Data 1</a:t>
            </a:r>
          </a:p>
          <a:p>
            <a:pPr marL="228600" indent="-228600">
              <a:buFont typeface="+mj-lt"/>
              <a:buAutoNum type="arabicPeriod"/>
            </a:pPr>
            <a:r>
              <a:rPr lang="en-US" b="1" u="sng" baseline="0" dirty="0" smtClean="0"/>
              <a:t>Click Additional Data (upper left corner)</a:t>
            </a:r>
          </a:p>
          <a:p>
            <a:pPr marL="228600" indent="-228600">
              <a:buFont typeface="+mj-lt"/>
              <a:buAutoNum type="arabicPeriod"/>
            </a:pPr>
            <a:r>
              <a:rPr lang="en-US" b="1" u="sng" baseline="0" dirty="0" smtClean="0"/>
              <a:t>Enter new language – NL / Dutch</a:t>
            </a:r>
          </a:p>
          <a:p>
            <a:pPr marL="228600" indent="-228600">
              <a:buFont typeface="+mj-lt"/>
              <a:buAutoNum type="arabicPeriod"/>
            </a:pPr>
            <a:r>
              <a:rPr lang="en-US" b="1" u="sng" baseline="0" dirty="0" smtClean="0"/>
              <a:t>Save</a:t>
            </a:r>
          </a:p>
          <a:p>
            <a:pPr marL="228600" indent="-228600">
              <a:buFont typeface="+mj-lt"/>
              <a:buAutoNum type="arabicPeriod"/>
            </a:pPr>
            <a:r>
              <a:rPr lang="en-US" b="1" u="sng" baseline="0" dirty="0" smtClean="0"/>
              <a:t>Log out (yellow circle)</a:t>
            </a:r>
          </a:p>
          <a:p>
            <a:pPr marL="228600" indent="-228600">
              <a:buFont typeface="+mj-lt"/>
              <a:buAutoNum type="arabicPeriod"/>
            </a:pPr>
            <a:r>
              <a:rPr lang="en-US" b="1" u="sng" baseline="0" dirty="0" smtClean="0"/>
              <a:t>Yes</a:t>
            </a:r>
          </a:p>
          <a:p>
            <a:pPr marL="685800" lvl="1" indent="-228600">
              <a:buFont typeface="+mj-lt"/>
              <a:buAutoNum type="arabicPeriod"/>
            </a:pPr>
            <a:r>
              <a:rPr lang="en-US" b="1" u="sng" baseline="0" dirty="0" smtClean="0"/>
              <a:t>Must log completely out of SAP to exit</a:t>
            </a:r>
          </a:p>
          <a:p>
            <a:pPr marL="228600" marR="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b="1" u="sng" baseline="0" dirty="0" smtClean="0"/>
              <a:t>Click Create mapping</a:t>
            </a:r>
          </a:p>
          <a:p>
            <a:pPr marL="228600" indent="-228600">
              <a:buFont typeface="+mj-lt"/>
              <a:buAutoNum type="arabicPeriod"/>
            </a:pPr>
            <a:r>
              <a:rPr lang="en-US" b="1" u="sng" baseline="0" dirty="0" smtClean="0"/>
              <a:t>Basic tab</a:t>
            </a:r>
          </a:p>
          <a:p>
            <a:pPr marL="685800" lvl="1" indent="-228600">
              <a:buFont typeface="+mj-lt"/>
              <a:buAutoNum type="arabicPeriod"/>
            </a:pPr>
            <a:r>
              <a:rPr lang="en-US" b="1" u="sng" baseline="0" dirty="0" smtClean="0"/>
              <a:t>Field name in mapper looks a bit different</a:t>
            </a:r>
          </a:p>
          <a:p>
            <a:pPr marL="1143000" lvl="2" indent="-228600">
              <a:buFont typeface="+mj-lt"/>
              <a:buAutoNum type="arabicPeriod"/>
            </a:pPr>
            <a:r>
              <a:rPr lang="en-US" b="1" u="sng" baseline="0" dirty="0" smtClean="0"/>
              <a:t>Additional info around Field Name</a:t>
            </a:r>
          </a:p>
          <a:p>
            <a:pPr marL="1600200" lvl="3" indent="-228600">
              <a:buFont typeface="+mj-lt"/>
              <a:buAutoNum type="arabicPeriod"/>
            </a:pPr>
            <a:r>
              <a:rPr lang="en-US" b="1" u="sng" baseline="0" dirty="0" smtClean="0"/>
              <a:t>“Select row” (line 3) shows true not X</a:t>
            </a:r>
          </a:p>
          <a:p>
            <a:pPr marL="2057400" lvl="4" indent="-228600">
              <a:buFont typeface="+mj-lt"/>
              <a:buAutoNum type="arabicPeriod"/>
            </a:pPr>
            <a:r>
              <a:rPr lang="en-US" b="1" u="sng" baseline="0" dirty="0" smtClean="0"/>
              <a:t>Do not map this row</a:t>
            </a:r>
          </a:p>
          <a:p>
            <a:pPr marL="228600" indent="-228600">
              <a:buFont typeface="+mj-lt"/>
              <a:buAutoNum type="arabicPeriod"/>
            </a:pPr>
            <a:r>
              <a:rPr lang="en-US" b="1" u="sng" baseline="0" dirty="0" smtClean="0"/>
              <a:t>Expert tab</a:t>
            </a:r>
          </a:p>
          <a:p>
            <a:pPr marL="685800" lvl="1" indent="-228600">
              <a:buFont typeface="+mj-lt"/>
              <a:buAutoNum type="arabicPeriod"/>
            </a:pPr>
            <a:r>
              <a:rPr lang="en-US" b="1" u="sng" baseline="0" dirty="0" smtClean="0"/>
              <a:t>No OK codes – shows button “press”  (column 0 and row 1)</a:t>
            </a:r>
          </a:p>
          <a:p>
            <a:pPr marL="685800" lvl="1" indent="-228600">
              <a:buFont typeface="+mj-lt"/>
              <a:buAutoNum type="arabicPeriod"/>
            </a:pPr>
            <a:r>
              <a:rPr lang="en-US" b="1" u="sng" baseline="0" dirty="0" smtClean="0"/>
              <a:t>Shows full log off procedure</a:t>
            </a:r>
          </a:p>
          <a:p>
            <a:pPr marL="685800" lvl="1" indent="-228600">
              <a:buFont typeface="+mj-lt"/>
              <a:buAutoNum type="arabicPeriod"/>
            </a:pPr>
            <a:r>
              <a:rPr lang="en-US" b="1" u="sng" baseline="0" dirty="0" smtClean="0"/>
              <a:t>Set focus – is cursor position</a:t>
            </a:r>
          </a:p>
          <a:p>
            <a:pPr marL="228600" indent="-228600">
              <a:buFont typeface="+mj-lt"/>
              <a:buAutoNum type="arabicPeriod"/>
            </a:pPr>
            <a:r>
              <a:rPr lang="en-US" b="1" u="sng" baseline="0" dirty="0" smtClean="0"/>
              <a:t>Loop around 2 lines – language key and description</a:t>
            </a:r>
          </a:p>
          <a:p>
            <a:pPr marL="685800" lvl="1" indent="-228600">
              <a:buFont typeface="+mj-lt"/>
              <a:buAutoNum type="arabicPeriod"/>
            </a:pPr>
            <a:r>
              <a:rPr lang="en-US" b="1" u="sng" baseline="0" dirty="0" smtClean="0"/>
              <a:t>Check Index based loop box</a:t>
            </a:r>
          </a:p>
          <a:p>
            <a:pPr marL="685800" lvl="1" indent="-228600">
              <a:buFont typeface="+mj-lt"/>
              <a:buAutoNum type="arabicPeriod"/>
            </a:pPr>
            <a:r>
              <a:rPr lang="en-US" b="1" u="sng" baseline="0" dirty="0" smtClean="0"/>
              <a:t>Show drop down options – either will work in this case</a:t>
            </a:r>
          </a:p>
          <a:p>
            <a:pPr marL="228600" indent="-228600">
              <a:buFont typeface="+mj-lt"/>
              <a:buAutoNum type="arabicPeriod"/>
            </a:pPr>
            <a:r>
              <a:rPr lang="en-US" b="1" u="sng" baseline="0" dirty="0" smtClean="0"/>
              <a:t>With GUI scripting keep editing to a minimum or rerecord</a:t>
            </a:r>
          </a:p>
          <a:p>
            <a:pPr marL="685800" lvl="1" indent="-228600">
              <a:buFont typeface="+mj-lt"/>
              <a:buAutoNum type="arabicPeriod"/>
            </a:pPr>
            <a:r>
              <a:rPr lang="en-US" b="1" u="sng" baseline="0" dirty="0" smtClean="0"/>
              <a:t>Loops and IF conditions are fine</a:t>
            </a:r>
          </a:p>
          <a:p>
            <a:pPr marL="228600" lvl="0" indent="-228600">
              <a:buFont typeface="+mj-lt"/>
              <a:buAutoNum type="arabicPeriod"/>
            </a:pPr>
            <a:r>
              <a:rPr lang="en-US" b="1" u="sng" baseline="0" dirty="0" smtClean="0"/>
              <a:t>Basic tab</a:t>
            </a:r>
          </a:p>
          <a:p>
            <a:pPr marL="685800" lvl="1" indent="-228600">
              <a:buFont typeface="+mj-lt"/>
              <a:buAutoNum type="arabicPeriod"/>
            </a:pPr>
            <a:r>
              <a:rPr lang="en-US" b="1" u="sng" baseline="0" dirty="0" smtClean="0"/>
              <a:t>Map</a:t>
            </a:r>
          </a:p>
          <a:p>
            <a:pPr marL="228600" lvl="0" indent="-228600">
              <a:buFont typeface="+mj-lt"/>
              <a:buAutoNum type="arabicPeriod"/>
            </a:pPr>
            <a:r>
              <a:rPr lang="en-US" b="1" u="sng" baseline="0" dirty="0" smtClean="0"/>
              <a:t>Save</a:t>
            </a:r>
          </a:p>
          <a:p>
            <a:pPr marL="228600" lvl="0" indent="-228600">
              <a:buFont typeface="+mj-lt"/>
              <a:buAutoNum type="arabicPeriod"/>
            </a:pPr>
            <a:r>
              <a:rPr lang="en-US" b="1" u="sng" baseline="0" dirty="0" smtClean="0"/>
              <a:t>DATA OPTIONS:</a:t>
            </a:r>
          </a:p>
          <a:p>
            <a:pPr marL="685800" lvl="1" indent="-228600">
              <a:buFont typeface="+mj-lt"/>
              <a:buAutoNum type="arabicPeriod"/>
            </a:pPr>
            <a:r>
              <a:rPr lang="en-US" b="1" u="sng" baseline="0" dirty="0" smtClean="0"/>
              <a:t>ES – Spanish</a:t>
            </a:r>
          </a:p>
          <a:p>
            <a:pPr marL="685800" lvl="1" indent="-228600">
              <a:buFont typeface="+mj-lt"/>
              <a:buAutoNum type="arabicPeriod"/>
            </a:pPr>
            <a:r>
              <a:rPr lang="en-US" b="1" u="sng" baseline="0" dirty="0" smtClean="0"/>
              <a:t>DE – German</a:t>
            </a:r>
          </a:p>
          <a:p>
            <a:pPr marL="685800" lvl="1" indent="-228600">
              <a:buFont typeface="+mj-lt"/>
              <a:buAutoNum type="arabicPeriod"/>
            </a:pPr>
            <a:r>
              <a:rPr lang="en-US" b="1" u="sng" baseline="0" dirty="0" smtClean="0"/>
              <a:t>NL – Dutch</a:t>
            </a:r>
          </a:p>
          <a:p>
            <a:pPr marL="685800" lvl="1" indent="-228600">
              <a:buFont typeface="+mj-lt"/>
              <a:buAutoNum type="arabicPeriod"/>
            </a:pPr>
            <a:r>
              <a:rPr lang="en-US" b="1" u="sng" baseline="0" dirty="0" smtClean="0"/>
              <a:t>FR – French </a:t>
            </a:r>
          </a:p>
          <a:p>
            <a:pPr marL="228600" lvl="0" indent="-228600">
              <a:buFont typeface="+mj-lt"/>
              <a:buAutoNum type="arabicPeriod"/>
            </a:pPr>
            <a:r>
              <a:rPr lang="en-US" b="1" u="sng" baseline="0" dirty="0" smtClean="0"/>
              <a:t>Run</a:t>
            </a:r>
          </a:p>
        </p:txBody>
      </p:sp>
      <p:sp>
        <p:nvSpPr>
          <p:cNvPr id="4" name="Slide Number Placeholder 3"/>
          <p:cNvSpPr>
            <a:spLocks noGrp="1"/>
          </p:cNvSpPr>
          <p:nvPr>
            <p:ph type="sldNum" sz="quarter" idx="10"/>
          </p:nvPr>
        </p:nvSpPr>
        <p:spPr/>
        <p:txBody>
          <a:bodyPr/>
          <a:lstStyle/>
          <a:p>
            <a:fld id="{A354F193-FA12-42F0-855C-9CAFF1B1C87A}" type="slidenum">
              <a:rPr lang="en-US" smtClean="0"/>
              <a:pPr/>
              <a:t>50</a:t>
            </a:fld>
            <a:endParaRPr lang="en-US" dirty="0"/>
          </a:p>
        </p:txBody>
      </p:sp>
    </p:spTree>
    <p:extLst>
      <p:ext uri="{BB962C8B-B14F-4D97-AF65-F5344CB8AC3E}">
        <p14:creationId xmlns:p14="http://schemas.microsoft.com/office/powerpoint/2010/main" val="3721812785"/>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Autofit/>
          </a:bodyPr>
          <a:lstStyle/>
          <a:p>
            <a:pPr marL="0" indent="0">
              <a:buFont typeface="Arial" pitchFamily="34" charset="0"/>
              <a:buNone/>
            </a:pPr>
            <a:r>
              <a:rPr lang="en-US" b="0" dirty="0" smtClean="0"/>
              <a:t>Index Based Loop</a:t>
            </a:r>
          </a:p>
          <a:p>
            <a:pPr marL="171450" marR="0" indent="-171450" algn="l" defTabSz="914400" rtl="0" eaLnBrk="1" fontAlgn="auto" latinLnBrk="0" hangingPunct="1">
              <a:lnSpc>
                <a:spcPct val="100000"/>
              </a:lnSpc>
              <a:spcBef>
                <a:spcPts val="0"/>
              </a:spcBef>
              <a:spcAft>
                <a:spcPts val="0"/>
              </a:spcAft>
              <a:buClrTx/>
              <a:buSzTx/>
              <a:buFont typeface="Arial" pitchFamily="34" charset="0"/>
              <a:buChar char="•"/>
              <a:tabLst/>
              <a:defRPr/>
            </a:pPr>
            <a:r>
              <a:rPr lang="en-US" b="1" baseline="0" dirty="0" smtClean="0"/>
              <a:t>ALV Grids/Tables</a:t>
            </a:r>
          </a:p>
          <a:p>
            <a:pPr marL="628650" lvl="1" indent="-171450">
              <a:buFont typeface="Arial" pitchFamily="34" charset="0"/>
              <a:buChar char="•"/>
            </a:pPr>
            <a:r>
              <a:rPr lang="en-US" dirty="0" smtClean="0"/>
              <a:t>No button to automate adding a row</a:t>
            </a:r>
          </a:p>
          <a:p>
            <a:pPr lvl="1"/>
            <a:endParaRPr lang="en-US" dirty="0" smtClean="0"/>
          </a:p>
          <a:p>
            <a:pPr marL="171450" indent="-171450">
              <a:buFont typeface="Arial" pitchFamily="34" charset="0"/>
              <a:buChar char="•"/>
            </a:pPr>
            <a:r>
              <a:rPr lang="en-US" b="1" dirty="0" smtClean="0"/>
              <a:t>Recording</a:t>
            </a:r>
            <a:r>
              <a:rPr lang="en-US" b="1" baseline="0" dirty="0" smtClean="0"/>
              <a:t> Mode:  GUI Scripting</a:t>
            </a:r>
          </a:p>
          <a:p>
            <a:pPr marL="628650" lvl="1" indent="-171450">
              <a:buFont typeface="Arial" pitchFamily="34" charset="0"/>
              <a:buChar char="•"/>
            </a:pPr>
            <a:r>
              <a:rPr lang="en-US" b="0" baseline="0" dirty="0" smtClean="0"/>
              <a:t>Usually there are buttons to help move through the screen</a:t>
            </a:r>
          </a:p>
          <a:p>
            <a:pPr marL="628650" lvl="1" indent="-171450">
              <a:buFont typeface="Arial" pitchFamily="34" charset="0"/>
              <a:buChar char="•"/>
            </a:pPr>
            <a:r>
              <a:rPr lang="en-US" b="0" baseline="0" dirty="0" smtClean="0"/>
              <a:t>May be able to use Page Down or Next Page</a:t>
            </a:r>
          </a:p>
          <a:p>
            <a:pPr marL="1085850" lvl="2" indent="-171450">
              <a:buFont typeface="Arial" pitchFamily="34" charset="0"/>
              <a:buChar char="•"/>
            </a:pPr>
            <a:r>
              <a:rPr lang="en-US" b="0" baseline="0" dirty="0" smtClean="0"/>
              <a:t>Index based looping is when neither of those is available</a:t>
            </a:r>
          </a:p>
          <a:p>
            <a:pPr marL="1543050" marR="0" lvl="3" indent="-171450" algn="l" defTabSz="914400" rtl="0" eaLnBrk="1" fontAlgn="auto" latinLnBrk="0" hangingPunct="1">
              <a:lnSpc>
                <a:spcPct val="100000"/>
              </a:lnSpc>
              <a:spcBef>
                <a:spcPts val="0"/>
              </a:spcBef>
              <a:spcAft>
                <a:spcPts val="0"/>
              </a:spcAft>
              <a:buClrTx/>
              <a:buSzTx/>
              <a:buFont typeface="Arial" pitchFamily="34" charset="0"/>
              <a:buChar char="•"/>
              <a:tabLst/>
              <a:defRPr/>
            </a:pPr>
            <a:r>
              <a:rPr lang="en-US" baseline="0" dirty="0" smtClean="0"/>
              <a:t>Examples: Alternate unit of measure and multiple languages descriptions tables only have a scroll bar - must use GUI scripting</a:t>
            </a:r>
          </a:p>
          <a:p>
            <a:pPr marL="628650" marR="0" lvl="1" indent="-171450" algn="l" defTabSz="914400" rtl="0" eaLnBrk="1" fontAlgn="auto" latinLnBrk="0" hangingPunct="1">
              <a:lnSpc>
                <a:spcPct val="100000"/>
              </a:lnSpc>
              <a:spcBef>
                <a:spcPts val="0"/>
              </a:spcBef>
              <a:spcAft>
                <a:spcPts val="0"/>
              </a:spcAft>
              <a:buClrTx/>
              <a:buSzTx/>
              <a:buFont typeface="Arial" pitchFamily="34" charset="0"/>
              <a:buChar char="•"/>
              <a:tabLst/>
              <a:defRPr/>
            </a:pPr>
            <a:r>
              <a:rPr lang="en-US" baseline="0" dirty="0" smtClean="0"/>
              <a:t>GUI scripting is in some ways simpler than the other recording modes</a:t>
            </a:r>
          </a:p>
          <a:p>
            <a:pPr marL="1085850" marR="0" lvl="2" indent="-171450" algn="l" defTabSz="914400" rtl="0" eaLnBrk="1" fontAlgn="auto" latinLnBrk="0" hangingPunct="1">
              <a:lnSpc>
                <a:spcPct val="100000"/>
              </a:lnSpc>
              <a:spcBef>
                <a:spcPts val="0"/>
              </a:spcBef>
              <a:spcAft>
                <a:spcPts val="0"/>
              </a:spcAft>
              <a:buClrTx/>
              <a:buSzTx/>
              <a:buFont typeface="Arial" pitchFamily="34" charset="0"/>
              <a:buChar char="•"/>
              <a:tabLst/>
              <a:defRPr/>
            </a:pPr>
            <a:r>
              <a:rPr lang="en-US" baseline="0" dirty="0" smtClean="0"/>
              <a:t>Limitations – runs in foreground, slower, screen resolution can be an issue if sharing script</a:t>
            </a:r>
          </a:p>
          <a:p>
            <a:pPr marL="628650" marR="0" lvl="1" indent="-171450" algn="l" defTabSz="914400" rtl="0" eaLnBrk="1" fontAlgn="auto" latinLnBrk="0" hangingPunct="1">
              <a:lnSpc>
                <a:spcPct val="100000"/>
              </a:lnSpc>
              <a:spcBef>
                <a:spcPts val="0"/>
              </a:spcBef>
              <a:spcAft>
                <a:spcPts val="0"/>
              </a:spcAft>
              <a:buClrTx/>
              <a:buSzTx/>
              <a:buFont typeface="Arial" pitchFamily="34" charset="0"/>
              <a:buChar char="•"/>
              <a:tabLst/>
              <a:defRPr/>
            </a:pPr>
            <a:endParaRPr lang="en-US" dirty="0" smtClean="0"/>
          </a:p>
          <a:p>
            <a:pPr marL="171450" indent="-171450">
              <a:buFont typeface="Arial" pitchFamily="34" charset="0"/>
              <a:buChar char="•"/>
            </a:pPr>
            <a:r>
              <a:rPr lang="en-US" b="1" baseline="0" dirty="0" smtClean="0"/>
              <a:t>‘Index’ Identifier Column </a:t>
            </a:r>
          </a:p>
          <a:p>
            <a:pPr marL="628650" marR="0" lvl="1" indent="-171450" algn="l" defTabSz="914400" rtl="0" eaLnBrk="1" fontAlgn="auto" latinLnBrk="0" hangingPunct="1">
              <a:lnSpc>
                <a:spcPct val="100000"/>
              </a:lnSpc>
              <a:spcBef>
                <a:spcPts val="0"/>
              </a:spcBef>
              <a:spcAft>
                <a:spcPts val="0"/>
              </a:spcAft>
              <a:buClrTx/>
              <a:buSzTx/>
              <a:buFont typeface="Arial" pitchFamily="34" charset="0"/>
              <a:buChar char="•"/>
              <a:tabLst/>
              <a:defRPr/>
            </a:pPr>
            <a:r>
              <a:rPr lang="en-US" baseline="0" dirty="0" smtClean="0"/>
              <a:t>Select the rows for the loop by selecting the </a:t>
            </a:r>
            <a:r>
              <a:rPr lang="en-US" dirty="0" smtClean="0"/>
              <a:t>fields in the mapper that</a:t>
            </a:r>
            <a:r>
              <a:rPr lang="en-US" baseline="0" dirty="0" smtClean="0"/>
              <a:t> we typed into – no ok codes</a:t>
            </a:r>
          </a:p>
          <a:p>
            <a:pPr marL="1085850" marR="0" lvl="2" indent="-171450" algn="l" defTabSz="914400" rtl="0" eaLnBrk="1" fontAlgn="auto" latinLnBrk="0" hangingPunct="1">
              <a:lnSpc>
                <a:spcPct val="100000"/>
              </a:lnSpc>
              <a:spcBef>
                <a:spcPts val="0"/>
              </a:spcBef>
              <a:spcAft>
                <a:spcPts val="0"/>
              </a:spcAft>
              <a:buClrTx/>
              <a:buSzTx/>
              <a:buFont typeface="Arial" pitchFamily="34" charset="0"/>
              <a:buChar char="•"/>
              <a:tabLst/>
              <a:defRPr/>
            </a:pPr>
            <a:r>
              <a:rPr lang="en-US" baseline="0" dirty="0" smtClean="0"/>
              <a:t>Check index based loop box</a:t>
            </a:r>
          </a:p>
          <a:p>
            <a:pPr marL="1543050" marR="0" lvl="3" indent="-171450" algn="l" defTabSz="914400" rtl="0" eaLnBrk="1" fontAlgn="auto" latinLnBrk="0" hangingPunct="1">
              <a:lnSpc>
                <a:spcPct val="100000"/>
              </a:lnSpc>
              <a:spcBef>
                <a:spcPts val="0"/>
              </a:spcBef>
              <a:spcAft>
                <a:spcPts val="0"/>
              </a:spcAft>
              <a:buClrTx/>
              <a:buSzTx/>
              <a:buFont typeface="Arial" pitchFamily="34" charset="0"/>
              <a:buChar char="•"/>
              <a:tabLst/>
              <a:defRPr/>
            </a:pPr>
            <a:r>
              <a:rPr lang="en-US" baseline="0" dirty="0" smtClean="0"/>
              <a:t>Pick field in drop down – list is all the fields in the table that you typed into </a:t>
            </a:r>
          </a:p>
          <a:p>
            <a:pPr marL="628650" marR="0" lvl="1" indent="-171450" algn="l" defTabSz="914400" rtl="0" eaLnBrk="1" fontAlgn="auto" latinLnBrk="0" hangingPunct="1">
              <a:lnSpc>
                <a:spcPct val="100000"/>
              </a:lnSpc>
              <a:spcBef>
                <a:spcPts val="0"/>
              </a:spcBef>
              <a:spcAft>
                <a:spcPts val="0"/>
              </a:spcAft>
              <a:buClrTx/>
              <a:buSzTx/>
              <a:buFont typeface="Arial" pitchFamily="34" charset="0"/>
              <a:buChar char="•"/>
              <a:tabLst/>
              <a:defRPr/>
            </a:pPr>
            <a:r>
              <a:rPr lang="en-US" baseline="0" dirty="0" smtClean="0"/>
              <a:t>Loop will scroll through table when it finds that field is blank then will write the row, and continue to look for next blank row</a:t>
            </a:r>
          </a:p>
          <a:p>
            <a:pPr marL="171450" indent="-171450">
              <a:buFont typeface="Arial" pitchFamily="34" charset="0"/>
              <a:buChar char="•"/>
            </a:pPr>
            <a:endParaRPr lang="en-US" b="1" dirty="0" smtClean="0"/>
          </a:p>
          <a:p>
            <a:r>
              <a:rPr lang="en-US" b="1" u="sng" baseline="0" dirty="0" smtClean="0"/>
              <a:t>DEMO TO THIS POINT: </a:t>
            </a:r>
          </a:p>
          <a:p>
            <a:pPr marL="228600" indent="-228600">
              <a:buFont typeface="+mj-lt"/>
              <a:buAutoNum type="arabicPeriod"/>
            </a:pPr>
            <a:r>
              <a:rPr lang="en-US" b="1" u="sng" baseline="0" dirty="0" smtClean="0"/>
              <a:t>Create new script in Transaction</a:t>
            </a:r>
          </a:p>
          <a:p>
            <a:pPr marL="228600" indent="-228600">
              <a:buFont typeface="+mj-lt"/>
              <a:buAutoNum type="arabicPeriod"/>
            </a:pPr>
            <a:r>
              <a:rPr lang="en-US" b="1" u="sng" baseline="0" dirty="0" smtClean="0"/>
              <a:t>MM02</a:t>
            </a:r>
          </a:p>
          <a:p>
            <a:pPr marL="228600" indent="-228600">
              <a:buFont typeface="+mj-lt"/>
              <a:buAutoNum type="arabicPeriod"/>
            </a:pPr>
            <a:r>
              <a:rPr lang="en-US" b="1" u="sng" baseline="0" dirty="0" smtClean="0"/>
              <a:t>GUI Scripting Mode</a:t>
            </a:r>
          </a:p>
          <a:p>
            <a:pPr marL="228600" indent="-228600">
              <a:buFont typeface="+mj-lt"/>
              <a:buAutoNum type="arabicPeriod"/>
            </a:pPr>
            <a:r>
              <a:rPr lang="en-US" b="1" u="sng" baseline="0" dirty="0" smtClean="0"/>
              <a:t>Click Select View(s) (upper left corner)</a:t>
            </a:r>
          </a:p>
          <a:p>
            <a:pPr marL="228600" indent="-228600">
              <a:buFont typeface="+mj-lt"/>
              <a:buAutoNum type="arabicPeriod"/>
            </a:pPr>
            <a:r>
              <a:rPr lang="en-US" b="1" u="sng" baseline="0" dirty="0" smtClean="0"/>
              <a:t>Select Basic Data 1</a:t>
            </a:r>
          </a:p>
          <a:p>
            <a:pPr marL="228600" indent="-228600">
              <a:buFont typeface="+mj-lt"/>
              <a:buAutoNum type="arabicPeriod"/>
            </a:pPr>
            <a:r>
              <a:rPr lang="en-US" b="1" u="sng" baseline="0" dirty="0" smtClean="0"/>
              <a:t>Click Additional Data (upper left corner)</a:t>
            </a:r>
          </a:p>
          <a:p>
            <a:pPr marL="228600" indent="-228600">
              <a:buFont typeface="+mj-lt"/>
              <a:buAutoNum type="arabicPeriod"/>
            </a:pPr>
            <a:r>
              <a:rPr lang="en-US" b="1" u="sng" baseline="0" dirty="0" smtClean="0"/>
              <a:t>Enter new language – NL / Dutch</a:t>
            </a:r>
          </a:p>
          <a:p>
            <a:pPr marL="228600" indent="-228600">
              <a:buFont typeface="+mj-lt"/>
              <a:buAutoNum type="arabicPeriod"/>
            </a:pPr>
            <a:r>
              <a:rPr lang="en-US" b="1" u="sng" baseline="0" dirty="0" smtClean="0"/>
              <a:t>Save</a:t>
            </a:r>
          </a:p>
          <a:p>
            <a:pPr marL="228600" indent="-228600">
              <a:buFont typeface="+mj-lt"/>
              <a:buAutoNum type="arabicPeriod"/>
            </a:pPr>
            <a:r>
              <a:rPr lang="en-US" b="1" u="sng" baseline="0" dirty="0" smtClean="0"/>
              <a:t>Log out (yellow circle)</a:t>
            </a:r>
          </a:p>
          <a:p>
            <a:pPr marL="228600" indent="-228600">
              <a:buFont typeface="+mj-lt"/>
              <a:buAutoNum type="arabicPeriod"/>
            </a:pPr>
            <a:r>
              <a:rPr lang="en-US" b="1" u="sng" baseline="0" dirty="0" smtClean="0"/>
              <a:t>Yes</a:t>
            </a:r>
          </a:p>
          <a:p>
            <a:pPr marL="685800" lvl="1" indent="-228600">
              <a:buFont typeface="+mj-lt"/>
              <a:buAutoNum type="arabicPeriod"/>
            </a:pPr>
            <a:r>
              <a:rPr lang="en-US" b="1" u="sng" baseline="0" dirty="0" smtClean="0"/>
              <a:t>Must log completely out of SAP to exit</a:t>
            </a:r>
          </a:p>
          <a:p>
            <a:pPr marL="228600" marR="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b="1" u="sng" baseline="0" dirty="0" smtClean="0"/>
              <a:t>Click Create mapping</a:t>
            </a:r>
          </a:p>
          <a:p>
            <a:pPr marL="228600" indent="-228600">
              <a:buFont typeface="+mj-lt"/>
              <a:buAutoNum type="arabicPeriod"/>
            </a:pPr>
            <a:r>
              <a:rPr lang="en-US" b="1" u="sng" baseline="0" dirty="0" smtClean="0"/>
              <a:t>Basic tab</a:t>
            </a:r>
          </a:p>
          <a:p>
            <a:pPr marL="685800" lvl="1" indent="-228600">
              <a:buFont typeface="+mj-lt"/>
              <a:buAutoNum type="arabicPeriod"/>
            </a:pPr>
            <a:r>
              <a:rPr lang="en-US" b="1" u="sng" baseline="0" dirty="0" smtClean="0"/>
              <a:t>Field name in mapper looks a bit different</a:t>
            </a:r>
          </a:p>
          <a:p>
            <a:pPr marL="1143000" lvl="2" indent="-228600">
              <a:buFont typeface="+mj-lt"/>
              <a:buAutoNum type="arabicPeriod"/>
            </a:pPr>
            <a:r>
              <a:rPr lang="en-US" b="1" u="sng" baseline="0" dirty="0" smtClean="0"/>
              <a:t>Additional info around Field Name</a:t>
            </a:r>
          </a:p>
          <a:p>
            <a:pPr marL="1600200" lvl="3" indent="-228600">
              <a:buFont typeface="+mj-lt"/>
              <a:buAutoNum type="arabicPeriod"/>
            </a:pPr>
            <a:r>
              <a:rPr lang="en-US" b="1" u="sng" baseline="0" dirty="0" smtClean="0"/>
              <a:t>“Select row” (line 3) shows true not X</a:t>
            </a:r>
          </a:p>
          <a:p>
            <a:pPr marL="2057400" lvl="4" indent="-228600">
              <a:buFont typeface="+mj-lt"/>
              <a:buAutoNum type="arabicPeriod"/>
            </a:pPr>
            <a:r>
              <a:rPr lang="en-US" b="1" u="sng" baseline="0" dirty="0" smtClean="0"/>
              <a:t>Do not map this row</a:t>
            </a:r>
          </a:p>
          <a:p>
            <a:pPr marL="228600" indent="-228600">
              <a:buFont typeface="+mj-lt"/>
              <a:buAutoNum type="arabicPeriod"/>
            </a:pPr>
            <a:r>
              <a:rPr lang="en-US" b="1" u="sng" baseline="0" dirty="0" smtClean="0"/>
              <a:t>Expert tab</a:t>
            </a:r>
          </a:p>
          <a:p>
            <a:pPr marL="685800" lvl="1" indent="-228600">
              <a:buFont typeface="+mj-lt"/>
              <a:buAutoNum type="arabicPeriod"/>
            </a:pPr>
            <a:r>
              <a:rPr lang="en-US" b="1" u="sng" baseline="0" dirty="0" smtClean="0"/>
              <a:t>No OK codes – shows button “press”  (column 0 and row 1)</a:t>
            </a:r>
          </a:p>
          <a:p>
            <a:pPr marL="685800" lvl="1" indent="-228600">
              <a:buFont typeface="+mj-lt"/>
              <a:buAutoNum type="arabicPeriod"/>
            </a:pPr>
            <a:r>
              <a:rPr lang="en-US" b="1" u="sng" baseline="0" dirty="0" smtClean="0"/>
              <a:t>Shows full log off procedure</a:t>
            </a:r>
          </a:p>
          <a:p>
            <a:pPr marL="685800" lvl="1" indent="-228600">
              <a:buFont typeface="+mj-lt"/>
              <a:buAutoNum type="arabicPeriod"/>
            </a:pPr>
            <a:r>
              <a:rPr lang="en-US" b="1" u="sng" baseline="0" dirty="0" smtClean="0"/>
              <a:t>Set focus – is cursor position</a:t>
            </a:r>
          </a:p>
          <a:p>
            <a:pPr marL="228600" indent="-228600">
              <a:buFont typeface="+mj-lt"/>
              <a:buAutoNum type="arabicPeriod"/>
            </a:pPr>
            <a:r>
              <a:rPr lang="en-US" b="1" u="sng" baseline="0" dirty="0" smtClean="0"/>
              <a:t>Loop around 2 lines – language key and description</a:t>
            </a:r>
          </a:p>
          <a:p>
            <a:pPr marL="685800" lvl="1" indent="-228600">
              <a:buFont typeface="+mj-lt"/>
              <a:buAutoNum type="arabicPeriod"/>
            </a:pPr>
            <a:r>
              <a:rPr lang="en-US" b="1" u="sng" baseline="0" dirty="0" smtClean="0"/>
              <a:t>Check Index based loop box</a:t>
            </a:r>
          </a:p>
          <a:p>
            <a:pPr marL="685800" lvl="1" indent="-228600">
              <a:buFont typeface="+mj-lt"/>
              <a:buAutoNum type="arabicPeriod"/>
            </a:pPr>
            <a:r>
              <a:rPr lang="en-US" b="1" u="sng" baseline="0" dirty="0" smtClean="0"/>
              <a:t>Show drop down options – either will work in this case</a:t>
            </a:r>
          </a:p>
          <a:p>
            <a:pPr marL="228600" indent="-228600">
              <a:buFont typeface="+mj-lt"/>
              <a:buAutoNum type="arabicPeriod"/>
            </a:pPr>
            <a:r>
              <a:rPr lang="en-US" b="1" u="sng" baseline="0" dirty="0" smtClean="0"/>
              <a:t>With GUI scripting keep editing to a minimum or rerecord</a:t>
            </a:r>
          </a:p>
          <a:p>
            <a:pPr marL="685800" lvl="1" indent="-228600">
              <a:buFont typeface="+mj-lt"/>
              <a:buAutoNum type="arabicPeriod"/>
            </a:pPr>
            <a:r>
              <a:rPr lang="en-US" b="1" u="sng" baseline="0" dirty="0" smtClean="0"/>
              <a:t>Loops and IF conditions are fine</a:t>
            </a:r>
          </a:p>
          <a:p>
            <a:pPr marL="228600" lvl="0" indent="-228600">
              <a:buFont typeface="+mj-lt"/>
              <a:buAutoNum type="arabicPeriod"/>
            </a:pPr>
            <a:r>
              <a:rPr lang="en-US" b="1" u="sng" baseline="0" dirty="0" smtClean="0"/>
              <a:t>Basic tab</a:t>
            </a:r>
          </a:p>
          <a:p>
            <a:pPr marL="685800" lvl="1" indent="-228600">
              <a:buFont typeface="+mj-lt"/>
              <a:buAutoNum type="arabicPeriod"/>
            </a:pPr>
            <a:r>
              <a:rPr lang="en-US" b="1" u="sng" baseline="0" dirty="0" smtClean="0"/>
              <a:t>Map</a:t>
            </a:r>
          </a:p>
          <a:p>
            <a:pPr marL="228600" lvl="0" indent="-228600">
              <a:buFont typeface="+mj-lt"/>
              <a:buAutoNum type="arabicPeriod"/>
            </a:pPr>
            <a:r>
              <a:rPr lang="en-US" b="1" u="sng" baseline="0" dirty="0" smtClean="0"/>
              <a:t>Save</a:t>
            </a:r>
          </a:p>
          <a:p>
            <a:pPr marL="228600" lvl="0" indent="-228600">
              <a:buFont typeface="+mj-lt"/>
              <a:buAutoNum type="arabicPeriod"/>
            </a:pPr>
            <a:r>
              <a:rPr lang="en-US" b="1" u="sng" baseline="0" dirty="0" smtClean="0"/>
              <a:t>DATA OPTIONS:</a:t>
            </a:r>
          </a:p>
          <a:p>
            <a:pPr marL="685800" lvl="1" indent="-228600">
              <a:buFont typeface="+mj-lt"/>
              <a:buAutoNum type="arabicPeriod"/>
            </a:pPr>
            <a:r>
              <a:rPr lang="en-US" b="1" u="sng" baseline="0" dirty="0" smtClean="0"/>
              <a:t>ES – Spanish</a:t>
            </a:r>
          </a:p>
          <a:p>
            <a:pPr marL="685800" lvl="1" indent="-228600">
              <a:buFont typeface="+mj-lt"/>
              <a:buAutoNum type="arabicPeriod"/>
            </a:pPr>
            <a:r>
              <a:rPr lang="en-US" b="1" u="sng" baseline="0" dirty="0" smtClean="0"/>
              <a:t>DE – German</a:t>
            </a:r>
          </a:p>
          <a:p>
            <a:pPr marL="685800" lvl="1" indent="-228600">
              <a:buFont typeface="+mj-lt"/>
              <a:buAutoNum type="arabicPeriod"/>
            </a:pPr>
            <a:r>
              <a:rPr lang="en-US" b="1" u="sng" baseline="0" dirty="0" smtClean="0"/>
              <a:t>NL – Dutch</a:t>
            </a:r>
          </a:p>
          <a:p>
            <a:pPr marL="685800" lvl="1" indent="-228600">
              <a:buFont typeface="+mj-lt"/>
              <a:buAutoNum type="arabicPeriod"/>
            </a:pPr>
            <a:r>
              <a:rPr lang="en-US" b="1" u="sng" baseline="0" dirty="0" smtClean="0"/>
              <a:t>FR – French </a:t>
            </a:r>
          </a:p>
          <a:p>
            <a:pPr marL="228600" lvl="0" indent="-228600">
              <a:buFont typeface="+mj-lt"/>
              <a:buAutoNum type="arabicPeriod"/>
            </a:pPr>
            <a:r>
              <a:rPr lang="en-US" b="1" u="sng" baseline="0" dirty="0" smtClean="0"/>
              <a:t>Run</a:t>
            </a:r>
          </a:p>
        </p:txBody>
      </p:sp>
      <p:sp>
        <p:nvSpPr>
          <p:cNvPr id="4" name="Slide Number Placeholder 3"/>
          <p:cNvSpPr>
            <a:spLocks noGrp="1"/>
          </p:cNvSpPr>
          <p:nvPr>
            <p:ph type="sldNum" sz="quarter" idx="10"/>
          </p:nvPr>
        </p:nvSpPr>
        <p:spPr/>
        <p:txBody>
          <a:bodyPr/>
          <a:lstStyle/>
          <a:p>
            <a:fld id="{A354F193-FA12-42F0-855C-9CAFF1B1C87A}" type="slidenum">
              <a:rPr lang="en-US" smtClean="0"/>
              <a:pPr/>
              <a:t>51</a:t>
            </a:fld>
            <a:endParaRPr lang="en-US" dirty="0"/>
          </a:p>
        </p:txBody>
      </p:sp>
    </p:spTree>
    <p:extLst>
      <p:ext uri="{BB962C8B-B14F-4D97-AF65-F5344CB8AC3E}">
        <p14:creationId xmlns:p14="http://schemas.microsoft.com/office/powerpoint/2010/main" val="1602727764"/>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Autofit/>
          </a:bodyPr>
          <a:lstStyle/>
          <a:p>
            <a:pPr marL="0" indent="0">
              <a:buFont typeface="Arial" pitchFamily="34" charset="0"/>
              <a:buNone/>
            </a:pPr>
            <a:r>
              <a:rPr lang="en-US" b="0" dirty="0" smtClean="0"/>
              <a:t>Condition Statements are used to make</a:t>
            </a:r>
            <a:r>
              <a:rPr lang="en-US" b="0" baseline="0" dirty="0" smtClean="0"/>
              <a:t> a script more flexible – work with more scenarios.  Might also be some specific behavior in SAP that would need logic built into the script.</a:t>
            </a:r>
            <a:endParaRPr lang="en-US" b="0" dirty="0" smtClean="0"/>
          </a:p>
          <a:p>
            <a:pPr marL="0" indent="0">
              <a:buFont typeface="Arial" pitchFamily="34" charset="0"/>
              <a:buNone/>
            </a:pPr>
            <a:endParaRPr lang="en-US" b="0" dirty="0" smtClean="0"/>
          </a:p>
          <a:p>
            <a:pPr marL="171450" indent="-171450">
              <a:buFont typeface="Arial" pitchFamily="34" charset="0"/>
              <a:buChar char="•"/>
            </a:pPr>
            <a:r>
              <a:rPr lang="en-US" b="1" dirty="0" smtClean="0"/>
              <a:t>Where</a:t>
            </a:r>
            <a:r>
              <a:rPr lang="en-US" b="0" dirty="0" smtClean="0"/>
              <a:t> - First</a:t>
            </a:r>
            <a:r>
              <a:rPr lang="en-US" b="0" baseline="0" dirty="0" smtClean="0"/>
              <a:t> figure out where in the mapping the statement belongs.</a:t>
            </a:r>
          </a:p>
          <a:p>
            <a:pPr marL="0" indent="0">
              <a:buFont typeface="Arial" pitchFamily="34" charset="0"/>
              <a:buNone/>
            </a:pPr>
            <a:endParaRPr lang="en-US" b="0" baseline="0" dirty="0" smtClean="0"/>
          </a:p>
          <a:p>
            <a:pPr marL="0" indent="0">
              <a:buFont typeface="Arial" pitchFamily="34" charset="0"/>
              <a:buNone/>
            </a:pPr>
            <a:r>
              <a:rPr lang="en-US" b="0" baseline="0" dirty="0" smtClean="0"/>
              <a:t>Then determine what the condition should do.</a:t>
            </a:r>
          </a:p>
          <a:p>
            <a:pPr marL="0" indent="0">
              <a:buFont typeface="Arial" pitchFamily="34" charset="0"/>
              <a:buNone/>
            </a:pPr>
            <a:endParaRPr lang="en-US" b="0" dirty="0" smtClean="0"/>
          </a:p>
          <a:p>
            <a:pPr marL="171450" indent="-171450">
              <a:buFont typeface="Arial" pitchFamily="34" charset="0"/>
              <a:buChar char="•"/>
            </a:pPr>
            <a:r>
              <a:rPr lang="en-US" b="1" dirty="0" smtClean="0"/>
              <a:t>Expert tab</a:t>
            </a:r>
          </a:p>
          <a:p>
            <a:pPr marL="171450" indent="-171450">
              <a:buFont typeface="Arial" pitchFamily="34" charset="0"/>
              <a:buChar char="•"/>
            </a:pPr>
            <a:r>
              <a:rPr lang="en-US" b="1" dirty="0" smtClean="0"/>
              <a:t>Highlight rows</a:t>
            </a:r>
          </a:p>
          <a:p>
            <a:pPr marL="171450" indent="-171450">
              <a:buFont typeface="Arial" pitchFamily="34" charset="0"/>
              <a:buChar char="•"/>
            </a:pPr>
            <a:r>
              <a:rPr lang="en-US" b="1" dirty="0" smtClean="0"/>
              <a:t>Select Condition </a:t>
            </a:r>
          </a:p>
          <a:p>
            <a:pPr marL="171450" indent="-171450">
              <a:buFont typeface="Arial" pitchFamily="34" charset="0"/>
              <a:buChar char="•"/>
            </a:pPr>
            <a:r>
              <a:rPr lang="en-US" b="1" dirty="0" smtClean="0"/>
              <a:t>Condition Properties</a:t>
            </a:r>
          </a:p>
          <a:p>
            <a:pPr marL="628650" lvl="1" indent="-171450">
              <a:buFont typeface="Arial" pitchFamily="34" charset="0"/>
              <a:buChar char="•"/>
            </a:pPr>
            <a:r>
              <a:rPr lang="en-US" b="1" dirty="0" smtClean="0"/>
              <a:t>Start</a:t>
            </a:r>
            <a:r>
              <a:rPr lang="en-US" b="1" baseline="0" dirty="0" smtClean="0"/>
              <a:t> </a:t>
            </a:r>
            <a:r>
              <a:rPr lang="en-US" b="1" dirty="0" smtClean="0"/>
              <a:t>/End Rows</a:t>
            </a:r>
          </a:p>
          <a:p>
            <a:pPr marL="1085850" lvl="2" indent="-171450">
              <a:buFont typeface="Arial" pitchFamily="34" charset="0"/>
              <a:buChar char="•"/>
            </a:pPr>
            <a:r>
              <a:rPr lang="en-US" dirty="0" smtClean="0"/>
              <a:t>One row or multiple rows</a:t>
            </a:r>
          </a:p>
          <a:p>
            <a:pPr marL="1085850" lvl="2" indent="-171450">
              <a:buFont typeface="Arial" pitchFamily="34" charset="0"/>
              <a:buChar char="•"/>
            </a:pPr>
            <a:r>
              <a:rPr lang="en-US" dirty="0" smtClean="0"/>
              <a:t>Enter Start Row and End Row</a:t>
            </a:r>
          </a:p>
          <a:p>
            <a:pPr marL="1543050" lvl="3" indent="-171450">
              <a:buFont typeface="Arial" pitchFamily="34" charset="0"/>
              <a:buChar char="•"/>
            </a:pPr>
            <a:r>
              <a:rPr lang="en-US" dirty="0" smtClean="0"/>
              <a:t>May change if other than the row or range of rows you initially highlighted.</a:t>
            </a:r>
          </a:p>
          <a:p>
            <a:pPr marL="0" indent="0">
              <a:buFont typeface="Arial" pitchFamily="34" charset="0"/>
              <a:buNone/>
            </a:pPr>
            <a:endParaRPr lang="en-US" dirty="0" smtClean="0"/>
          </a:p>
          <a:p>
            <a:pPr marL="0" indent="0">
              <a:buFont typeface="Arial" pitchFamily="34" charset="0"/>
              <a:buNone/>
            </a:pPr>
            <a:endParaRPr lang="en-US" dirty="0" smtClean="0"/>
          </a:p>
        </p:txBody>
      </p:sp>
      <p:sp>
        <p:nvSpPr>
          <p:cNvPr id="4" name="Slide Number Placeholder 3"/>
          <p:cNvSpPr>
            <a:spLocks noGrp="1"/>
          </p:cNvSpPr>
          <p:nvPr>
            <p:ph type="sldNum" sz="quarter" idx="10"/>
          </p:nvPr>
        </p:nvSpPr>
        <p:spPr/>
        <p:txBody>
          <a:bodyPr/>
          <a:lstStyle/>
          <a:p>
            <a:fld id="{2AAFFAD7-F4BB-40AB-9856-8EF2547A47A0}" type="slidenum">
              <a:rPr lang="en-US" smtClean="0"/>
              <a:pPr/>
              <a:t>52</a:t>
            </a:fld>
            <a:endParaRPr lang="en-US" dirty="0"/>
          </a:p>
        </p:txBody>
      </p:sp>
    </p:spTree>
    <p:extLst>
      <p:ext uri="{BB962C8B-B14F-4D97-AF65-F5344CB8AC3E}">
        <p14:creationId xmlns:p14="http://schemas.microsoft.com/office/powerpoint/2010/main" val="3780656422"/>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Autofit/>
          </a:bodyPr>
          <a:lstStyle/>
          <a:p>
            <a:pPr marL="0" indent="0">
              <a:buFont typeface="Arial" pitchFamily="34" charset="0"/>
              <a:buNone/>
            </a:pPr>
            <a:r>
              <a:rPr lang="en-US" dirty="0" smtClean="0"/>
              <a:t>Condition Statements</a:t>
            </a:r>
          </a:p>
          <a:p>
            <a:pPr marL="171450" lvl="0" indent="-171450">
              <a:buFont typeface="Arial" pitchFamily="34" charset="0"/>
              <a:buChar char="•"/>
            </a:pPr>
            <a:r>
              <a:rPr lang="en-US" b="1" dirty="0" smtClean="0"/>
              <a:t>Rows added</a:t>
            </a:r>
          </a:p>
          <a:p>
            <a:pPr marL="628650" marR="0" lvl="1" indent="-171450" algn="l" defTabSz="914400" rtl="0" eaLnBrk="1" fontAlgn="auto" latinLnBrk="0" hangingPunct="1">
              <a:lnSpc>
                <a:spcPct val="100000"/>
              </a:lnSpc>
              <a:spcBef>
                <a:spcPts val="0"/>
              </a:spcBef>
              <a:spcAft>
                <a:spcPts val="0"/>
              </a:spcAft>
              <a:buClrTx/>
              <a:buSzTx/>
              <a:buFont typeface="Arial" pitchFamily="34" charset="0"/>
              <a:buChar char="•"/>
              <a:tabLst/>
              <a:defRPr/>
            </a:pPr>
            <a:r>
              <a:rPr lang="en-US" dirty="0" smtClean="0"/>
              <a:t>Will</a:t>
            </a:r>
            <a:r>
              <a:rPr lang="en-US" baseline="0" dirty="0" smtClean="0"/>
              <a:t> add row before and after and update the row numbers in the Properties screen</a:t>
            </a:r>
            <a:endParaRPr lang="en-US" dirty="0" smtClean="0"/>
          </a:p>
          <a:p>
            <a:pPr marL="171450" lvl="0" indent="-171450">
              <a:buFont typeface="Arial" pitchFamily="34" charset="0"/>
              <a:buChar char="•"/>
            </a:pPr>
            <a:r>
              <a:rPr lang="en-US" b="1" dirty="0" smtClean="0"/>
              <a:t>Delete Condition by deleting a row</a:t>
            </a:r>
          </a:p>
          <a:p>
            <a:endParaRPr lang="en-US" dirty="0" smtClean="0"/>
          </a:p>
        </p:txBody>
      </p:sp>
      <p:sp>
        <p:nvSpPr>
          <p:cNvPr id="4" name="Slide Number Placeholder 3"/>
          <p:cNvSpPr>
            <a:spLocks noGrp="1"/>
          </p:cNvSpPr>
          <p:nvPr>
            <p:ph type="sldNum" sz="quarter" idx="10"/>
          </p:nvPr>
        </p:nvSpPr>
        <p:spPr/>
        <p:txBody>
          <a:bodyPr/>
          <a:lstStyle/>
          <a:p>
            <a:fld id="{2AAFFAD7-F4BB-40AB-9856-8EF2547A47A0}" type="slidenum">
              <a:rPr lang="en-US" smtClean="0"/>
              <a:pPr/>
              <a:t>53</a:t>
            </a:fld>
            <a:endParaRPr lang="en-US" dirty="0"/>
          </a:p>
        </p:txBody>
      </p:sp>
    </p:spTree>
    <p:extLst>
      <p:ext uri="{BB962C8B-B14F-4D97-AF65-F5344CB8AC3E}">
        <p14:creationId xmlns:p14="http://schemas.microsoft.com/office/powerpoint/2010/main" val="568953261"/>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Autofit/>
          </a:bodyPr>
          <a:lstStyle/>
          <a:p>
            <a:pPr marL="0" marR="0" indent="0" algn="l" defTabSz="914400" rtl="0" eaLnBrk="1" fontAlgn="auto" latinLnBrk="0" hangingPunct="1">
              <a:lnSpc>
                <a:spcPct val="100000"/>
              </a:lnSpc>
              <a:spcBef>
                <a:spcPts val="0"/>
              </a:spcBef>
              <a:spcAft>
                <a:spcPts val="0"/>
              </a:spcAft>
              <a:buClrTx/>
              <a:buSzTx/>
              <a:buFont typeface="Arial" pitchFamily="34" charset="0"/>
              <a:buNone/>
              <a:tabLst/>
              <a:defRPr/>
            </a:pPr>
            <a:r>
              <a:rPr lang="en-US" b="0" dirty="0" smtClean="0"/>
              <a:t>Condition Statements</a:t>
            </a:r>
          </a:p>
          <a:p>
            <a:pPr marL="171450" marR="0" indent="-171450" algn="l" defTabSz="914400" rtl="0" eaLnBrk="1" fontAlgn="auto" latinLnBrk="0" hangingPunct="1">
              <a:lnSpc>
                <a:spcPct val="100000"/>
              </a:lnSpc>
              <a:spcBef>
                <a:spcPts val="0"/>
              </a:spcBef>
              <a:spcAft>
                <a:spcPts val="0"/>
              </a:spcAft>
              <a:buClrTx/>
              <a:buSzTx/>
              <a:buFont typeface="Arial" pitchFamily="34" charset="0"/>
              <a:buChar char="•"/>
              <a:tabLst/>
              <a:defRPr/>
            </a:pPr>
            <a:r>
              <a:rPr lang="en-US" b="1" dirty="0" smtClean="0"/>
              <a:t>What – </a:t>
            </a:r>
            <a:r>
              <a:rPr lang="en-US" b="0" dirty="0" smtClean="0"/>
              <a:t>now</a:t>
            </a:r>
            <a:r>
              <a:rPr lang="en-US" b="0" baseline="0" dirty="0" smtClean="0"/>
              <a:t> determine what the condition should do.</a:t>
            </a:r>
          </a:p>
          <a:p>
            <a:pPr marL="171450" indent="-171450">
              <a:buFont typeface="Arial" pitchFamily="34" charset="0"/>
              <a:buChar char="•"/>
            </a:pPr>
            <a:endParaRPr lang="en-US" b="1" dirty="0" smtClean="0"/>
          </a:p>
          <a:p>
            <a:pPr marL="171450" indent="-171450">
              <a:buFont typeface="Arial" pitchFamily="34" charset="0"/>
              <a:buChar char="•"/>
            </a:pPr>
            <a:r>
              <a:rPr lang="en-US" b="1" dirty="0" smtClean="0"/>
              <a:t>IF first transaction</a:t>
            </a:r>
          </a:p>
          <a:p>
            <a:pPr marL="628650" lvl="1" indent="-171450">
              <a:buFont typeface="Arial" pitchFamily="34" charset="0"/>
              <a:buChar char="•"/>
            </a:pPr>
            <a:r>
              <a:rPr lang="en-US" dirty="0" smtClean="0"/>
              <a:t>Example of uses: Sometimes</a:t>
            </a:r>
            <a:r>
              <a:rPr lang="en-US" baseline="0" dirty="0" smtClean="0"/>
              <a:t> popups, like </a:t>
            </a:r>
            <a:r>
              <a:rPr lang="en-US" dirty="0" smtClean="0"/>
              <a:t>dialog box, only appears on the first transaction. </a:t>
            </a:r>
          </a:p>
          <a:p>
            <a:pPr marL="628650" lvl="1" indent="-171450">
              <a:buFont typeface="Arial" pitchFamily="34" charset="0"/>
              <a:buChar char="•"/>
            </a:pPr>
            <a:r>
              <a:rPr lang="en-US" dirty="0" smtClean="0"/>
              <a:t>Select this setting to execute the rows specified only</a:t>
            </a:r>
            <a:r>
              <a:rPr lang="en-US" baseline="0" dirty="0" smtClean="0"/>
              <a:t> </a:t>
            </a:r>
            <a:r>
              <a:rPr lang="en-US" dirty="0" smtClean="0"/>
              <a:t>on the first record in the data source. </a:t>
            </a:r>
          </a:p>
          <a:p>
            <a:pPr marL="628650" lvl="1" indent="-171450">
              <a:buFont typeface="Arial" pitchFamily="34" charset="0"/>
              <a:buChar char="•"/>
            </a:pPr>
            <a:r>
              <a:rPr lang="en-US" dirty="0" smtClean="0"/>
              <a:t>For example, when the Classification View for a material is being changed, the Class Type dialog box pops up on the first record only, but not on any subsequent records. </a:t>
            </a:r>
          </a:p>
          <a:p>
            <a:pPr marL="171450" indent="-171450">
              <a:buFont typeface="Arial" pitchFamily="34" charset="0"/>
              <a:buChar char="•"/>
            </a:pPr>
            <a:endParaRPr lang="en-US" dirty="0" smtClean="0"/>
          </a:p>
          <a:p>
            <a:pPr marL="171450" indent="-171450">
              <a:buFont typeface="Arial" pitchFamily="34" charset="0"/>
              <a:buChar char="•"/>
            </a:pPr>
            <a:r>
              <a:rPr lang="en-US" b="1" dirty="0" smtClean="0"/>
              <a:t>IF NOT first transaction</a:t>
            </a:r>
          </a:p>
          <a:p>
            <a:pPr marL="628650" lvl="1" indent="-171450">
              <a:buFont typeface="Arial" pitchFamily="34" charset="0"/>
              <a:buChar char="•"/>
            </a:pPr>
            <a:r>
              <a:rPr lang="en-US" dirty="0" smtClean="0"/>
              <a:t>S</a:t>
            </a:r>
            <a:r>
              <a:rPr lang="en-US" baseline="0" dirty="0" smtClean="0"/>
              <a:t>ometimes popups, like </a:t>
            </a:r>
            <a:r>
              <a:rPr lang="en-US" dirty="0" smtClean="0"/>
              <a:t>dialog box, only appears after the first transaction. </a:t>
            </a:r>
          </a:p>
          <a:p>
            <a:pPr marL="628650" lvl="1" indent="-171450">
              <a:buFont typeface="Arial" pitchFamily="34" charset="0"/>
              <a:buChar char="•"/>
            </a:pPr>
            <a:r>
              <a:rPr lang="en-US" dirty="0" smtClean="0"/>
              <a:t>Select this setting to execute the rows specified only</a:t>
            </a:r>
            <a:r>
              <a:rPr lang="en-US" baseline="0" dirty="0" smtClean="0"/>
              <a:t> </a:t>
            </a:r>
            <a:r>
              <a:rPr lang="en-US" dirty="0" smtClean="0"/>
              <a:t>on all records after the first record in the data source. </a:t>
            </a:r>
          </a:p>
          <a:p>
            <a:pPr marL="171450" indent="-171450">
              <a:buFont typeface="Arial" pitchFamily="34" charset="0"/>
              <a:buChar char="•"/>
            </a:pPr>
            <a:endParaRPr lang="en-US" dirty="0" smtClean="0"/>
          </a:p>
          <a:p>
            <a:pPr marL="171450" indent="-171450">
              <a:buFont typeface="Arial" pitchFamily="34" charset="0"/>
              <a:buChar char="•"/>
            </a:pPr>
            <a:r>
              <a:rPr lang="en-US" b="1" dirty="0" smtClean="0"/>
              <a:t>IF on SAP field</a:t>
            </a:r>
            <a:endParaRPr lang="en-US" b="0" dirty="0" smtClean="0"/>
          </a:p>
          <a:p>
            <a:pPr marL="628650" lvl="1" indent="-171450">
              <a:buFont typeface="Arial" pitchFamily="34" charset="0"/>
              <a:buChar char="•"/>
            </a:pPr>
            <a:r>
              <a:rPr lang="en-US" dirty="0" smtClean="0"/>
              <a:t>S</a:t>
            </a:r>
            <a:r>
              <a:rPr lang="en-US" baseline="0" dirty="0" smtClean="0"/>
              <a:t>et the condition for the specified field in SAP to determine processing</a:t>
            </a:r>
            <a:r>
              <a:rPr lang="en-US" dirty="0" smtClean="0"/>
              <a:t>. </a:t>
            </a:r>
          </a:p>
          <a:p>
            <a:pPr marL="628650" lvl="1" indent="-171450">
              <a:buFont typeface="Arial" pitchFamily="34" charset="0"/>
              <a:buChar char="•"/>
            </a:pPr>
            <a:r>
              <a:rPr lang="en-US" dirty="0" smtClean="0"/>
              <a:t>Applies only to SAP fields that are enabled. It can apply to disabled fields only if their corresponding screen is enabled in the Transaction mapper. </a:t>
            </a:r>
          </a:p>
          <a:p>
            <a:pPr marL="628650" lvl="1" indent="-171450">
              <a:buFont typeface="Arial" pitchFamily="34" charset="0"/>
              <a:buChar char="•"/>
            </a:pPr>
            <a:r>
              <a:rPr lang="en-US" dirty="0" smtClean="0"/>
              <a:t>However, IF on SAP cannot apply to SAP input fields. </a:t>
            </a:r>
          </a:p>
          <a:p>
            <a:pPr marL="628650" lvl="1" indent="-171450">
              <a:buFont typeface="Arial" pitchFamily="34" charset="0"/>
              <a:buChar char="•"/>
            </a:pPr>
            <a:r>
              <a:rPr lang="en-US" dirty="0" smtClean="0"/>
              <a:t>Not available for batch mode recording. </a:t>
            </a:r>
          </a:p>
          <a:p>
            <a:pPr marL="171450" lvl="0" indent="-171450">
              <a:buFont typeface="Arial" pitchFamily="34" charset="0"/>
              <a:buChar char="•"/>
            </a:pPr>
            <a:endParaRPr lang="en-US" b="1" dirty="0" smtClean="0"/>
          </a:p>
          <a:p>
            <a:pPr marL="171450" lvl="0" indent="-171450">
              <a:buFont typeface="Arial" pitchFamily="34" charset="0"/>
              <a:buChar char="•"/>
            </a:pPr>
            <a:r>
              <a:rPr lang="en-US" b="1" dirty="0" smtClean="0"/>
              <a:t>IF on Index Field</a:t>
            </a:r>
          </a:p>
          <a:p>
            <a:pPr marL="628650" lvl="1" indent="-171450">
              <a:buFont typeface="Arial" pitchFamily="34" charset="0"/>
              <a:buChar char="•"/>
            </a:pPr>
            <a:r>
              <a:rPr lang="en-US" dirty="0" smtClean="0"/>
              <a:t>Used with GUI scripting and looping</a:t>
            </a:r>
          </a:p>
          <a:p>
            <a:pPr marL="628650" lvl="1" indent="-171450">
              <a:buFont typeface="Arial" pitchFamily="34" charset="0"/>
              <a:buChar char="•"/>
            </a:pPr>
            <a:r>
              <a:rPr lang="en-US" dirty="0" smtClean="0"/>
              <a:t>Used with</a:t>
            </a:r>
            <a:r>
              <a:rPr lang="en-US" baseline="0" dirty="0" smtClean="0"/>
              <a:t> updating Descriptions like language or </a:t>
            </a:r>
            <a:r>
              <a:rPr lang="en-US" dirty="0" smtClean="0"/>
              <a:t>alternate units of measure</a:t>
            </a:r>
          </a:p>
          <a:p>
            <a:pPr marL="171450" lvl="0" indent="-171450">
              <a:buFont typeface="Arial" pitchFamily="34" charset="0"/>
              <a:buChar char="•"/>
            </a:pPr>
            <a:endParaRPr lang="en-US" dirty="0" smtClean="0"/>
          </a:p>
          <a:p>
            <a:pPr marL="171450" lvl="0" indent="-171450">
              <a:buFont typeface="Arial" pitchFamily="34" charset="0"/>
              <a:buChar char="•"/>
            </a:pPr>
            <a:r>
              <a:rPr lang="en-US" b="1" dirty="0" smtClean="0"/>
              <a:t>IF to Verify Text </a:t>
            </a:r>
          </a:p>
          <a:p>
            <a:pPr marL="628650" lvl="1" indent="-171450">
              <a:buFont typeface="Arial" pitchFamily="34" charset="0"/>
              <a:buChar char="•"/>
            </a:pPr>
            <a:r>
              <a:rPr lang="en-US" dirty="0" smtClean="0"/>
              <a:t>GUI scripting only </a:t>
            </a:r>
          </a:p>
          <a:p>
            <a:pPr marL="628650" lvl="1" indent="-171450">
              <a:buFont typeface="Arial" pitchFamily="34" charset="0"/>
              <a:buChar char="•"/>
            </a:pPr>
            <a:r>
              <a:rPr lang="en-US" dirty="0" smtClean="0"/>
              <a:t>Similar</a:t>
            </a:r>
            <a:r>
              <a:rPr lang="en-US" baseline="0" dirty="0" smtClean="0"/>
              <a:t> to If on SAP field – text must match exactly</a:t>
            </a:r>
            <a:endParaRPr lang="en-US" dirty="0" smtClean="0"/>
          </a:p>
          <a:p>
            <a:pPr marL="628650" lvl="1" indent="-171450">
              <a:buFont typeface="Arial" pitchFamily="34" charset="0"/>
              <a:buChar char="•"/>
            </a:pPr>
            <a:r>
              <a:rPr lang="en-US" dirty="0" smtClean="0"/>
              <a:t>Better to use </a:t>
            </a:r>
            <a:r>
              <a:rPr lang="en-US" baseline="0" dirty="0" smtClean="0"/>
              <a:t>IF on SAP field</a:t>
            </a:r>
          </a:p>
          <a:p>
            <a:pPr marL="1085850" marR="0" lvl="2" indent="-171450" algn="l" defTabSz="914400" rtl="0" eaLnBrk="1" fontAlgn="auto" latinLnBrk="0" hangingPunct="1">
              <a:lnSpc>
                <a:spcPct val="100000"/>
              </a:lnSpc>
              <a:spcBef>
                <a:spcPts val="0"/>
              </a:spcBef>
              <a:spcAft>
                <a:spcPts val="0"/>
              </a:spcAft>
              <a:buClrTx/>
              <a:buSzTx/>
              <a:buFont typeface="Arial" pitchFamily="34" charset="0"/>
              <a:buChar char="•"/>
              <a:tabLst/>
              <a:defRPr/>
            </a:pPr>
            <a:r>
              <a:rPr lang="en-US" dirty="0" smtClean="0"/>
              <a:t>Originally for German</a:t>
            </a:r>
            <a:r>
              <a:rPr lang="en-US" baseline="0" dirty="0" smtClean="0"/>
              <a:t> customers that use the </a:t>
            </a:r>
            <a:r>
              <a:rPr lang="en-US" baseline="0" dirty="0" err="1" smtClean="0"/>
              <a:t>dataloader</a:t>
            </a:r>
            <a:r>
              <a:rPr lang="en-US" baseline="0" dirty="0" smtClean="0"/>
              <a:t> </a:t>
            </a:r>
            <a:endParaRPr lang="en-US" dirty="0" smtClean="0"/>
          </a:p>
          <a:p>
            <a:endParaRPr lang="en-US" dirty="0" smtClean="0"/>
          </a:p>
          <a:p>
            <a:pPr marL="171450" indent="-171450">
              <a:buFont typeface="Arial" pitchFamily="34" charset="0"/>
              <a:buChar char="•"/>
            </a:pPr>
            <a:r>
              <a:rPr lang="en-US" b="1" dirty="0" smtClean="0"/>
              <a:t>IF -</a:t>
            </a:r>
            <a:r>
              <a:rPr lang="en-US" dirty="0" smtClean="0"/>
              <a:t> Base the condition on an Excel column or Access table/column that you specify</a:t>
            </a:r>
          </a:p>
          <a:p>
            <a:pPr marL="628650" lvl="1" indent="-171450">
              <a:buFont typeface="Arial" pitchFamily="34" charset="0"/>
              <a:buChar char="•"/>
            </a:pPr>
            <a:r>
              <a:rPr lang="en-US" dirty="0" smtClean="0"/>
              <a:t>Select Column – select table/column</a:t>
            </a:r>
            <a:r>
              <a:rPr lang="en-US" baseline="0" dirty="0" smtClean="0"/>
              <a:t> where condition applies</a:t>
            </a:r>
            <a:endParaRPr lang="en-US" dirty="0" smtClean="0"/>
          </a:p>
          <a:p>
            <a:pPr marL="628650" lvl="1" indent="-171450">
              <a:buFont typeface="Arial" pitchFamily="34" charset="0"/>
              <a:buChar char="•"/>
            </a:pPr>
            <a:r>
              <a:rPr lang="en-US" dirty="0" smtClean="0"/>
              <a:t>Operator – makes</a:t>
            </a:r>
            <a:r>
              <a:rPr lang="en-US" baseline="0" dirty="0" smtClean="0"/>
              <a:t> a true statement</a:t>
            </a:r>
            <a:endParaRPr lang="en-US" dirty="0" smtClean="0"/>
          </a:p>
          <a:p>
            <a:pPr marL="628650" lvl="1" indent="-171450">
              <a:buFont typeface="Arial" pitchFamily="34" charset="0"/>
              <a:buChar char="•"/>
            </a:pPr>
            <a:r>
              <a:rPr lang="en-US" dirty="0" smtClean="0"/>
              <a:t>Value: enter the value (text or number) for the comparison. </a:t>
            </a:r>
          </a:p>
          <a:p>
            <a:pPr marL="0" lvl="0" indent="0">
              <a:buFont typeface="Arial" pitchFamily="34" charset="0"/>
              <a:buNone/>
            </a:pPr>
            <a:endParaRPr lang="en-US" dirty="0" smtClean="0"/>
          </a:p>
          <a:p>
            <a:pPr marL="0" lvl="0" indent="0">
              <a:buFont typeface="Arial" pitchFamily="34" charset="0"/>
              <a:buNone/>
            </a:pPr>
            <a:r>
              <a:rPr lang="en-US" dirty="0" smtClean="0"/>
              <a:t>Compare with Column checkbox</a:t>
            </a:r>
          </a:p>
          <a:p>
            <a:pPr marL="0" lvl="0" indent="0">
              <a:buFont typeface="Arial" pitchFamily="34" charset="0"/>
              <a:buNone/>
            </a:pPr>
            <a:r>
              <a:rPr lang="en-US" dirty="0" smtClean="0"/>
              <a:t>	IF on SAP Field</a:t>
            </a:r>
          </a:p>
          <a:p>
            <a:pPr marL="0" lvl="0" indent="0">
              <a:buFont typeface="Arial" pitchFamily="34" charset="0"/>
              <a:buNone/>
            </a:pPr>
            <a:r>
              <a:rPr lang="en-US" dirty="0" smtClean="0"/>
              <a:t>	IF</a:t>
            </a:r>
          </a:p>
          <a:p>
            <a:pPr marL="0" lvl="0" indent="0">
              <a:buFont typeface="Arial" pitchFamily="34" charset="0"/>
              <a:buNone/>
            </a:pPr>
            <a:r>
              <a:rPr lang="en-US" dirty="0" smtClean="0"/>
              <a:t>	Comparing to a column</a:t>
            </a:r>
            <a:r>
              <a:rPr lang="en-US" baseline="0" dirty="0" smtClean="0"/>
              <a:t> in spreadsheet</a:t>
            </a:r>
            <a:endParaRPr lang="en-US" dirty="0" smtClean="0"/>
          </a:p>
          <a:p>
            <a:pPr marL="0" lvl="0" indent="0">
              <a:buFont typeface="Arial" pitchFamily="34" charset="0"/>
              <a:buNone/>
            </a:pPr>
            <a:endParaRPr lang="en-US" dirty="0" smtClean="0"/>
          </a:p>
          <a:p>
            <a:pPr marL="0" lvl="0" indent="0">
              <a:buFont typeface="Arial" pitchFamily="34" charset="0"/>
              <a:buNone/>
            </a:pPr>
            <a:r>
              <a:rPr lang="en-US" dirty="0" smtClean="0"/>
              <a:t>Can nest conditions</a:t>
            </a:r>
            <a:r>
              <a:rPr lang="en-US" baseline="0" dirty="0" smtClean="0"/>
              <a:t> = AND statement</a:t>
            </a:r>
            <a:endParaRPr lang="en-US" dirty="0" smtClean="0"/>
          </a:p>
          <a:p>
            <a:pPr marL="0" marR="0" lvl="0" indent="0" algn="l" defTabSz="914400" rtl="0" eaLnBrk="1" fontAlgn="auto" latinLnBrk="0" hangingPunct="1">
              <a:lnSpc>
                <a:spcPct val="100000"/>
              </a:lnSpc>
              <a:spcBef>
                <a:spcPts val="0"/>
              </a:spcBef>
              <a:spcAft>
                <a:spcPts val="0"/>
              </a:spcAft>
              <a:buClrTx/>
              <a:buSzTx/>
              <a:buFont typeface="Arial" pitchFamily="34" charset="0"/>
              <a:buNone/>
              <a:tabLst/>
              <a:defRPr/>
            </a:pPr>
            <a:r>
              <a:rPr lang="en-US" dirty="0" smtClean="0"/>
              <a:t>Un-nested</a:t>
            </a:r>
            <a:r>
              <a:rPr lang="en-US" baseline="0" dirty="0" smtClean="0"/>
              <a:t> conditions = </a:t>
            </a:r>
            <a:r>
              <a:rPr lang="en-US" dirty="0" smtClean="0"/>
              <a:t>OR</a:t>
            </a:r>
            <a:r>
              <a:rPr lang="en-US" baseline="0" dirty="0" smtClean="0"/>
              <a:t> statements</a:t>
            </a:r>
          </a:p>
          <a:p>
            <a:pPr marL="0" lvl="0" indent="0">
              <a:buFont typeface="Arial" pitchFamily="34" charset="0"/>
              <a:buNone/>
            </a:pPr>
            <a:endParaRPr lang="en-US" dirty="0" smtClean="0"/>
          </a:p>
          <a:p>
            <a:pPr marL="0" lvl="0" indent="0">
              <a:buFont typeface="Arial" pitchFamily="34" charset="0"/>
              <a:buNone/>
            </a:pPr>
            <a:r>
              <a:rPr lang="en-US" dirty="0" smtClean="0"/>
              <a:t>Once you select a column, the screen field and condition then appear in a tooltip. </a:t>
            </a:r>
          </a:p>
        </p:txBody>
      </p:sp>
      <p:sp>
        <p:nvSpPr>
          <p:cNvPr id="4" name="Slide Number Placeholder 3"/>
          <p:cNvSpPr>
            <a:spLocks noGrp="1"/>
          </p:cNvSpPr>
          <p:nvPr>
            <p:ph type="sldNum" sz="quarter" idx="10"/>
          </p:nvPr>
        </p:nvSpPr>
        <p:spPr/>
        <p:txBody>
          <a:bodyPr/>
          <a:lstStyle/>
          <a:p>
            <a:fld id="{2AAFFAD7-F4BB-40AB-9856-8EF2547A47A0}" type="slidenum">
              <a:rPr lang="en-US" smtClean="0"/>
              <a:pPr/>
              <a:t>54</a:t>
            </a:fld>
            <a:endParaRPr lang="en-US" dirty="0"/>
          </a:p>
        </p:txBody>
      </p:sp>
    </p:spTree>
    <p:extLst>
      <p:ext uri="{BB962C8B-B14F-4D97-AF65-F5344CB8AC3E}">
        <p14:creationId xmlns:p14="http://schemas.microsoft.com/office/powerpoint/2010/main" val="892160879"/>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Autofit/>
          </a:bodyPr>
          <a:lstStyle/>
          <a:p>
            <a:r>
              <a:rPr lang="en-US" dirty="0" smtClean="0"/>
              <a:t>Condition Statements</a:t>
            </a:r>
          </a:p>
          <a:p>
            <a:pPr marL="171450" indent="-171450">
              <a:buFont typeface="Arial" pitchFamily="34" charset="0"/>
              <a:buChar char="•"/>
            </a:pPr>
            <a:r>
              <a:rPr lang="en-US" b="1" dirty="0" smtClean="0"/>
              <a:t>Add 2</a:t>
            </a:r>
            <a:r>
              <a:rPr lang="en-US" b="1" baseline="30000" dirty="0" smtClean="0"/>
              <a:t>nd</a:t>
            </a:r>
            <a:r>
              <a:rPr lang="en-US" b="1" dirty="0" smtClean="0"/>
              <a:t> scenario</a:t>
            </a:r>
          </a:p>
          <a:p>
            <a:pPr marL="628650" marR="0" lvl="1" indent="-171450" algn="l" defTabSz="914400" rtl="0" eaLnBrk="1" fontAlgn="auto" latinLnBrk="0" hangingPunct="1">
              <a:lnSpc>
                <a:spcPct val="100000"/>
              </a:lnSpc>
              <a:spcBef>
                <a:spcPts val="0"/>
              </a:spcBef>
              <a:spcAft>
                <a:spcPts val="0"/>
              </a:spcAft>
              <a:buClrTx/>
              <a:buSzTx/>
              <a:buFont typeface="Arial" pitchFamily="34" charset="0"/>
              <a:buChar char="•"/>
              <a:tabLst/>
              <a:defRPr/>
            </a:pPr>
            <a:r>
              <a:rPr lang="en-US" baseline="0" dirty="0" smtClean="0"/>
              <a:t>Add 2 scenarios into 1 big statement</a:t>
            </a:r>
          </a:p>
          <a:p>
            <a:pPr marL="628650" lvl="1" indent="-171450">
              <a:buFont typeface="Arial" pitchFamily="34" charset="0"/>
              <a:buChar char="•"/>
            </a:pPr>
            <a:r>
              <a:rPr lang="en-US" b="1" dirty="0" smtClean="0"/>
              <a:t>Else Row</a:t>
            </a:r>
          </a:p>
          <a:p>
            <a:pPr marL="1085850" marR="0" lvl="2" indent="-171450" algn="l" defTabSz="914400" rtl="0" eaLnBrk="1" fontAlgn="auto" latinLnBrk="0" hangingPunct="1">
              <a:lnSpc>
                <a:spcPct val="100000"/>
              </a:lnSpc>
              <a:spcBef>
                <a:spcPts val="0"/>
              </a:spcBef>
              <a:spcAft>
                <a:spcPts val="0"/>
              </a:spcAft>
              <a:buClrTx/>
              <a:buSzTx/>
              <a:buFont typeface="Arial" pitchFamily="34" charset="0"/>
              <a:buChar char="•"/>
              <a:tabLst/>
              <a:defRPr/>
            </a:pPr>
            <a:r>
              <a:rPr lang="en-US" dirty="0" smtClean="0"/>
              <a:t>Type the Else row where you want to store the If-Else row value. For example,</a:t>
            </a:r>
            <a:r>
              <a:rPr lang="en-US" baseline="0" dirty="0" smtClean="0"/>
              <a:t> you have 14 rows broken into two groups for how they should be processed. Start and End row encompass all rows (31 to 45).  If the value of 1 is not met for Row 31 then the Else row determines where group 2 processing starts – for example row 38. </a:t>
            </a:r>
          </a:p>
          <a:p>
            <a:pPr marL="628650" lvl="1" indent="-171450">
              <a:buFont typeface="Arial" pitchFamily="34" charset="0"/>
              <a:buChar char="•"/>
            </a:pPr>
            <a:r>
              <a:rPr lang="en-US" b="1" dirty="0" smtClean="0"/>
              <a:t>Condition</a:t>
            </a:r>
            <a:r>
              <a:rPr lang="en-US" b="1" baseline="0" dirty="0" smtClean="0"/>
              <a:t> </a:t>
            </a:r>
            <a:r>
              <a:rPr lang="en-US" b="1" dirty="0" smtClean="0"/>
              <a:t>not met for</a:t>
            </a:r>
            <a:r>
              <a:rPr lang="en-US" b="1" baseline="0" dirty="0" smtClean="0"/>
              <a:t> </a:t>
            </a:r>
            <a:r>
              <a:rPr lang="en-US" b="1" dirty="0" smtClean="0"/>
              <a:t>Start Row</a:t>
            </a:r>
            <a:endParaRPr lang="en-US" dirty="0" smtClean="0"/>
          </a:p>
          <a:p>
            <a:pPr marL="0" indent="0">
              <a:buFont typeface="Arial" pitchFamily="34" charset="0"/>
              <a:buNone/>
            </a:pPr>
            <a:endParaRPr lang="en-US" dirty="0" smtClean="0"/>
          </a:p>
        </p:txBody>
      </p:sp>
      <p:sp>
        <p:nvSpPr>
          <p:cNvPr id="4" name="Slide Number Placeholder 3"/>
          <p:cNvSpPr>
            <a:spLocks noGrp="1"/>
          </p:cNvSpPr>
          <p:nvPr>
            <p:ph type="sldNum" sz="quarter" idx="10"/>
          </p:nvPr>
        </p:nvSpPr>
        <p:spPr/>
        <p:txBody>
          <a:bodyPr/>
          <a:lstStyle/>
          <a:p>
            <a:fld id="{2AAFFAD7-F4BB-40AB-9856-8EF2547A47A0}" type="slidenum">
              <a:rPr lang="en-US" smtClean="0"/>
              <a:pPr/>
              <a:t>55</a:t>
            </a:fld>
            <a:endParaRPr lang="en-US" dirty="0"/>
          </a:p>
        </p:txBody>
      </p:sp>
    </p:spTree>
    <p:extLst>
      <p:ext uri="{BB962C8B-B14F-4D97-AF65-F5344CB8AC3E}">
        <p14:creationId xmlns:p14="http://schemas.microsoft.com/office/powerpoint/2010/main" val="1946433693"/>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Autofit/>
          </a:bodyPr>
          <a:lstStyle/>
          <a:p>
            <a:r>
              <a:rPr lang="en-US" dirty="0" smtClean="0"/>
              <a:t>Condition Statements</a:t>
            </a:r>
          </a:p>
          <a:p>
            <a:pPr marL="171450" indent="-171450">
              <a:buFont typeface="Arial" pitchFamily="34" charset="0"/>
              <a:buChar char="•"/>
            </a:pPr>
            <a:r>
              <a:rPr lang="en-US" b="1" dirty="0" smtClean="0"/>
              <a:t>Add 2</a:t>
            </a:r>
            <a:r>
              <a:rPr lang="en-US" b="1" baseline="30000" dirty="0" smtClean="0"/>
              <a:t>nd</a:t>
            </a:r>
            <a:r>
              <a:rPr lang="en-US" b="1" dirty="0" smtClean="0"/>
              <a:t> scenario</a:t>
            </a:r>
          </a:p>
          <a:p>
            <a:pPr marL="628650" marR="0" lvl="1" indent="-171450" algn="l" defTabSz="914400" rtl="0" eaLnBrk="1" fontAlgn="auto" latinLnBrk="0" hangingPunct="1">
              <a:lnSpc>
                <a:spcPct val="100000"/>
              </a:lnSpc>
              <a:spcBef>
                <a:spcPts val="0"/>
              </a:spcBef>
              <a:spcAft>
                <a:spcPts val="0"/>
              </a:spcAft>
              <a:buClrTx/>
              <a:buSzTx/>
              <a:buFont typeface="Arial" pitchFamily="34" charset="0"/>
              <a:buChar char="•"/>
              <a:tabLst/>
              <a:defRPr/>
            </a:pPr>
            <a:r>
              <a:rPr lang="en-US" baseline="0" dirty="0" smtClean="0"/>
              <a:t>Add 2 scenarios into 1 big statement</a:t>
            </a:r>
          </a:p>
          <a:p>
            <a:pPr marL="628650" lvl="1" indent="-171450">
              <a:buFont typeface="Arial" pitchFamily="34" charset="0"/>
              <a:buChar char="•"/>
            </a:pPr>
            <a:r>
              <a:rPr lang="en-US" b="1" dirty="0" smtClean="0"/>
              <a:t>Else Row</a:t>
            </a:r>
          </a:p>
          <a:p>
            <a:pPr marL="1085850" marR="0" lvl="2" indent="-171450" algn="l" defTabSz="914400" rtl="0" eaLnBrk="1" fontAlgn="auto" latinLnBrk="0" hangingPunct="1">
              <a:lnSpc>
                <a:spcPct val="100000"/>
              </a:lnSpc>
              <a:spcBef>
                <a:spcPts val="0"/>
              </a:spcBef>
              <a:spcAft>
                <a:spcPts val="0"/>
              </a:spcAft>
              <a:buClrTx/>
              <a:buSzTx/>
              <a:buFont typeface="Arial" pitchFamily="34" charset="0"/>
              <a:buChar char="•"/>
              <a:tabLst/>
              <a:defRPr/>
            </a:pPr>
            <a:r>
              <a:rPr lang="en-US" dirty="0" smtClean="0"/>
              <a:t>Type the Else row where you want to store the If-Else row value. For example,</a:t>
            </a:r>
            <a:r>
              <a:rPr lang="en-US" baseline="0" dirty="0" smtClean="0"/>
              <a:t> you have 14 rows broken into two groups for how they should be processed. Start and End row encompass all rows (31 to 45).  If the value of 1 is not met for Row 31 then the Else row determines where group 2 processing starts – for example row 38. </a:t>
            </a:r>
          </a:p>
          <a:p>
            <a:pPr marL="628650" lvl="1" indent="-171450">
              <a:buFont typeface="Arial" pitchFamily="34" charset="0"/>
              <a:buChar char="•"/>
            </a:pPr>
            <a:r>
              <a:rPr lang="en-US" b="1" dirty="0" smtClean="0"/>
              <a:t>Condition</a:t>
            </a:r>
            <a:r>
              <a:rPr lang="en-US" b="1" baseline="0" dirty="0" smtClean="0"/>
              <a:t> </a:t>
            </a:r>
            <a:r>
              <a:rPr lang="en-US" b="1" dirty="0" smtClean="0"/>
              <a:t>not met for</a:t>
            </a:r>
            <a:r>
              <a:rPr lang="en-US" b="1" baseline="0" dirty="0" smtClean="0"/>
              <a:t> </a:t>
            </a:r>
            <a:r>
              <a:rPr lang="en-US" b="1" dirty="0" smtClean="0"/>
              <a:t>Start Row</a:t>
            </a:r>
            <a:endParaRPr lang="en-US" dirty="0" smtClean="0"/>
          </a:p>
          <a:p>
            <a:pPr marL="0" indent="0">
              <a:buFont typeface="Arial" pitchFamily="34" charset="0"/>
              <a:buNone/>
            </a:pPr>
            <a:endParaRPr lang="en-US" dirty="0" smtClean="0"/>
          </a:p>
        </p:txBody>
      </p:sp>
      <p:sp>
        <p:nvSpPr>
          <p:cNvPr id="4" name="Slide Number Placeholder 3"/>
          <p:cNvSpPr>
            <a:spLocks noGrp="1"/>
          </p:cNvSpPr>
          <p:nvPr>
            <p:ph type="sldNum" sz="quarter" idx="10"/>
          </p:nvPr>
        </p:nvSpPr>
        <p:spPr/>
        <p:txBody>
          <a:bodyPr/>
          <a:lstStyle/>
          <a:p>
            <a:fld id="{2AAFFAD7-F4BB-40AB-9856-8EF2547A47A0}" type="slidenum">
              <a:rPr lang="en-US" smtClean="0"/>
              <a:pPr/>
              <a:t>56</a:t>
            </a:fld>
            <a:endParaRPr lang="en-US" dirty="0"/>
          </a:p>
        </p:txBody>
      </p:sp>
    </p:spTree>
    <p:extLst>
      <p:ext uri="{BB962C8B-B14F-4D97-AF65-F5344CB8AC3E}">
        <p14:creationId xmlns:p14="http://schemas.microsoft.com/office/powerpoint/2010/main" val="391207208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Other =</a:t>
            </a:r>
            <a:r>
              <a:rPr lang="en-US" baseline="0" dirty="0" smtClean="0"/>
              <a:t> Winshuttle Support and Webinars</a:t>
            </a:r>
          </a:p>
          <a:p>
            <a:endParaRPr lang="en-US" dirty="0"/>
          </a:p>
        </p:txBody>
      </p:sp>
      <p:sp>
        <p:nvSpPr>
          <p:cNvPr id="4" name="Slide Number Placeholder 3"/>
          <p:cNvSpPr>
            <a:spLocks noGrp="1"/>
          </p:cNvSpPr>
          <p:nvPr>
            <p:ph type="sldNum" sz="quarter" idx="10"/>
          </p:nvPr>
        </p:nvSpPr>
        <p:spPr/>
        <p:txBody>
          <a:bodyPr/>
          <a:lstStyle/>
          <a:p>
            <a:fld id="{E3745D2C-C3AF-477C-A07D-7F1090FB1021}" type="slidenum">
              <a:rPr lang="en-US" smtClean="0"/>
              <a:t>10</a:t>
            </a:fld>
            <a:endParaRPr lang="en-US"/>
          </a:p>
        </p:txBody>
      </p:sp>
    </p:spTree>
    <p:extLst>
      <p:ext uri="{BB962C8B-B14F-4D97-AF65-F5344CB8AC3E}">
        <p14:creationId xmlns:p14="http://schemas.microsoft.com/office/powerpoint/2010/main" val="3279732285"/>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Autofit/>
          </a:bodyPr>
          <a:lstStyle/>
          <a:p>
            <a:r>
              <a:rPr lang="en-US" dirty="0" smtClean="0"/>
              <a:t>Similar to Index Based Loop</a:t>
            </a:r>
          </a:p>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We are searching for a value in the table and updating it</a:t>
            </a:r>
          </a:p>
          <a:p>
            <a:endParaRPr lang="en-US" dirty="0" smtClean="0"/>
          </a:p>
          <a:p>
            <a:r>
              <a:rPr lang="en-US" dirty="0" smtClean="0"/>
              <a:t>Loop with IF on Index Field</a:t>
            </a:r>
          </a:p>
          <a:p>
            <a:pPr marL="171450" lvl="0" indent="-171450">
              <a:buFont typeface="Arial" pitchFamily="34" charset="0"/>
              <a:buChar char="•"/>
            </a:pPr>
            <a:r>
              <a:rPr lang="en-US" b="1" dirty="0" smtClean="0"/>
              <a:t>ALV Grids/Tables</a:t>
            </a:r>
          </a:p>
          <a:p>
            <a:pPr marL="628650" lvl="1" indent="-171450">
              <a:buFont typeface="Arial" pitchFamily="34" charset="0"/>
              <a:buChar char="•"/>
            </a:pPr>
            <a:r>
              <a:rPr lang="en-US" dirty="0" smtClean="0"/>
              <a:t>Update row</a:t>
            </a:r>
          </a:p>
          <a:p>
            <a:pPr marL="171450" lvl="0" indent="-171450">
              <a:buFont typeface="Arial" pitchFamily="34" charset="0"/>
              <a:buChar char="•"/>
            </a:pPr>
            <a:r>
              <a:rPr lang="en-US" b="1" dirty="0" smtClean="0"/>
              <a:t>Recording Mode: GUI Scripting</a:t>
            </a:r>
          </a:p>
          <a:p>
            <a:pPr marL="171450" lvl="0" indent="-171450">
              <a:buFont typeface="Arial" pitchFamily="34" charset="0"/>
              <a:buChar char="•"/>
            </a:pPr>
            <a:r>
              <a:rPr lang="en-US" b="1" dirty="0" smtClean="0"/>
              <a:t>Add Loop</a:t>
            </a:r>
          </a:p>
          <a:p>
            <a:pPr marL="628650" marR="0" lvl="1" indent="-171450" algn="l" defTabSz="914400" rtl="0" eaLnBrk="1" fontAlgn="auto" latinLnBrk="0" hangingPunct="1">
              <a:lnSpc>
                <a:spcPct val="100000"/>
              </a:lnSpc>
              <a:spcBef>
                <a:spcPts val="0"/>
              </a:spcBef>
              <a:spcAft>
                <a:spcPts val="0"/>
              </a:spcAft>
              <a:buClrTx/>
              <a:buSzTx/>
              <a:buFont typeface="Arial" pitchFamily="34" charset="0"/>
              <a:buChar char="•"/>
              <a:tabLst/>
              <a:defRPr/>
            </a:pPr>
            <a:r>
              <a:rPr lang="en-US" dirty="0" smtClean="0"/>
              <a:t>Create</a:t>
            </a:r>
            <a:r>
              <a:rPr lang="en-US" baseline="0" dirty="0" smtClean="0"/>
              <a:t> loop &gt; map &gt; disable Index Field (No column C in script) &gt; create IF Condition</a:t>
            </a:r>
            <a:endParaRPr lang="en-US" dirty="0" smtClean="0"/>
          </a:p>
          <a:p>
            <a:pPr marL="171450" lvl="0" indent="-171450">
              <a:buFont typeface="Arial" pitchFamily="34" charset="0"/>
              <a:buChar char="•"/>
            </a:pPr>
            <a:r>
              <a:rPr lang="en-US" b="1" dirty="0" smtClean="0"/>
              <a:t>Add Condition</a:t>
            </a:r>
          </a:p>
          <a:p>
            <a:pPr marL="628650" lvl="1" indent="-171450">
              <a:buFont typeface="Arial" pitchFamily="34" charset="0"/>
              <a:buChar char="•"/>
            </a:pPr>
            <a:r>
              <a:rPr lang="en-US" dirty="0" smtClean="0"/>
              <a:t>Select Field</a:t>
            </a:r>
          </a:p>
          <a:p>
            <a:pPr marL="628650" lvl="1" indent="-171450">
              <a:buFont typeface="Arial" pitchFamily="34" charset="0"/>
              <a:buChar char="•"/>
            </a:pPr>
            <a:r>
              <a:rPr lang="en-US" dirty="0" smtClean="0"/>
              <a:t>Compare with Column</a:t>
            </a:r>
          </a:p>
          <a:p>
            <a:endParaRPr lang="en-US" dirty="0" smtClean="0"/>
          </a:p>
          <a:p>
            <a:r>
              <a:rPr lang="en-US" dirty="0" smtClean="0"/>
              <a:t>Identify Disabled Fields button -  allows you to click on greyed out field or any field to have that field returned to the mapper</a:t>
            </a:r>
          </a:p>
          <a:p>
            <a:r>
              <a:rPr lang="en-US" dirty="0" smtClean="0"/>
              <a:t>	Turn on and off or it is create too many issues in mapper</a:t>
            </a:r>
          </a:p>
          <a:p>
            <a:pPr marL="0" marR="0" indent="0" algn="l" defTabSz="914400" rtl="0" eaLnBrk="1" fontAlgn="auto" latinLnBrk="0" hangingPunct="1">
              <a:lnSpc>
                <a:spcPct val="100000"/>
              </a:lnSpc>
              <a:spcBef>
                <a:spcPts val="0"/>
              </a:spcBef>
              <a:spcAft>
                <a:spcPts val="0"/>
              </a:spcAft>
              <a:buClrTx/>
              <a:buSzTx/>
              <a:buFontTx/>
              <a:buNone/>
              <a:tabLst/>
              <a:defRPr/>
            </a:pPr>
            <a:endParaRPr lang="en-US" b="1" dirty="0" smtClean="0"/>
          </a:p>
          <a:p>
            <a:pPr marL="0" marR="0" indent="0" algn="l" defTabSz="914400" rtl="0" eaLnBrk="1" fontAlgn="auto" latinLnBrk="0" hangingPunct="1">
              <a:lnSpc>
                <a:spcPct val="100000"/>
              </a:lnSpc>
              <a:spcBef>
                <a:spcPts val="0"/>
              </a:spcBef>
              <a:spcAft>
                <a:spcPts val="0"/>
              </a:spcAft>
              <a:buClrTx/>
              <a:buSzTx/>
              <a:buFont typeface="Arial" pitchFamily="34" charset="0"/>
              <a:buNone/>
              <a:tabLst/>
              <a:defRPr/>
            </a:pPr>
            <a:r>
              <a:rPr lang="en-US" b="1" dirty="0" smtClean="0"/>
              <a:t>Loop THEN Condition – order matters – Loop runs and then the Condition</a:t>
            </a:r>
          </a:p>
          <a:p>
            <a:endParaRPr lang="en-US" dirty="0" smtClean="0"/>
          </a:p>
          <a:p>
            <a:r>
              <a:rPr lang="en-US" b="1" u="sng" baseline="0" dirty="0" smtClean="0"/>
              <a:t>DEMO TO THIS POINT: </a:t>
            </a:r>
          </a:p>
          <a:p>
            <a:pPr marL="228600" indent="-228600">
              <a:buFont typeface="+mj-lt"/>
              <a:buAutoNum type="arabicPeriod"/>
            </a:pPr>
            <a:r>
              <a:rPr lang="en-US" b="1" u="sng" baseline="0" dirty="0" smtClean="0"/>
              <a:t>Reuse last demo </a:t>
            </a:r>
          </a:p>
          <a:p>
            <a:pPr marL="228600" indent="-228600">
              <a:buFont typeface="+mj-lt"/>
              <a:buAutoNum type="arabicPeriod"/>
            </a:pPr>
            <a:r>
              <a:rPr lang="en-US" b="1" u="sng" baseline="0" dirty="0" smtClean="0"/>
              <a:t>Create new script in Transaction</a:t>
            </a:r>
          </a:p>
          <a:p>
            <a:pPr marL="228600" indent="-228600">
              <a:buFont typeface="+mj-lt"/>
              <a:buAutoNum type="arabicPeriod"/>
            </a:pPr>
            <a:r>
              <a:rPr lang="en-US" b="1" u="sng" baseline="0" dirty="0" smtClean="0"/>
              <a:t>MM02</a:t>
            </a:r>
          </a:p>
          <a:p>
            <a:pPr marL="228600" indent="-228600">
              <a:buFont typeface="+mj-lt"/>
              <a:buAutoNum type="arabicPeriod"/>
            </a:pPr>
            <a:r>
              <a:rPr lang="en-US" b="1" u="sng" baseline="0" dirty="0" smtClean="0"/>
              <a:t>GUI Scripting Mode</a:t>
            </a:r>
          </a:p>
          <a:p>
            <a:pPr marL="228600" indent="-228600">
              <a:buFont typeface="+mj-lt"/>
              <a:buAutoNum type="arabicPeriod"/>
            </a:pPr>
            <a:r>
              <a:rPr lang="en-US" b="1" u="sng" baseline="0" dirty="0" smtClean="0"/>
              <a:t>Go to material used in last demo</a:t>
            </a:r>
          </a:p>
          <a:p>
            <a:pPr marL="228600" indent="-228600">
              <a:buFont typeface="+mj-lt"/>
              <a:buAutoNum type="arabicPeriod"/>
            </a:pPr>
            <a:r>
              <a:rPr lang="en-US" b="1" u="sng" baseline="0" dirty="0" smtClean="0"/>
              <a:t>Click Select View(s) (upper left corner)</a:t>
            </a:r>
          </a:p>
          <a:p>
            <a:pPr marL="228600" indent="-228600">
              <a:buFont typeface="+mj-lt"/>
              <a:buAutoNum type="arabicPeriod"/>
            </a:pPr>
            <a:r>
              <a:rPr lang="en-US" b="1" u="sng" baseline="0" dirty="0" smtClean="0"/>
              <a:t>Select Basic Data 1</a:t>
            </a:r>
          </a:p>
          <a:p>
            <a:pPr marL="228600" indent="-228600">
              <a:buFont typeface="+mj-lt"/>
              <a:buAutoNum type="arabicPeriod"/>
            </a:pPr>
            <a:r>
              <a:rPr lang="en-US" b="1" u="sng" baseline="0" dirty="0" smtClean="0"/>
              <a:t>Click Additional Data (upper left corner)</a:t>
            </a:r>
          </a:p>
          <a:p>
            <a:pPr marL="228600" indent="-228600">
              <a:buFont typeface="+mj-lt"/>
              <a:buAutoNum type="arabicPeriod"/>
            </a:pPr>
            <a:r>
              <a:rPr lang="en-US" b="1" u="sng" baseline="0" dirty="0" smtClean="0"/>
              <a:t>Update language with New Description</a:t>
            </a:r>
          </a:p>
          <a:p>
            <a:pPr marL="228600" indent="-228600">
              <a:buFont typeface="+mj-lt"/>
              <a:buAutoNum type="arabicPeriod"/>
            </a:pPr>
            <a:r>
              <a:rPr lang="en-US" b="1" u="sng" baseline="0" dirty="0" smtClean="0"/>
              <a:t>Save</a:t>
            </a:r>
          </a:p>
          <a:p>
            <a:pPr marL="228600" indent="-228600">
              <a:buFont typeface="+mj-lt"/>
              <a:buAutoNum type="arabicPeriod"/>
            </a:pPr>
            <a:r>
              <a:rPr lang="en-US" b="1" u="sng" baseline="0" dirty="0" smtClean="0"/>
              <a:t>Log out (yellow circle)</a:t>
            </a:r>
          </a:p>
          <a:p>
            <a:pPr marL="228600" indent="-228600">
              <a:buFont typeface="+mj-lt"/>
              <a:buAutoNum type="arabicPeriod"/>
            </a:pPr>
            <a:r>
              <a:rPr lang="en-US" b="1" u="sng" baseline="0" dirty="0" smtClean="0"/>
              <a:t>Yes</a:t>
            </a:r>
          </a:p>
          <a:p>
            <a:pPr marL="685800" lvl="1" indent="-228600">
              <a:buFont typeface="+mj-lt"/>
              <a:buAutoNum type="arabicPeriod"/>
            </a:pPr>
            <a:r>
              <a:rPr lang="en-US" b="1" u="sng" baseline="0" dirty="0" smtClean="0"/>
              <a:t>Must log completely out of SAP to exit</a:t>
            </a:r>
          </a:p>
          <a:p>
            <a:pPr marL="228600" indent="-228600">
              <a:buFont typeface="+mj-lt"/>
              <a:buAutoNum type="arabicPeriod"/>
            </a:pPr>
            <a:r>
              <a:rPr lang="en-US" b="1" u="sng" baseline="0" dirty="0" smtClean="0"/>
              <a:t>Click Create mapping</a:t>
            </a:r>
          </a:p>
          <a:p>
            <a:pPr marL="228600" indent="-228600">
              <a:buFont typeface="+mj-lt"/>
              <a:buAutoNum type="arabicPeriod"/>
            </a:pPr>
            <a:r>
              <a:rPr lang="en-US" b="1" u="sng" baseline="0" dirty="0" smtClean="0"/>
              <a:t>Expert tab</a:t>
            </a:r>
          </a:p>
          <a:p>
            <a:pPr marL="685800" lvl="1" indent="-228600">
              <a:buFont typeface="+mj-lt"/>
              <a:buAutoNum type="arabicPeriod"/>
            </a:pPr>
            <a:r>
              <a:rPr lang="en-US" b="1" u="sng" baseline="0" dirty="0" smtClean="0"/>
              <a:t>Table and row (1.0) 1= column in table 0 = row in table</a:t>
            </a:r>
          </a:p>
          <a:p>
            <a:pPr marL="685800" lvl="1" indent="-228600">
              <a:buFont typeface="+mj-lt"/>
              <a:buAutoNum type="arabicPeriod"/>
            </a:pPr>
            <a:r>
              <a:rPr lang="en-US" b="1" u="sng" baseline="0" dirty="0" smtClean="0"/>
              <a:t>This is for the top of the table</a:t>
            </a:r>
          </a:p>
          <a:p>
            <a:pPr marL="228600" indent="-228600">
              <a:buFont typeface="+mj-lt"/>
              <a:buAutoNum type="arabicPeriod"/>
            </a:pPr>
            <a:r>
              <a:rPr lang="en-US" b="1" u="sng" baseline="0" dirty="0" smtClean="0"/>
              <a:t>Loop around 2 lines – language key and description</a:t>
            </a:r>
          </a:p>
          <a:p>
            <a:pPr marL="685800" lvl="1" indent="-228600">
              <a:buFont typeface="+mj-lt"/>
              <a:buAutoNum type="arabicPeriod"/>
            </a:pPr>
            <a:r>
              <a:rPr lang="en-US" b="1" u="sng" baseline="0" dirty="0" smtClean="0"/>
              <a:t>Will disable Language Key – this field will be disabled after loop is created as we are not updating the Language Key but using it to search</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b="1" u="sng" baseline="0" dirty="0" smtClean="0"/>
              <a:t>NOTE With GUI scripting keep editing to a minimum or rerecord</a:t>
            </a:r>
          </a:p>
          <a:p>
            <a:pPr marL="228600" lvl="0" indent="-228600">
              <a:buFont typeface="+mj-lt"/>
              <a:buAutoNum type="arabicPeriod"/>
            </a:pPr>
            <a:r>
              <a:rPr lang="en-US" b="1" u="sng" baseline="0" dirty="0" smtClean="0"/>
              <a:t>Basic tab</a:t>
            </a:r>
          </a:p>
          <a:p>
            <a:pPr marL="685800" lvl="1" indent="-228600">
              <a:buFont typeface="+mj-lt"/>
              <a:buAutoNum type="arabicPeriod"/>
            </a:pPr>
            <a:r>
              <a:rPr lang="en-US" b="1" u="sng" baseline="0" dirty="0" smtClean="0"/>
              <a:t>Map</a:t>
            </a:r>
          </a:p>
          <a:p>
            <a:pPr marL="228600" lvl="0" indent="-228600">
              <a:buFont typeface="+mj-lt"/>
              <a:buAutoNum type="arabicPeriod"/>
            </a:pPr>
            <a:r>
              <a:rPr lang="en-US" b="1" u="sng" baseline="0" dirty="0" smtClean="0"/>
              <a:t>Expert tab</a:t>
            </a:r>
          </a:p>
          <a:p>
            <a:pPr marL="685800" lvl="1" indent="-228600">
              <a:buFont typeface="+mj-lt"/>
              <a:buAutoNum type="arabicPeriod"/>
            </a:pPr>
            <a:r>
              <a:rPr lang="en-US" b="1" u="sng" baseline="0" dirty="0" smtClean="0"/>
              <a:t>Disable Language Key</a:t>
            </a:r>
          </a:p>
          <a:p>
            <a:pPr marL="685800" lvl="1" indent="-228600">
              <a:buFont typeface="+mj-lt"/>
              <a:buAutoNum type="arabicPeriod"/>
            </a:pPr>
            <a:r>
              <a:rPr lang="en-US" b="1" u="sng" baseline="0" dirty="0" smtClean="0"/>
              <a:t>Select Description</a:t>
            </a:r>
          </a:p>
          <a:p>
            <a:pPr marL="1143000" lvl="2" indent="-228600">
              <a:buFont typeface="+mj-lt"/>
              <a:buAutoNum type="arabicPeriod"/>
            </a:pPr>
            <a:r>
              <a:rPr lang="en-US" b="1" u="sng" baseline="0" dirty="0" smtClean="0"/>
              <a:t>Click Condition</a:t>
            </a:r>
          </a:p>
          <a:p>
            <a:pPr marL="1143000" lvl="2" indent="-228600">
              <a:buFont typeface="+mj-lt"/>
              <a:buAutoNum type="arabicPeriod"/>
            </a:pPr>
            <a:r>
              <a:rPr lang="en-US" b="1" u="sng" baseline="0" dirty="0" smtClean="0"/>
              <a:t>Radio button - IF on Index Field</a:t>
            </a:r>
          </a:p>
          <a:p>
            <a:pPr marL="1143000" lvl="2" indent="-228600">
              <a:buFont typeface="+mj-lt"/>
              <a:buAutoNum type="arabicPeriod"/>
            </a:pPr>
            <a:r>
              <a:rPr lang="en-US" b="1" u="sng" baseline="0" dirty="0" smtClean="0"/>
              <a:t>Select Field – Language Key</a:t>
            </a:r>
          </a:p>
          <a:p>
            <a:pPr marL="1143000" lvl="2" indent="-228600">
              <a:buFont typeface="+mj-lt"/>
              <a:buAutoNum type="arabicPeriod"/>
            </a:pPr>
            <a:r>
              <a:rPr lang="en-US" b="1" u="sng" baseline="0" dirty="0" smtClean="0"/>
              <a:t>Check Compare with Column box</a:t>
            </a:r>
          </a:p>
          <a:p>
            <a:pPr marL="1143000" lvl="2" indent="-228600">
              <a:buFont typeface="+mj-lt"/>
              <a:buAutoNum type="arabicPeriod"/>
            </a:pPr>
            <a:r>
              <a:rPr lang="en-US" b="1" u="sng" baseline="0" dirty="0" smtClean="0"/>
              <a:t>Operator =</a:t>
            </a:r>
          </a:p>
          <a:p>
            <a:pPr marL="1143000" lvl="2" indent="-228600">
              <a:buFont typeface="+mj-lt"/>
              <a:buAutoNum type="arabicPeriod"/>
            </a:pPr>
            <a:r>
              <a:rPr lang="en-US" b="1" u="sng" baseline="0" dirty="0" smtClean="0"/>
              <a:t>Value is column of Language Key</a:t>
            </a:r>
          </a:p>
          <a:p>
            <a:pPr marL="1143000" lvl="2" indent="-228600">
              <a:buFont typeface="+mj-lt"/>
              <a:buAutoNum type="arabicPeriod"/>
            </a:pPr>
            <a:r>
              <a:rPr lang="en-US" b="1" u="sng" baseline="0" dirty="0" smtClean="0"/>
              <a:t>OK</a:t>
            </a:r>
          </a:p>
          <a:p>
            <a:pPr marL="228600" lvl="0" indent="-228600">
              <a:buFont typeface="+mj-lt"/>
              <a:buAutoNum type="arabicPeriod"/>
            </a:pPr>
            <a:r>
              <a:rPr lang="en-US" b="1" u="sng" baseline="0" dirty="0" smtClean="0"/>
              <a:t>Save</a:t>
            </a:r>
          </a:p>
          <a:p>
            <a:pPr marL="228600" lvl="0" indent="-228600">
              <a:buFont typeface="+mj-lt"/>
              <a:buAutoNum type="arabicPeriod"/>
            </a:pPr>
            <a:r>
              <a:rPr lang="en-US" b="1" u="sng" baseline="0" dirty="0" smtClean="0"/>
              <a:t>DATA OPTIONS:</a:t>
            </a:r>
          </a:p>
          <a:p>
            <a:pPr marL="685800" lvl="1" indent="-228600">
              <a:buFont typeface="+mj-lt"/>
              <a:buAutoNum type="arabicPeriod"/>
            </a:pPr>
            <a:r>
              <a:rPr lang="en-US" b="1" u="sng" baseline="0" dirty="0" smtClean="0"/>
              <a:t>ES – New Description</a:t>
            </a:r>
          </a:p>
          <a:p>
            <a:pPr marL="685800" lvl="1" indent="-228600">
              <a:buFont typeface="+mj-lt"/>
              <a:buAutoNum type="arabicPeriod"/>
            </a:pPr>
            <a:r>
              <a:rPr lang="en-US" b="1" u="sng" baseline="0" dirty="0" smtClean="0"/>
              <a:t>DE – New Description</a:t>
            </a:r>
          </a:p>
          <a:p>
            <a:pPr marL="685800" lvl="1" indent="-228600">
              <a:buFont typeface="+mj-lt"/>
              <a:buAutoNum type="arabicPeriod"/>
            </a:pPr>
            <a:r>
              <a:rPr lang="en-US" b="1" u="sng" baseline="0" dirty="0" smtClean="0"/>
              <a:t>NL – New Description</a:t>
            </a:r>
          </a:p>
          <a:p>
            <a:pPr marL="685800" lvl="1" indent="-228600">
              <a:buFont typeface="+mj-lt"/>
              <a:buAutoNum type="arabicPeriod"/>
            </a:pPr>
            <a:r>
              <a:rPr lang="en-US" b="1" u="sng" baseline="0" dirty="0" smtClean="0"/>
              <a:t>FR – New Description </a:t>
            </a:r>
          </a:p>
          <a:p>
            <a:pPr marL="228600" lvl="0" indent="-228600">
              <a:buFont typeface="+mj-lt"/>
              <a:buAutoNum type="arabicPeriod"/>
            </a:pPr>
            <a:r>
              <a:rPr lang="en-US" b="1" u="sng" baseline="0" dirty="0" smtClean="0"/>
              <a:t>Run</a:t>
            </a:r>
          </a:p>
        </p:txBody>
      </p:sp>
      <p:sp>
        <p:nvSpPr>
          <p:cNvPr id="4" name="Slide Number Placeholder 3"/>
          <p:cNvSpPr>
            <a:spLocks noGrp="1"/>
          </p:cNvSpPr>
          <p:nvPr>
            <p:ph type="sldNum" sz="quarter" idx="10"/>
          </p:nvPr>
        </p:nvSpPr>
        <p:spPr/>
        <p:txBody>
          <a:bodyPr/>
          <a:lstStyle/>
          <a:p>
            <a:fld id="{A354F193-FA12-42F0-855C-9CAFF1B1C87A}" type="slidenum">
              <a:rPr lang="en-US" smtClean="0"/>
              <a:pPr/>
              <a:t>57</a:t>
            </a:fld>
            <a:endParaRPr lang="en-US" dirty="0"/>
          </a:p>
        </p:txBody>
      </p:sp>
    </p:spTree>
    <p:extLst>
      <p:ext uri="{BB962C8B-B14F-4D97-AF65-F5344CB8AC3E}">
        <p14:creationId xmlns:p14="http://schemas.microsoft.com/office/powerpoint/2010/main" val="4159529960"/>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Autofit/>
          </a:bodyPr>
          <a:lstStyle/>
          <a:p>
            <a:r>
              <a:rPr lang="en-US" dirty="0" smtClean="0"/>
              <a:t>Similar to Index Based Loop</a:t>
            </a:r>
          </a:p>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We are searching for a value in the table and updating it</a:t>
            </a:r>
          </a:p>
          <a:p>
            <a:endParaRPr lang="en-US" dirty="0" smtClean="0"/>
          </a:p>
          <a:p>
            <a:r>
              <a:rPr lang="en-US" dirty="0" smtClean="0"/>
              <a:t>Loop with IF on Index Field</a:t>
            </a:r>
          </a:p>
          <a:p>
            <a:pPr marL="171450" lvl="0" indent="-171450">
              <a:buFont typeface="Arial" pitchFamily="34" charset="0"/>
              <a:buChar char="•"/>
            </a:pPr>
            <a:r>
              <a:rPr lang="en-US" b="1" dirty="0" smtClean="0"/>
              <a:t>ALV Grids/Tables</a:t>
            </a:r>
          </a:p>
          <a:p>
            <a:pPr marL="628650" lvl="1" indent="-171450">
              <a:buFont typeface="Arial" pitchFamily="34" charset="0"/>
              <a:buChar char="•"/>
            </a:pPr>
            <a:r>
              <a:rPr lang="en-US" dirty="0" smtClean="0"/>
              <a:t>Update row</a:t>
            </a:r>
          </a:p>
          <a:p>
            <a:pPr marL="171450" lvl="0" indent="-171450">
              <a:buFont typeface="Arial" pitchFamily="34" charset="0"/>
              <a:buChar char="•"/>
            </a:pPr>
            <a:r>
              <a:rPr lang="en-US" b="1" dirty="0" smtClean="0"/>
              <a:t>Recording Mode: GUI Scripting</a:t>
            </a:r>
          </a:p>
          <a:p>
            <a:pPr marL="171450" lvl="0" indent="-171450">
              <a:buFont typeface="Arial" pitchFamily="34" charset="0"/>
              <a:buChar char="•"/>
            </a:pPr>
            <a:r>
              <a:rPr lang="en-US" b="1" dirty="0" smtClean="0"/>
              <a:t>Add Loop</a:t>
            </a:r>
          </a:p>
          <a:p>
            <a:pPr marL="628650" marR="0" lvl="1" indent="-171450" algn="l" defTabSz="914400" rtl="0" eaLnBrk="1" fontAlgn="auto" latinLnBrk="0" hangingPunct="1">
              <a:lnSpc>
                <a:spcPct val="100000"/>
              </a:lnSpc>
              <a:spcBef>
                <a:spcPts val="0"/>
              </a:spcBef>
              <a:spcAft>
                <a:spcPts val="0"/>
              </a:spcAft>
              <a:buClrTx/>
              <a:buSzTx/>
              <a:buFont typeface="Arial" pitchFamily="34" charset="0"/>
              <a:buChar char="•"/>
              <a:tabLst/>
              <a:defRPr/>
            </a:pPr>
            <a:r>
              <a:rPr lang="en-US" dirty="0" smtClean="0"/>
              <a:t>Create</a:t>
            </a:r>
            <a:r>
              <a:rPr lang="en-US" baseline="0" dirty="0" smtClean="0"/>
              <a:t> loop &gt; map &gt; disable Index Field (No column C in script) &gt; create IF Condition</a:t>
            </a:r>
            <a:endParaRPr lang="en-US" dirty="0" smtClean="0"/>
          </a:p>
          <a:p>
            <a:pPr marL="171450" lvl="0" indent="-171450">
              <a:buFont typeface="Arial" pitchFamily="34" charset="0"/>
              <a:buChar char="•"/>
            </a:pPr>
            <a:r>
              <a:rPr lang="en-US" b="1" dirty="0" smtClean="0"/>
              <a:t>Add Condition</a:t>
            </a:r>
          </a:p>
          <a:p>
            <a:pPr marL="628650" lvl="1" indent="-171450">
              <a:buFont typeface="Arial" pitchFamily="34" charset="0"/>
              <a:buChar char="•"/>
            </a:pPr>
            <a:r>
              <a:rPr lang="en-US" dirty="0" smtClean="0"/>
              <a:t>Select Field</a:t>
            </a:r>
          </a:p>
          <a:p>
            <a:pPr marL="628650" lvl="1" indent="-171450">
              <a:buFont typeface="Arial" pitchFamily="34" charset="0"/>
              <a:buChar char="•"/>
            </a:pPr>
            <a:r>
              <a:rPr lang="en-US" dirty="0" smtClean="0"/>
              <a:t>Compare with Column</a:t>
            </a:r>
          </a:p>
          <a:p>
            <a:endParaRPr lang="en-US" dirty="0" smtClean="0"/>
          </a:p>
          <a:p>
            <a:r>
              <a:rPr lang="en-US" dirty="0" smtClean="0"/>
              <a:t>Identify Disabled Fields button -  allows you to click on greyed out field or any field to have that field returned to the mapper</a:t>
            </a:r>
          </a:p>
          <a:p>
            <a:r>
              <a:rPr lang="en-US" dirty="0" smtClean="0"/>
              <a:t>	Turn on and off or it is create too many issues in mapper</a:t>
            </a:r>
          </a:p>
          <a:p>
            <a:pPr marL="0" marR="0" indent="0" algn="l" defTabSz="914400" rtl="0" eaLnBrk="1" fontAlgn="auto" latinLnBrk="0" hangingPunct="1">
              <a:lnSpc>
                <a:spcPct val="100000"/>
              </a:lnSpc>
              <a:spcBef>
                <a:spcPts val="0"/>
              </a:spcBef>
              <a:spcAft>
                <a:spcPts val="0"/>
              </a:spcAft>
              <a:buClrTx/>
              <a:buSzTx/>
              <a:buFontTx/>
              <a:buNone/>
              <a:tabLst/>
              <a:defRPr/>
            </a:pPr>
            <a:endParaRPr lang="en-US" b="1" dirty="0" smtClean="0"/>
          </a:p>
          <a:p>
            <a:pPr marL="0" marR="0" indent="0" algn="l" defTabSz="914400" rtl="0" eaLnBrk="1" fontAlgn="auto" latinLnBrk="0" hangingPunct="1">
              <a:lnSpc>
                <a:spcPct val="100000"/>
              </a:lnSpc>
              <a:spcBef>
                <a:spcPts val="0"/>
              </a:spcBef>
              <a:spcAft>
                <a:spcPts val="0"/>
              </a:spcAft>
              <a:buClrTx/>
              <a:buSzTx/>
              <a:buFont typeface="Arial" pitchFamily="34" charset="0"/>
              <a:buNone/>
              <a:tabLst/>
              <a:defRPr/>
            </a:pPr>
            <a:r>
              <a:rPr lang="en-US" b="1" dirty="0" smtClean="0"/>
              <a:t>Loop THEN Condition – order matters – Loop runs and then the Condition</a:t>
            </a:r>
          </a:p>
          <a:p>
            <a:endParaRPr lang="en-US" dirty="0" smtClean="0"/>
          </a:p>
          <a:p>
            <a:r>
              <a:rPr lang="en-US" b="1" u="sng" baseline="0" dirty="0" smtClean="0"/>
              <a:t>DEMO TO THIS POINT: </a:t>
            </a:r>
          </a:p>
          <a:p>
            <a:pPr marL="228600" indent="-228600">
              <a:buFont typeface="+mj-lt"/>
              <a:buAutoNum type="arabicPeriod"/>
            </a:pPr>
            <a:r>
              <a:rPr lang="en-US" b="1" u="sng" baseline="0" dirty="0" smtClean="0"/>
              <a:t>Reuse last demo </a:t>
            </a:r>
          </a:p>
          <a:p>
            <a:pPr marL="228600" indent="-228600">
              <a:buFont typeface="+mj-lt"/>
              <a:buAutoNum type="arabicPeriod"/>
            </a:pPr>
            <a:r>
              <a:rPr lang="en-US" b="1" u="sng" baseline="0" dirty="0" smtClean="0"/>
              <a:t>Create new script in Transaction</a:t>
            </a:r>
          </a:p>
          <a:p>
            <a:pPr marL="228600" indent="-228600">
              <a:buFont typeface="+mj-lt"/>
              <a:buAutoNum type="arabicPeriod"/>
            </a:pPr>
            <a:r>
              <a:rPr lang="en-US" b="1" u="sng" baseline="0" dirty="0" smtClean="0"/>
              <a:t>MM02</a:t>
            </a:r>
          </a:p>
          <a:p>
            <a:pPr marL="228600" indent="-228600">
              <a:buFont typeface="+mj-lt"/>
              <a:buAutoNum type="arabicPeriod"/>
            </a:pPr>
            <a:r>
              <a:rPr lang="en-US" b="1" u="sng" baseline="0" dirty="0" smtClean="0"/>
              <a:t>GUI Scripting Mode</a:t>
            </a:r>
          </a:p>
          <a:p>
            <a:pPr marL="228600" indent="-228600">
              <a:buFont typeface="+mj-lt"/>
              <a:buAutoNum type="arabicPeriod"/>
            </a:pPr>
            <a:r>
              <a:rPr lang="en-US" b="1" u="sng" baseline="0" dirty="0" smtClean="0"/>
              <a:t>Go to material used in last demo</a:t>
            </a:r>
          </a:p>
          <a:p>
            <a:pPr marL="228600" indent="-228600">
              <a:buFont typeface="+mj-lt"/>
              <a:buAutoNum type="arabicPeriod"/>
            </a:pPr>
            <a:r>
              <a:rPr lang="en-US" b="1" u="sng" baseline="0" dirty="0" smtClean="0"/>
              <a:t>Click Select View(s) (upper left corner)</a:t>
            </a:r>
          </a:p>
          <a:p>
            <a:pPr marL="228600" indent="-228600">
              <a:buFont typeface="+mj-lt"/>
              <a:buAutoNum type="arabicPeriod"/>
            </a:pPr>
            <a:r>
              <a:rPr lang="en-US" b="1" u="sng" baseline="0" dirty="0" smtClean="0"/>
              <a:t>Select Basic Data 1</a:t>
            </a:r>
          </a:p>
          <a:p>
            <a:pPr marL="228600" indent="-228600">
              <a:buFont typeface="+mj-lt"/>
              <a:buAutoNum type="arabicPeriod"/>
            </a:pPr>
            <a:r>
              <a:rPr lang="en-US" b="1" u="sng" baseline="0" dirty="0" smtClean="0"/>
              <a:t>Click Additional Data (upper left corner)</a:t>
            </a:r>
          </a:p>
          <a:p>
            <a:pPr marL="228600" indent="-228600">
              <a:buFont typeface="+mj-lt"/>
              <a:buAutoNum type="arabicPeriod"/>
            </a:pPr>
            <a:r>
              <a:rPr lang="en-US" b="1" u="sng" baseline="0" dirty="0" smtClean="0"/>
              <a:t>Update language with New Description</a:t>
            </a:r>
          </a:p>
          <a:p>
            <a:pPr marL="228600" indent="-228600">
              <a:buFont typeface="+mj-lt"/>
              <a:buAutoNum type="arabicPeriod"/>
            </a:pPr>
            <a:r>
              <a:rPr lang="en-US" b="1" u="sng" baseline="0" dirty="0" smtClean="0"/>
              <a:t>Save</a:t>
            </a:r>
          </a:p>
          <a:p>
            <a:pPr marL="228600" indent="-228600">
              <a:buFont typeface="+mj-lt"/>
              <a:buAutoNum type="arabicPeriod"/>
            </a:pPr>
            <a:r>
              <a:rPr lang="en-US" b="1" u="sng" baseline="0" dirty="0" smtClean="0"/>
              <a:t>Log out (yellow circle)</a:t>
            </a:r>
          </a:p>
          <a:p>
            <a:pPr marL="228600" indent="-228600">
              <a:buFont typeface="+mj-lt"/>
              <a:buAutoNum type="arabicPeriod"/>
            </a:pPr>
            <a:r>
              <a:rPr lang="en-US" b="1" u="sng" baseline="0" dirty="0" smtClean="0"/>
              <a:t>Yes</a:t>
            </a:r>
          </a:p>
          <a:p>
            <a:pPr marL="685800" lvl="1" indent="-228600">
              <a:buFont typeface="+mj-lt"/>
              <a:buAutoNum type="arabicPeriod"/>
            </a:pPr>
            <a:r>
              <a:rPr lang="en-US" b="1" u="sng" baseline="0" dirty="0" smtClean="0"/>
              <a:t>Must log completely out of SAP to exit</a:t>
            </a:r>
          </a:p>
          <a:p>
            <a:pPr marL="228600" indent="-228600">
              <a:buFont typeface="+mj-lt"/>
              <a:buAutoNum type="arabicPeriod"/>
            </a:pPr>
            <a:r>
              <a:rPr lang="en-US" b="1" u="sng" baseline="0" dirty="0" smtClean="0"/>
              <a:t>Click Create mapping</a:t>
            </a:r>
          </a:p>
          <a:p>
            <a:pPr marL="228600" indent="-228600">
              <a:buFont typeface="+mj-lt"/>
              <a:buAutoNum type="arabicPeriod"/>
            </a:pPr>
            <a:r>
              <a:rPr lang="en-US" b="1" u="sng" baseline="0" dirty="0" smtClean="0"/>
              <a:t>Expert tab</a:t>
            </a:r>
          </a:p>
          <a:p>
            <a:pPr marL="685800" lvl="1" indent="-228600">
              <a:buFont typeface="+mj-lt"/>
              <a:buAutoNum type="arabicPeriod"/>
            </a:pPr>
            <a:r>
              <a:rPr lang="en-US" b="1" u="sng" baseline="0" dirty="0" smtClean="0"/>
              <a:t>Table and row (1.0) 1= column in table 0 = row in table</a:t>
            </a:r>
          </a:p>
          <a:p>
            <a:pPr marL="685800" lvl="1" indent="-228600">
              <a:buFont typeface="+mj-lt"/>
              <a:buAutoNum type="arabicPeriod"/>
            </a:pPr>
            <a:r>
              <a:rPr lang="en-US" b="1" u="sng" baseline="0" dirty="0" smtClean="0"/>
              <a:t>This is for the top of the table</a:t>
            </a:r>
          </a:p>
          <a:p>
            <a:pPr marL="228600" indent="-228600">
              <a:buFont typeface="+mj-lt"/>
              <a:buAutoNum type="arabicPeriod"/>
            </a:pPr>
            <a:r>
              <a:rPr lang="en-US" b="1" u="sng" baseline="0" dirty="0" smtClean="0"/>
              <a:t>Loop around 2 lines – language key and description</a:t>
            </a:r>
          </a:p>
          <a:p>
            <a:pPr marL="685800" lvl="1" indent="-228600">
              <a:buFont typeface="+mj-lt"/>
              <a:buAutoNum type="arabicPeriod"/>
            </a:pPr>
            <a:r>
              <a:rPr lang="en-US" b="1" u="sng" baseline="0" dirty="0" smtClean="0"/>
              <a:t>Will disable Language Key – this field will be disabled after loop is created as we are not updating the Language Key but using it to search</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b="1" u="sng" baseline="0" dirty="0" smtClean="0"/>
              <a:t>NOTE With GUI scripting keep editing to a minimum or rerecord</a:t>
            </a:r>
          </a:p>
          <a:p>
            <a:pPr marL="228600" lvl="0" indent="-228600">
              <a:buFont typeface="+mj-lt"/>
              <a:buAutoNum type="arabicPeriod"/>
            </a:pPr>
            <a:r>
              <a:rPr lang="en-US" b="1" u="sng" baseline="0" dirty="0" smtClean="0"/>
              <a:t>Basic tab</a:t>
            </a:r>
          </a:p>
          <a:p>
            <a:pPr marL="685800" lvl="1" indent="-228600">
              <a:buFont typeface="+mj-lt"/>
              <a:buAutoNum type="arabicPeriod"/>
            </a:pPr>
            <a:r>
              <a:rPr lang="en-US" b="1" u="sng" baseline="0" dirty="0" smtClean="0"/>
              <a:t>Map</a:t>
            </a:r>
          </a:p>
          <a:p>
            <a:pPr marL="228600" lvl="0" indent="-228600">
              <a:buFont typeface="+mj-lt"/>
              <a:buAutoNum type="arabicPeriod"/>
            </a:pPr>
            <a:r>
              <a:rPr lang="en-US" b="1" u="sng" baseline="0" dirty="0" smtClean="0"/>
              <a:t>Expert tab</a:t>
            </a:r>
          </a:p>
          <a:p>
            <a:pPr marL="685800" lvl="1" indent="-228600">
              <a:buFont typeface="+mj-lt"/>
              <a:buAutoNum type="arabicPeriod"/>
            </a:pPr>
            <a:r>
              <a:rPr lang="en-US" b="1" u="sng" baseline="0" dirty="0" smtClean="0"/>
              <a:t>Disable Language Key</a:t>
            </a:r>
          </a:p>
          <a:p>
            <a:pPr marL="685800" lvl="1" indent="-228600">
              <a:buFont typeface="+mj-lt"/>
              <a:buAutoNum type="arabicPeriod"/>
            </a:pPr>
            <a:r>
              <a:rPr lang="en-US" b="1" u="sng" baseline="0" dirty="0" smtClean="0"/>
              <a:t>Select Description</a:t>
            </a:r>
          </a:p>
          <a:p>
            <a:pPr marL="1143000" lvl="2" indent="-228600">
              <a:buFont typeface="+mj-lt"/>
              <a:buAutoNum type="arabicPeriod"/>
            </a:pPr>
            <a:r>
              <a:rPr lang="en-US" b="1" u="sng" baseline="0" dirty="0" smtClean="0"/>
              <a:t>Click Condition</a:t>
            </a:r>
          </a:p>
          <a:p>
            <a:pPr marL="1143000" lvl="2" indent="-228600">
              <a:buFont typeface="+mj-lt"/>
              <a:buAutoNum type="arabicPeriod"/>
            </a:pPr>
            <a:r>
              <a:rPr lang="en-US" b="1" u="sng" baseline="0" dirty="0" smtClean="0"/>
              <a:t>Radio button - IF on Index Field</a:t>
            </a:r>
          </a:p>
          <a:p>
            <a:pPr marL="1143000" lvl="2" indent="-228600">
              <a:buFont typeface="+mj-lt"/>
              <a:buAutoNum type="arabicPeriod"/>
            </a:pPr>
            <a:r>
              <a:rPr lang="en-US" b="1" u="sng" baseline="0" dirty="0" smtClean="0"/>
              <a:t>Select Field – Language Key</a:t>
            </a:r>
          </a:p>
          <a:p>
            <a:pPr marL="1143000" lvl="2" indent="-228600">
              <a:buFont typeface="+mj-lt"/>
              <a:buAutoNum type="arabicPeriod"/>
            </a:pPr>
            <a:r>
              <a:rPr lang="en-US" b="1" u="sng" baseline="0" dirty="0" smtClean="0"/>
              <a:t>Check Compare with Column box</a:t>
            </a:r>
          </a:p>
          <a:p>
            <a:pPr marL="1143000" lvl="2" indent="-228600">
              <a:buFont typeface="+mj-lt"/>
              <a:buAutoNum type="arabicPeriod"/>
            </a:pPr>
            <a:r>
              <a:rPr lang="en-US" b="1" u="sng" baseline="0" dirty="0" smtClean="0"/>
              <a:t>Operator =</a:t>
            </a:r>
          </a:p>
          <a:p>
            <a:pPr marL="1143000" lvl="2" indent="-228600">
              <a:buFont typeface="+mj-lt"/>
              <a:buAutoNum type="arabicPeriod"/>
            </a:pPr>
            <a:r>
              <a:rPr lang="en-US" b="1" u="sng" baseline="0" dirty="0" smtClean="0"/>
              <a:t>Value is column of Language Key</a:t>
            </a:r>
          </a:p>
          <a:p>
            <a:pPr marL="1143000" lvl="2" indent="-228600">
              <a:buFont typeface="+mj-lt"/>
              <a:buAutoNum type="arabicPeriod"/>
            </a:pPr>
            <a:r>
              <a:rPr lang="en-US" b="1" u="sng" baseline="0" dirty="0" smtClean="0"/>
              <a:t>OK</a:t>
            </a:r>
          </a:p>
          <a:p>
            <a:pPr marL="228600" lvl="0" indent="-228600">
              <a:buFont typeface="+mj-lt"/>
              <a:buAutoNum type="arabicPeriod"/>
            </a:pPr>
            <a:r>
              <a:rPr lang="en-US" b="1" u="sng" baseline="0" dirty="0" smtClean="0"/>
              <a:t>Save</a:t>
            </a:r>
          </a:p>
          <a:p>
            <a:pPr marL="228600" lvl="0" indent="-228600">
              <a:buFont typeface="+mj-lt"/>
              <a:buAutoNum type="arabicPeriod"/>
            </a:pPr>
            <a:r>
              <a:rPr lang="en-US" b="1" u="sng" baseline="0" dirty="0" smtClean="0"/>
              <a:t>DATA OPTIONS:</a:t>
            </a:r>
          </a:p>
          <a:p>
            <a:pPr marL="685800" lvl="1" indent="-228600">
              <a:buFont typeface="+mj-lt"/>
              <a:buAutoNum type="arabicPeriod"/>
            </a:pPr>
            <a:r>
              <a:rPr lang="en-US" b="1" u="sng" baseline="0" dirty="0" smtClean="0"/>
              <a:t>ES – New Description</a:t>
            </a:r>
          </a:p>
          <a:p>
            <a:pPr marL="685800" lvl="1" indent="-228600">
              <a:buFont typeface="+mj-lt"/>
              <a:buAutoNum type="arabicPeriod"/>
            </a:pPr>
            <a:r>
              <a:rPr lang="en-US" b="1" u="sng" baseline="0" dirty="0" smtClean="0"/>
              <a:t>DE – New Description</a:t>
            </a:r>
          </a:p>
          <a:p>
            <a:pPr marL="685800" lvl="1" indent="-228600">
              <a:buFont typeface="+mj-lt"/>
              <a:buAutoNum type="arabicPeriod"/>
            </a:pPr>
            <a:r>
              <a:rPr lang="en-US" b="1" u="sng" baseline="0" dirty="0" smtClean="0"/>
              <a:t>NL – New Description</a:t>
            </a:r>
          </a:p>
          <a:p>
            <a:pPr marL="685800" lvl="1" indent="-228600">
              <a:buFont typeface="+mj-lt"/>
              <a:buAutoNum type="arabicPeriod"/>
            </a:pPr>
            <a:r>
              <a:rPr lang="en-US" b="1" u="sng" baseline="0" dirty="0" smtClean="0"/>
              <a:t>FR – New Description </a:t>
            </a:r>
          </a:p>
          <a:p>
            <a:pPr marL="228600" lvl="0" indent="-228600">
              <a:buFont typeface="+mj-lt"/>
              <a:buAutoNum type="arabicPeriod"/>
            </a:pPr>
            <a:r>
              <a:rPr lang="en-US" b="1" u="sng" baseline="0" dirty="0" smtClean="0"/>
              <a:t>Run</a:t>
            </a:r>
          </a:p>
        </p:txBody>
      </p:sp>
      <p:sp>
        <p:nvSpPr>
          <p:cNvPr id="4" name="Slide Number Placeholder 3"/>
          <p:cNvSpPr>
            <a:spLocks noGrp="1"/>
          </p:cNvSpPr>
          <p:nvPr>
            <p:ph type="sldNum" sz="quarter" idx="10"/>
          </p:nvPr>
        </p:nvSpPr>
        <p:spPr/>
        <p:txBody>
          <a:bodyPr/>
          <a:lstStyle/>
          <a:p>
            <a:fld id="{A354F193-FA12-42F0-855C-9CAFF1B1C87A}" type="slidenum">
              <a:rPr lang="en-US" smtClean="0"/>
              <a:pPr/>
              <a:t>58</a:t>
            </a:fld>
            <a:endParaRPr lang="en-US" dirty="0"/>
          </a:p>
        </p:txBody>
      </p:sp>
    </p:spTree>
    <p:extLst>
      <p:ext uri="{BB962C8B-B14F-4D97-AF65-F5344CB8AC3E}">
        <p14:creationId xmlns:p14="http://schemas.microsoft.com/office/powerpoint/2010/main" val="1378722159"/>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Similar to Index Based Loop</a:t>
            </a:r>
            <a:endParaRPr lang="en-US" b="1" dirty="0" smtClean="0"/>
          </a:p>
          <a:p>
            <a:pPr marL="171450" marR="0" lvl="0" indent="-171450" algn="l" defTabSz="914400" rtl="0" eaLnBrk="1" fontAlgn="auto" latinLnBrk="0" hangingPunct="1">
              <a:lnSpc>
                <a:spcPct val="100000"/>
              </a:lnSpc>
              <a:spcBef>
                <a:spcPts val="0"/>
              </a:spcBef>
              <a:spcAft>
                <a:spcPts val="0"/>
              </a:spcAft>
              <a:buClrTx/>
              <a:buSzTx/>
              <a:buFont typeface="Arial" pitchFamily="34" charset="0"/>
              <a:buChar char="•"/>
              <a:tabLst/>
              <a:defRPr/>
            </a:pPr>
            <a:r>
              <a:rPr lang="en-US" b="1" dirty="0" smtClean="0"/>
              <a:t>Loop with IF on Index Field with Find All</a:t>
            </a:r>
          </a:p>
          <a:p>
            <a:pPr marL="628650" marR="0" lvl="1" indent="-171450" algn="l" defTabSz="914400" rtl="0" eaLnBrk="1" fontAlgn="auto" latinLnBrk="0" hangingPunct="1">
              <a:lnSpc>
                <a:spcPct val="100000"/>
              </a:lnSpc>
              <a:spcBef>
                <a:spcPts val="0"/>
              </a:spcBef>
              <a:spcAft>
                <a:spcPts val="0"/>
              </a:spcAft>
              <a:buClrTx/>
              <a:buSzTx/>
              <a:buFont typeface="Arial" pitchFamily="34" charset="0"/>
              <a:buChar char="•"/>
              <a:tabLst/>
              <a:defRPr/>
            </a:pPr>
            <a:r>
              <a:rPr lang="en-US" dirty="0" smtClean="0"/>
              <a:t>Apply a single change to multiple</a:t>
            </a:r>
            <a:r>
              <a:rPr lang="en-US" baseline="0" dirty="0" smtClean="0"/>
              <a:t> rows based on a Condition</a:t>
            </a:r>
          </a:p>
          <a:p>
            <a:pPr marL="171450" lvl="0" indent="-171450">
              <a:buFont typeface="Arial" pitchFamily="34" charset="0"/>
              <a:buChar char="•"/>
            </a:pPr>
            <a:endParaRPr lang="en-US" b="1" dirty="0" smtClean="0"/>
          </a:p>
          <a:p>
            <a:pPr marL="171450" lvl="0" indent="-171450">
              <a:buFont typeface="Arial" pitchFamily="34" charset="0"/>
              <a:buChar char="•"/>
            </a:pPr>
            <a:r>
              <a:rPr lang="en-US" b="1" dirty="0" smtClean="0"/>
              <a:t>ALV Grids/Tables</a:t>
            </a:r>
          </a:p>
          <a:p>
            <a:pPr marL="628650" lvl="1" indent="-171450">
              <a:buFont typeface="Arial" pitchFamily="34" charset="0"/>
              <a:buChar char="•"/>
            </a:pPr>
            <a:r>
              <a:rPr lang="en-US" dirty="0" smtClean="0"/>
              <a:t>Update row</a:t>
            </a:r>
          </a:p>
          <a:p>
            <a:pPr marL="171450" lvl="0" indent="-171450">
              <a:buFont typeface="Arial" pitchFamily="34" charset="0"/>
              <a:buChar char="•"/>
            </a:pPr>
            <a:r>
              <a:rPr lang="en-US" b="1" dirty="0" smtClean="0"/>
              <a:t>Recording Mode: GUI Scripting</a:t>
            </a:r>
          </a:p>
          <a:p>
            <a:pPr marL="171450" lvl="0" indent="-171450">
              <a:buFont typeface="Arial" pitchFamily="34" charset="0"/>
              <a:buChar char="•"/>
            </a:pPr>
            <a:r>
              <a:rPr lang="en-US" b="1" dirty="0" smtClean="0"/>
              <a:t>Add Loop</a:t>
            </a:r>
          </a:p>
          <a:p>
            <a:pPr marL="171450" lvl="0" indent="-171450">
              <a:buFont typeface="Arial" pitchFamily="34" charset="0"/>
              <a:buChar char="•"/>
            </a:pPr>
            <a:r>
              <a:rPr lang="en-US" b="1" dirty="0" smtClean="0"/>
              <a:t>Add Condition</a:t>
            </a:r>
          </a:p>
          <a:p>
            <a:pPr marL="628650" marR="0" lvl="1" indent="-171450" algn="l" defTabSz="914400" rtl="0" eaLnBrk="1" fontAlgn="auto" latinLnBrk="0" hangingPunct="1">
              <a:lnSpc>
                <a:spcPct val="100000"/>
              </a:lnSpc>
              <a:spcBef>
                <a:spcPts val="0"/>
              </a:spcBef>
              <a:spcAft>
                <a:spcPts val="0"/>
              </a:spcAft>
              <a:buClrTx/>
              <a:buSzTx/>
              <a:buFont typeface="Arial" pitchFamily="34" charset="0"/>
              <a:buChar char="•"/>
              <a:tabLst/>
              <a:defRPr/>
            </a:pPr>
            <a:r>
              <a:rPr lang="en-US" baseline="0" dirty="0" smtClean="0"/>
              <a:t>Can disable the field with Check because it is there as a reference</a:t>
            </a:r>
          </a:p>
          <a:p>
            <a:pPr marL="628650" lvl="1" indent="-171450">
              <a:buFont typeface="Arial" pitchFamily="34" charset="0"/>
              <a:buChar char="•"/>
            </a:pPr>
            <a:r>
              <a:rPr lang="en-US" dirty="0" smtClean="0"/>
              <a:t>Select Field</a:t>
            </a:r>
          </a:p>
          <a:p>
            <a:pPr marL="628650" lvl="1" indent="-171450">
              <a:buFont typeface="Arial" pitchFamily="34" charset="0"/>
              <a:buChar char="•"/>
            </a:pPr>
            <a:r>
              <a:rPr lang="en-US" dirty="0" smtClean="0"/>
              <a:t>Find All</a:t>
            </a:r>
          </a:p>
          <a:p>
            <a:endParaRPr lang="en-US" baseline="0" dirty="0" smtClean="0"/>
          </a:p>
        </p:txBody>
      </p:sp>
      <p:sp>
        <p:nvSpPr>
          <p:cNvPr id="4" name="Slide Number Placeholder 3"/>
          <p:cNvSpPr>
            <a:spLocks noGrp="1"/>
          </p:cNvSpPr>
          <p:nvPr>
            <p:ph type="sldNum" sz="quarter" idx="10"/>
          </p:nvPr>
        </p:nvSpPr>
        <p:spPr/>
        <p:txBody>
          <a:bodyPr/>
          <a:lstStyle/>
          <a:p>
            <a:fld id="{A354F193-FA12-42F0-855C-9CAFF1B1C87A}" type="slidenum">
              <a:rPr lang="en-US" smtClean="0"/>
              <a:pPr/>
              <a:t>59</a:t>
            </a:fld>
            <a:endParaRPr lang="en-US" dirty="0"/>
          </a:p>
        </p:txBody>
      </p:sp>
    </p:spTree>
    <p:extLst>
      <p:ext uri="{BB962C8B-B14F-4D97-AF65-F5344CB8AC3E}">
        <p14:creationId xmlns:p14="http://schemas.microsoft.com/office/powerpoint/2010/main" val="640716519"/>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Similar to Index Based Loop</a:t>
            </a:r>
            <a:endParaRPr lang="en-US" b="1" dirty="0" smtClean="0"/>
          </a:p>
          <a:p>
            <a:pPr marL="171450" marR="0" lvl="0" indent="-171450" algn="l" defTabSz="914400" rtl="0" eaLnBrk="1" fontAlgn="auto" latinLnBrk="0" hangingPunct="1">
              <a:lnSpc>
                <a:spcPct val="100000"/>
              </a:lnSpc>
              <a:spcBef>
                <a:spcPts val="0"/>
              </a:spcBef>
              <a:spcAft>
                <a:spcPts val="0"/>
              </a:spcAft>
              <a:buClrTx/>
              <a:buSzTx/>
              <a:buFont typeface="Arial" pitchFamily="34" charset="0"/>
              <a:buChar char="•"/>
              <a:tabLst/>
              <a:defRPr/>
            </a:pPr>
            <a:r>
              <a:rPr lang="en-US" b="1" dirty="0" smtClean="0"/>
              <a:t>Loop with IF on Index Field with Find All</a:t>
            </a:r>
          </a:p>
          <a:p>
            <a:pPr marL="171450" lvl="0" indent="-171450">
              <a:buFont typeface="Arial" pitchFamily="34" charset="0"/>
              <a:buChar char="•"/>
            </a:pPr>
            <a:r>
              <a:rPr lang="en-US" b="1" dirty="0" smtClean="0"/>
              <a:t>One ‘D’ row</a:t>
            </a:r>
          </a:p>
          <a:p>
            <a:pPr marL="628650" marR="0" lvl="1" indent="-171450" algn="l" defTabSz="914400" rtl="0" eaLnBrk="1" fontAlgn="auto" latinLnBrk="0" hangingPunct="1">
              <a:lnSpc>
                <a:spcPct val="100000"/>
              </a:lnSpc>
              <a:spcBef>
                <a:spcPts val="0"/>
              </a:spcBef>
              <a:spcAft>
                <a:spcPts val="0"/>
              </a:spcAft>
              <a:buClrTx/>
              <a:buSzTx/>
              <a:buFont typeface="Arial" pitchFamily="34" charset="0"/>
              <a:buChar char="•"/>
              <a:tabLst/>
              <a:defRPr/>
            </a:pPr>
            <a:r>
              <a:rPr lang="en-US" baseline="0" dirty="0" smtClean="0"/>
              <a:t>Data file only needs 1 D row since the condition will apply to all fields that start with Check</a:t>
            </a:r>
          </a:p>
          <a:p>
            <a:pPr marL="171450" lvl="0" indent="-171450">
              <a:buFont typeface="Arial" pitchFamily="34" charset="0"/>
              <a:buChar char="•"/>
            </a:pPr>
            <a:endParaRPr lang="en-US" b="1" dirty="0" smtClean="0"/>
          </a:p>
          <a:p>
            <a:pPr marL="171450" lvl="0" indent="-171450">
              <a:buFont typeface="Arial" pitchFamily="34" charset="0"/>
              <a:buChar char="•"/>
            </a:pPr>
            <a:r>
              <a:rPr lang="en-US" b="1" dirty="0" smtClean="0"/>
              <a:t>All rows in SAP updated</a:t>
            </a:r>
          </a:p>
          <a:p>
            <a:pPr marL="628650" lvl="1" indent="-171450">
              <a:buFont typeface="Arial" pitchFamily="34" charset="0"/>
              <a:buChar char="•"/>
            </a:pPr>
            <a:r>
              <a:rPr lang="en-US" baseline="0" dirty="0" smtClean="0"/>
              <a:t>OUTCOME OF SCRIPT:</a:t>
            </a:r>
          </a:p>
          <a:p>
            <a:pPr marL="1085850" lvl="2" indent="-171450">
              <a:buFont typeface="Arial" pitchFamily="34" charset="0"/>
              <a:buChar char="•"/>
            </a:pPr>
            <a:r>
              <a:rPr lang="en-US" baseline="0" dirty="0" smtClean="0"/>
              <a:t>Data in Column D (1113) will replace MACHTECH for all the rows that start with CHECK</a:t>
            </a:r>
          </a:p>
          <a:p>
            <a:endParaRPr lang="en-US" baseline="0" dirty="0" smtClean="0"/>
          </a:p>
        </p:txBody>
      </p:sp>
      <p:sp>
        <p:nvSpPr>
          <p:cNvPr id="4" name="Slide Number Placeholder 3"/>
          <p:cNvSpPr>
            <a:spLocks noGrp="1"/>
          </p:cNvSpPr>
          <p:nvPr>
            <p:ph type="sldNum" sz="quarter" idx="10"/>
          </p:nvPr>
        </p:nvSpPr>
        <p:spPr/>
        <p:txBody>
          <a:bodyPr/>
          <a:lstStyle/>
          <a:p>
            <a:fld id="{A354F193-FA12-42F0-855C-9CAFF1B1C87A}" type="slidenum">
              <a:rPr lang="en-US" smtClean="0"/>
              <a:pPr/>
              <a:t>60</a:t>
            </a:fld>
            <a:endParaRPr lang="en-US" dirty="0"/>
          </a:p>
        </p:txBody>
      </p:sp>
    </p:spTree>
    <p:extLst>
      <p:ext uri="{BB962C8B-B14F-4D97-AF65-F5344CB8AC3E}">
        <p14:creationId xmlns:p14="http://schemas.microsoft.com/office/powerpoint/2010/main" val="3149211743"/>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Open material master. Show options and additional material descriptions.</a:t>
            </a:r>
            <a:r>
              <a:rPr lang="en-US" baseline="0" dirty="0" smtClean="0"/>
              <a:t> No good way to find a specific value that may be in any position. Put cursor on language code and overtype the value. Put a loop around it.  Show loop on expert mode. Double click on indexed if. Grids are not recordable so we use GUI scripting. Editors for long text too. </a:t>
            </a:r>
          </a:p>
          <a:p>
            <a:endParaRPr lang="en-US" baseline="0" dirty="0" smtClean="0"/>
          </a:p>
          <a:p>
            <a:pPr marL="228600" indent="-228600">
              <a:buAutoNum type="arabicPeriod"/>
            </a:pPr>
            <a:r>
              <a:rPr lang="en-US" baseline="0" dirty="0" smtClean="0"/>
              <a:t>Show in SAP first.</a:t>
            </a:r>
          </a:p>
          <a:p>
            <a:pPr marL="228600" indent="-228600">
              <a:buAutoNum type="arabicPeriod"/>
            </a:pPr>
            <a:r>
              <a:rPr lang="en-US" dirty="0" smtClean="0"/>
              <a:t>Basic tab-additional information – no</a:t>
            </a:r>
            <a:r>
              <a:rPr lang="en-US" baseline="0" dirty="0" smtClean="0"/>
              <a:t> button to search/filter for a specific language cod. We use GUI scripting with indexed if.   </a:t>
            </a:r>
          </a:p>
          <a:p>
            <a:pPr marL="228600" indent="-228600">
              <a:buAutoNum type="arabicPeriod"/>
            </a:pPr>
            <a:r>
              <a:rPr lang="en-US" baseline="0" dirty="0" smtClean="0"/>
              <a:t>Clear log field. Change descriptions. Run it. Talk about how it is searching and changing.</a:t>
            </a:r>
          </a:p>
          <a:p>
            <a:pPr marL="228600" indent="-228600">
              <a:buAutoNum type="arabicPeriod"/>
            </a:pPr>
            <a:r>
              <a:rPr lang="en-US" baseline="0" dirty="0" smtClean="0"/>
              <a:t>Show mapper – loop around one field. If field is what is in column C then change description to what is in D.</a:t>
            </a:r>
          </a:p>
          <a:p>
            <a:pPr marL="228600" indent="-228600">
              <a:buAutoNum type="arabicPeriod"/>
            </a:pPr>
            <a:endParaRPr lang="en-US" baseline="0" dirty="0" smtClean="0"/>
          </a:p>
          <a:p>
            <a:pPr marL="228600" indent="-228600">
              <a:buAutoNum type="arabicPeriod"/>
            </a:pPr>
            <a:r>
              <a:rPr lang="en-US" dirty="0" smtClean="0">
                <a:hlinkClick r:id="rId3"/>
              </a:rPr>
              <a:t>https://winshuttle.zendesk.com/hc/en-us/articles/200056779-How-do-I-read-disabled-fields-in-GUI-Scripting-with-Transaction</a:t>
            </a:r>
            <a:endParaRPr lang="en-US" dirty="0"/>
          </a:p>
        </p:txBody>
      </p:sp>
      <p:sp>
        <p:nvSpPr>
          <p:cNvPr id="4" name="Slide Number Placeholder 3"/>
          <p:cNvSpPr>
            <a:spLocks noGrp="1"/>
          </p:cNvSpPr>
          <p:nvPr>
            <p:ph type="sldNum" sz="quarter" idx="10"/>
          </p:nvPr>
        </p:nvSpPr>
        <p:spPr/>
        <p:txBody>
          <a:bodyPr/>
          <a:lstStyle/>
          <a:p>
            <a:fld id="{DD0D4889-D224-47CB-AA9D-4EAB1B0CDA2F}" type="slidenum">
              <a:rPr lang="en-US" smtClean="0"/>
              <a:t>61</a:t>
            </a:fld>
            <a:endParaRPr lang="en-US"/>
          </a:p>
        </p:txBody>
      </p:sp>
    </p:spTree>
    <p:extLst>
      <p:ext uri="{BB962C8B-B14F-4D97-AF65-F5344CB8AC3E}">
        <p14:creationId xmlns:p14="http://schemas.microsoft.com/office/powerpoint/2010/main" val="913828958"/>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In mapper, script, edit. </a:t>
            </a:r>
          </a:p>
          <a:p>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The End Session command resets the SAP session after each run. Number specifies the number of</a:t>
            </a:r>
            <a:endParaRPr lang="en-US" dirty="0" smtClean="0">
              <a:effectLst/>
            </a:endParaRPr>
          </a:p>
          <a:p>
            <a:r>
              <a:rPr lang="en-US" sz="1200" kern="1200" dirty="0" smtClean="0">
                <a:solidFill>
                  <a:schemeClr val="tx1"/>
                </a:solidFill>
                <a:effectLst/>
                <a:latin typeface="+mn-lt"/>
                <a:ea typeface="+mn-ea"/>
                <a:cs typeface="+mn-cs"/>
              </a:rPr>
              <a:t>transactions or rows after which the SAP session must reset.</a:t>
            </a:r>
            <a:endParaRPr lang="en-US" dirty="0" smtClean="0">
              <a:effectLst/>
            </a:endParaRPr>
          </a:p>
          <a:p>
            <a:r>
              <a:rPr lang="en-US" dirty="0" smtClean="0">
                <a:effectLst/>
              </a:rPr>
              <a:t> </a:t>
            </a:r>
          </a:p>
          <a:p>
            <a:r>
              <a:rPr lang="en-US" sz="1200" b="1" kern="1200" dirty="0" smtClean="0">
                <a:solidFill>
                  <a:schemeClr val="tx1"/>
                </a:solidFill>
                <a:effectLst/>
                <a:latin typeface="+mn-lt"/>
                <a:ea typeface="+mn-ea"/>
                <a:cs typeface="+mn-cs"/>
              </a:rPr>
              <a:t>***NOTE*** it is not recommended to change anything inside the editor as it can cause problems to the script. Please do not make any other changes inside the editor with out consulting Winshuttle Support first.</a:t>
            </a:r>
            <a:endParaRPr lang="en-US" dirty="0" smtClean="0">
              <a:effectLst/>
            </a:endParaRPr>
          </a:p>
          <a:p>
            <a:endParaRPr lang="en-US" dirty="0" smtClean="0"/>
          </a:p>
          <a:p>
            <a:r>
              <a:rPr lang="en-US" dirty="0" smtClean="0"/>
              <a:t>Edit</a:t>
            </a:r>
            <a:r>
              <a:rPr lang="en-US" baseline="0" dirty="0" smtClean="0"/>
              <a:t> the log message. Run sheet and show new messages. Then show mapper. </a:t>
            </a:r>
          </a:p>
          <a:p>
            <a:endParaRPr lang="en-US" baseline="0" dirty="0" smtClean="0"/>
          </a:p>
          <a:p>
            <a:r>
              <a:rPr lang="en-US" dirty="0" smtClean="0"/>
              <a:t>Question??</a:t>
            </a:r>
          </a:p>
          <a:p>
            <a:r>
              <a:rPr lang="en-US" sz="2800" dirty="0" smtClean="0"/>
              <a:t>Change Transaction Code</a:t>
            </a:r>
          </a:p>
          <a:p>
            <a:r>
              <a:rPr lang="en-US" sz="2800" dirty="0" smtClean="0"/>
              <a:t>Change recording mode</a:t>
            </a:r>
          </a:p>
          <a:p>
            <a:r>
              <a:rPr lang="en-US" sz="2800" dirty="0" smtClean="0"/>
              <a:t>Average run time</a:t>
            </a:r>
            <a:r>
              <a:rPr lang="en-US" sz="2800" baseline="0" dirty="0" smtClean="0"/>
              <a:t> - </a:t>
            </a:r>
            <a:r>
              <a:rPr lang="en-US" dirty="0" smtClean="0"/>
              <a:t>more accurate ROI</a:t>
            </a:r>
          </a:p>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smtClean="0">
                <a:hlinkClick r:id="rId3"/>
              </a:rPr>
              <a:t>http://cdn.winshuttle.com/products/help/transaction/TSAdvGuide/EN/10.4/#4134.htm </a:t>
            </a:r>
            <a:endParaRPr lang="en-US" sz="1200" dirty="0" smtClean="0"/>
          </a:p>
          <a:p>
            <a:r>
              <a:rPr lang="en-US" dirty="0" smtClean="0">
                <a:hlinkClick r:id="rId4"/>
              </a:rPr>
              <a:t>https://winshuttle.zendesk.com/hc/en-us/articles/200336084-End-Session</a:t>
            </a:r>
            <a:endParaRPr lang="en-US" dirty="0" smtClean="0"/>
          </a:p>
          <a:p>
            <a:r>
              <a:rPr lang="en-US" dirty="0" smtClean="0">
                <a:hlinkClick r:id="rId5"/>
              </a:rPr>
              <a:t>https://winshuttle.zendesk.com/hc/en-us/article_attachments/200065824/Editing_Log_Message.pdf</a:t>
            </a:r>
            <a:endParaRPr lang="en-US" dirty="0"/>
          </a:p>
        </p:txBody>
      </p:sp>
      <p:sp>
        <p:nvSpPr>
          <p:cNvPr id="4" name="Slide Number Placeholder 3"/>
          <p:cNvSpPr>
            <a:spLocks noGrp="1"/>
          </p:cNvSpPr>
          <p:nvPr>
            <p:ph type="sldNum" sz="quarter" idx="10"/>
          </p:nvPr>
        </p:nvSpPr>
        <p:spPr/>
        <p:txBody>
          <a:bodyPr/>
          <a:lstStyle/>
          <a:p>
            <a:fld id="{DD0D4889-D224-47CB-AA9D-4EAB1B0CDA2F}" type="slidenum">
              <a:rPr lang="en-US" smtClean="0"/>
              <a:t>62</a:t>
            </a:fld>
            <a:endParaRPr lang="en-US"/>
          </a:p>
        </p:txBody>
      </p:sp>
    </p:spTree>
    <p:extLst>
      <p:ext uri="{BB962C8B-B14F-4D97-AF65-F5344CB8AC3E}">
        <p14:creationId xmlns:p14="http://schemas.microsoft.com/office/powerpoint/2010/main" val="1855206462"/>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In mapper, script, edit. </a:t>
            </a:r>
          </a:p>
          <a:p>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The End Session command resets the SAP session after each run. Number specifies the number of</a:t>
            </a:r>
            <a:endParaRPr lang="en-US" dirty="0" smtClean="0">
              <a:effectLst/>
            </a:endParaRPr>
          </a:p>
          <a:p>
            <a:r>
              <a:rPr lang="en-US" sz="1200" kern="1200" dirty="0" smtClean="0">
                <a:solidFill>
                  <a:schemeClr val="tx1"/>
                </a:solidFill>
                <a:effectLst/>
                <a:latin typeface="+mn-lt"/>
                <a:ea typeface="+mn-ea"/>
                <a:cs typeface="+mn-cs"/>
              </a:rPr>
              <a:t>transactions or rows after which the SAP session must reset.</a:t>
            </a:r>
            <a:endParaRPr lang="en-US" dirty="0" smtClean="0">
              <a:effectLst/>
            </a:endParaRPr>
          </a:p>
          <a:p>
            <a:r>
              <a:rPr lang="en-US" dirty="0" smtClean="0">
                <a:effectLst/>
              </a:rPr>
              <a:t> </a:t>
            </a:r>
          </a:p>
          <a:p>
            <a:r>
              <a:rPr lang="en-US" sz="1200" b="1" kern="1200" dirty="0" smtClean="0">
                <a:solidFill>
                  <a:schemeClr val="tx1"/>
                </a:solidFill>
                <a:effectLst/>
                <a:latin typeface="+mn-lt"/>
                <a:ea typeface="+mn-ea"/>
                <a:cs typeface="+mn-cs"/>
              </a:rPr>
              <a:t>***NOTE*** it is not recommended to change anything inside the editor as it can cause problems to the script. Please do not make any other changes inside the editor with out consulting Winshuttle Support first.</a:t>
            </a:r>
            <a:endParaRPr lang="en-US" dirty="0" smtClean="0">
              <a:effectLst/>
            </a:endParaRPr>
          </a:p>
          <a:p>
            <a:endParaRPr lang="en-US" dirty="0" smtClean="0"/>
          </a:p>
          <a:p>
            <a:r>
              <a:rPr lang="en-US" dirty="0" smtClean="0"/>
              <a:t>Edit</a:t>
            </a:r>
            <a:r>
              <a:rPr lang="en-US" baseline="0" dirty="0" smtClean="0"/>
              <a:t> the log message. Run sheet and show new messages. Then show mapper. </a:t>
            </a:r>
          </a:p>
          <a:p>
            <a:endParaRPr lang="en-US" baseline="0" dirty="0" smtClean="0"/>
          </a:p>
          <a:p>
            <a:r>
              <a:rPr lang="en-US" dirty="0" smtClean="0"/>
              <a:t>Question??</a:t>
            </a:r>
          </a:p>
          <a:p>
            <a:r>
              <a:rPr lang="en-US" sz="2800" dirty="0" smtClean="0"/>
              <a:t>Change Transaction Code</a:t>
            </a:r>
          </a:p>
          <a:p>
            <a:r>
              <a:rPr lang="en-US" sz="2800" dirty="0" smtClean="0"/>
              <a:t>Change recording mode</a:t>
            </a:r>
          </a:p>
          <a:p>
            <a:r>
              <a:rPr lang="en-US" sz="2800" dirty="0" smtClean="0"/>
              <a:t>Average run time</a:t>
            </a:r>
            <a:r>
              <a:rPr lang="en-US" sz="2800" baseline="0" dirty="0" smtClean="0"/>
              <a:t> - </a:t>
            </a:r>
            <a:r>
              <a:rPr lang="en-US" dirty="0" smtClean="0"/>
              <a:t>more accurate ROI</a:t>
            </a:r>
          </a:p>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smtClean="0">
                <a:hlinkClick r:id="rId3"/>
              </a:rPr>
              <a:t>http://cdn.winshuttle.com/products/help/transaction/TSAdvGuide/EN/10.4/#4134.htm </a:t>
            </a:r>
            <a:endParaRPr lang="en-US" sz="1200" dirty="0" smtClean="0"/>
          </a:p>
          <a:p>
            <a:r>
              <a:rPr lang="en-US" dirty="0" smtClean="0">
                <a:hlinkClick r:id="rId4"/>
              </a:rPr>
              <a:t>https://winshuttle.zendesk.com/hc/en-us/articles/200336084-End-Session</a:t>
            </a:r>
            <a:endParaRPr lang="en-US" dirty="0" smtClean="0"/>
          </a:p>
          <a:p>
            <a:r>
              <a:rPr lang="en-US" dirty="0" smtClean="0">
                <a:hlinkClick r:id="rId5"/>
              </a:rPr>
              <a:t>https://winshuttle.zendesk.com/hc/en-us/article_attachments/200065824/Editing_Log_Message.pdf</a:t>
            </a:r>
            <a:endParaRPr lang="en-US" dirty="0"/>
          </a:p>
        </p:txBody>
      </p:sp>
      <p:sp>
        <p:nvSpPr>
          <p:cNvPr id="4" name="Slide Number Placeholder 3"/>
          <p:cNvSpPr>
            <a:spLocks noGrp="1"/>
          </p:cNvSpPr>
          <p:nvPr>
            <p:ph type="sldNum" sz="quarter" idx="10"/>
          </p:nvPr>
        </p:nvSpPr>
        <p:spPr/>
        <p:txBody>
          <a:bodyPr/>
          <a:lstStyle/>
          <a:p>
            <a:fld id="{DD0D4889-D224-47CB-AA9D-4EAB1B0CDA2F}" type="slidenum">
              <a:rPr lang="en-US" smtClean="0"/>
              <a:t>63</a:t>
            </a:fld>
            <a:endParaRPr lang="en-US"/>
          </a:p>
        </p:txBody>
      </p:sp>
    </p:spTree>
    <p:extLst>
      <p:ext uri="{BB962C8B-B14F-4D97-AF65-F5344CB8AC3E}">
        <p14:creationId xmlns:p14="http://schemas.microsoft.com/office/powerpoint/2010/main" val="1415609711"/>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In mapper, script, edit. </a:t>
            </a:r>
          </a:p>
          <a:p>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The End Session command resets the SAP session after each run. Number specifies the number of</a:t>
            </a:r>
            <a:endParaRPr lang="en-US" dirty="0" smtClean="0">
              <a:effectLst/>
            </a:endParaRPr>
          </a:p>
          <a:p>
            <a:r>
              <a:rPr lang="en-US" sz="1200" kern="1200" dirty="0" smtClean="0">
                <a:solidFill>
                  <a:schemeClr val="tx1"/>
                </a:solidFill>
                <a:effectLst/>
                <a:latin typeface="+mn-lt"/>
                <a:ea typeface="+mn-ea"/>
                <a:cs typeface="+mn-cs"/>
              </a:rPr>
              <a:t>transactions or rows after which the SAP session must reset.</a:t>
            </a:r>
            <a:endParaRPr lang="en-US" dirty="0" smtClean="0">
              <a:effectLst/>
            </a:endParaRPr>
          </a:p>
          <a:p>
            <a:r>
              <a:rPr lang="en-US" dirty="0" smtClean="0">
                <a:effectLst/>
              </a:rPr>
              <a:t> </a:t>
            </a:r>
          </a:p>
          <a:p>
            <a:r>
              <a:rPr lang="en-US" sz="1200" b="1" kern="1200" dirty="0" smtClean="0">
                <a:solidFill>
                  <a:schemeClr val="tx1"/>
                </a:solidFill>
                <a:effectLst/>
                <a:latin typeface="+mn-lt"/>
                <a:ea typeface="+mn-ea"/>
                <a:cs typeface="+mn-cs"/>
              </a:rPr>
              <a:t>***NOTE*** it is not recommended to change anything inside the editor as it can cause problems to the script. Please do not make any other changes inside the editor with out consulting Winshuttle Support first.</a:t>
            </a:r>
            <a:endParaRPr lang="en-US" dirty="0" smtClean="0">
              <a:effectLst/>
            </a:endParaRPr>
          </a:p>
          <a:p>
            <a:endParaRPr lang="en-US" dirty="0" smtClean="0"/>
          </a:p>
          <a:p>
            <a:r>
              <a:rPr lang="en-US" dirty="0" smtClean="0"/>
              <a:t>Edit</a:t>
            </a:r>
            <a:r>
              <a:rPr lang="en-US" baseline="0" dirty="0" smtClean="0"/>
              <a:t> the log message. Run sheet and show new messages. Then show mapper. </a:t>
            </a:r>
          </a:p>
          <a:p>
            <a:endParaRPr lang="en-US" baseline="0" dirty="0" smtClean="0"/>
          </a:p>
          <a:p>
            <a:r>
              <a:rPr lang="en-US" dirty="0" smtClean="0"/>
              <a:t>Question??</a:t>
            </a:r>
          </a:p>
          <a:p>
            <a:r>
              <a:rPr lang="en-US" sz="2800" dirty="0" smtClean="0"/>
              <a:t>Change Transaction Code</a:t>
            </a:r>
          </a:p>
          <a:p>
            <a:r>
              <a:rPr lang="en-US" sz="2800" dirty="0" smtClean="0"/>
              <a:t>Change recording mode</a:t>
            </a:r>
          </a:p>
          <a:p>
            <a:r>
              <a:rPr lang="en-US" sz="2800" dirty="0" smtClean="0"/>
              <a:t>Average run time</a:t>
            </a:r>
            <a:r>
              <a:rPr lang="en-US" sz="2800" baseline="0" dirty="0" smtClean="0"/>
              <a:t> - </a:t>
            </a:r>
            <a:r>
              <a:rPr lang="en-US" dirty="0" smtClean="0"/>
              <a:t>more accurate ROI</a:t>
            </a:r>
          </a:p>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smtClean="0">
                <a:hlinkClick r:id="rId3"/>
              </a:rPr>
              <a:t>http://cdn.winshuttle.com/products/help/transaction/TSAdvGuide/EN/10.4/#4134.htm </a:t>
            </a:r>
            <a:endParaRPr lang="en-US" sz="1200" dirty="0" smtClean="0"/>
          </a:p>
          <a:p>
            <a:r>
              <a:rPr lang="en-US" dirty="0" smtClean="0">
                <a:hlinkClick r:id="rId4"/>
              </a:rPr>
              <a:t>https://winshuttle.zendesk.com/hc/en-us/articles/200336084-End-Session</a:t>
            </a:r>
            <a:endParaRPr lang="en-US" dirty="0" smtClean="0"/>
          </a:p>
          <a:p>
            <a:r>
              <a:rPr lang="en-US" dirty="0" smtClean="0">
                <a:hlinkClick r:id="rId5"/>
              </a:rPr>
              <a:t>https://winshuttle.zendesk.com/hc/en-us/article_attachments/200065824/Editing_Log_Message.pdf</a:t>
            </a:r>
            <a:endParaRPr lang="en-US" dirty="0"/>
          </a:p>
        </p:txBody>
      </p:sp>
      <p:sp>
        <p:nvSpPr>
          <p:cNvPr id="4" name="Slide Number Placeholder 3"/>
          <p:cNvSpPr>
            <a:spLocks noGrp="1"/>
          </p:cNvSpPr>
          <p:nvPr>
            <p:ph type="sldNum" sz="quarter" idx="10"/>
          </p:nvPr>
        </p:nvSpPr>
        <p:spPr/>
        <p:txBody>
          <a:bodyPr/>
          <a:lstStyle/>
          <a:p>
            <a:fld id="{DD0D4889-D224-47CB-AA9D-4EAB1B0CDA2F}" type="slidenum">
              <a:rPr lang="en-US" smtClean="0"/>
              <a:t>64</a:t>
            </a:fld>
            <a:endParaRPr lang="en-US"/>
          </a:p>
        </p:txBody>
      </p:sp>
    </p:spTree>
    <p:extLst>
      <p:ext uri="{BB962C8B-B14F-4D97-AF65-F5344CB8AC3E}">
        <p14:creationId xmlns:p14="http://schemas.microsoft.com/office/powerpoint/2010/main" val="442762560"/>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In mapper, script, edit. </a:t>
            </a:r>
          </a:p>
          <a:p>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The End Session command resets the SAP session after each run. Number specifies the number of</a:t>
            </a:r>
            <a:endParaRPr lang="en-US" dirty="0" smtClean="0">
              <a:effectLst/>
            </a:endParaRPr>
          </a:p>
          <a:p>
            <a:r>
              <a:rPr lang="en-US" sz="1200" kern="1200" dirty="0" smtClean="0">
                <a:solidFill>
                  <a:schemeClr val="tx1"/>
                </a:solidFill>
                <a:effectLst/>
                <a:latin typeface="+mn-lt"/>
                <a:ea typeface="+mn-ea"/>
                <a:cs typeface="+mn-cs"/>
              </a:rPr>
              <a:t>transactions or rows after which the SAP session must reset.</a:t>
            </a:r>
            <a:endParaRPr lang="en-US" dirty="0" smtClean="0">
              <a:effectLst/>
            </a:endParaRPr>
          </a:p>
          <a:p>
            <a:r>
              <a:rPr lang="en-US" dirty="0" smtClean="0">
                <a:effectLst/>
              </a:rPr>
              <a:t> </a:t>
            </a:r>
          </a:p>
          <a:p>
            <a:r>
              <a:rPr lang="en-US" sz="1200" b="1" kern="1200" dirty="0" smtClean="0">
                <a:solidFill>
                  <a:schemeClr val="tx1"/>
                </a:solidFill>
                <a:effectLst/>
                <a:latin typeface="+mn-lt"/>
                <a:ea typeface="+mn-ea"/>
                <a:cs typeface="+mn-cs"/>
              </a:rPr>
              <a:t>***NOTE*** it is not recommended to change anything inside the editor as it can cause problems to the script. Please do not make any other changes inside the editor with out consulting Winshuttle Support first.</a:t>
            </a:r>
            <a:endParaRPr lang="en-US" dirty="0" smtClean="0">
              <a:effectLst/>
            </a:endParaRPr>
          </a:p>
          <a:p>
            <a:endParaRPr lang="en-US" dirty="0" smtClean="0"/>
          </a:p>
          <a:p>
            <a:r>
              <a:rPr lang="en-US" dirty="0" smtClean="0"/>
              <a:t>Edit</a:t>
            </a:r>
            <a:r>
              <a:rPr lang="en-US" baseline="0" dirty="0" smtClean="0"/>
              <a:t> the log message. Run sheet and show new messages. Then show mapper. </a:t>
            </a:r>
          </a:p>
          <a:p>
            <a:endParaRPr lang="en-US" baseline="0" dirty="0" smtClean="0"/>
          </a:p>
          <a:p>
            <a:r>
              <a:rPr lang="en-US" dirty="0" smtClean="0"/>
              <a:t>Question??</a:t>
            </a:r>
          </a:p>
          <a:p>
            <a:r>
              <a:rPr lang="en-US" sz="2800" dirty="0" smtClean="0"/>
              <a:t>Change Transaction Code</a:t>
            </a:r>
          </a:p>
          <a:p>
            <a:r>
              <a:rPr lang="en-US" sz="2800" dirty="0" smtClean="0"/>
              <a:t>Change recording mode</a:t>
            </a:r>
          </a:p>
          <a:p>
            <a:r>
              <a:rPr lang="en-US" sz="2800" dirty="0" smtClean="0"/>
              <a:t>Average run time</a:t>
            </a:r>
            <a:r>
              <a:rPr lang="en-US" sz="2800" baseline="0" dirty="0" smtClean="0"/>
              <a:t> - </a:t>
            </a:r>
            <a:r>
              <a:rPr lang="en-US" dirty="0" smtClean="0"/>
              <a:t>more accurate ROI</a:t>
            </a:r>
          </a:p>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smtClean="0">
                <a:hlinkClick r:id="rId3"/>
              </a:rPr>
              <a:t>http://cdn.winshuttle.com/products/help/transaction/TSAdvGuide/EN/10.4/#4134.htm </a:t>
            </a:r>
            <a:endParaRPr lang="en-US" sz="1200" dirty="0" smtClean="0"/>
          </a:p>
          <a:p>
            <a:r>
              <a:rPr lang="en-US" dirty="0" smtClean="0">
                <a:hlinkClick r:id="rId4"/>
              </a:rPr>
              <a:t>https://winshuttle.zendesk.com/hc/en-us/articles/200336084-End-Session</a:t>
            </a:r>
            <a:endParaRPr lang="en-US" dirty="0" smtClean="0"/>
          </a:p>
          <a:p>
            <a:r>
              <a:rPr lang="en-US" dirty="0" smtClean="0">
                <a:hlinkClick r:id="rId5"/>
              </a:rPr>
              <a:t>https://winshuttle.zendesk.com/hc/en-us/article_attachments/200065824/Editing_Log_Message.pdf</a:t>
            </a:r>
            <a:endParaRPr lang="en-US" dirty="0"/>
          </a:p>
        </p:txBody>
      </p:sp>
      <p:sp>
        <p:nvSpPr>
          <p:cNvPr id="4" name="Slide Number Placeholder 3"/>
          <p:cNvSpPr>
            <a:spLocks noGrp="1"/>
          </p:cNvSpPr>
          <p:nvPr>
            <p:ph type="sldNum" sz="quarter" idx="10"/>
          </p:nvPr>
        </p:nvSpPr>
        <p:spPr/>
        <p:txBody>
          <a:bodyPr/>
          <a:lstStyle/>
          <a:p>
            <a:fld id="{DD0D4889-D224-47CB-AA9D-4EAB1B0CDA2F}" type="slidenum">
              <a:rPr lang="en-US" smtClean="0"/>
              <a:t>65</a:t>
            </a:fld>
            <a:endParaRPr lang="en-US"/>
          </a:p>
        </p:txBody>
      </p:sp>
    </p:spTree>
    <p:extLst>
      <p:ext uri="{BB962C8B-B14F-4D97-AF65-F5344CB8AC3E}">
        <p14:creationId xmlns:p14="http://schemas.microsoft.com/office/powerpoint/2010/main" val="219269739"/>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In mapper, script, edit. </a:t>
            </a:r>
          </a:p>
          <a:p>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The End Session command resets the SAP session after each run. Number specifies the number of</a:t>
            </a:r>
            <a:endParaRPr lang="en-US" dirty="0" smtClean="0">
              <a:effectLst/>
            </a:endParaRPr>
          </a:p>
          <a:p>
            <a:r>
              <a:rPr lang="en-US" sz="1200" kern="1200" dirty="0" smtClean="0">
                <a:solidFill>
                  <a:schemeClr val="tx1"/>
                </a:solidFill>
                <a:effectLst/>
                <a:latin typeface="+mn-lt"/>
                <a:ea typeface="+mn-ea"/>
                <a:cs typeface="+mn-cs"/>
              </a:rPr>
              <a:t>transactions or rows after which the SAP session must reset.</a:t>
            </a:r>
            <a:endParaRPr lang="en-US" dirty="0" smtClean="0">
              <a:effectLst/>
            </a:endParaRPr>
          </a:p>
          <a:p>
            <a:r>
              <a:rPr lang="en-US" dirty="0" smtClean="0">
                <a:effectLst/>
              </a:rPr>
              <a:t> </a:t>
            </a:r>
          </a:p>
          <a:p>
            <a:r>
              <a:rPr lang="en-US" sz="1200" b="1" kern="1200" dirty="0" smtClean="0">
                <a:solidFill>
                  <a:schemeClr val="tx1"/>
                </a:solidFill>
                <a:effectLst/>
                <a:latin typeface="+mn-lt"/>
                <a:ea typeface="+mn-ea"/>
                <a:cs typeface="+mn-cs"/>
              </a:rPr>
              <a:t>***NOTE*** it is not recommended to change anything inside the editor as it can cause problems to the script. Please do not make any other changes inside the editor with out consulting Winshuttle Support first.</a:t>
            </a:r>
            <a:endParaRPr lang="en-US" dirty="0" smtClean="0">
              <a:effectLst/>
            </a:endParaRPr>
          </a:p>
          <a:p>
            <a:endParaRPr lang="en-US" dirty="0" smtClean="0"/>
          </a:p>
          <a:p>
            <a:r>
              <a:rPr lang="en-US" dirty="0" smtClean="0"/>
              <a:t>Edit</a:t>
            </a:r>
            <a:r>
              <a:rPr lang="en-US" baseline="0" dirty="0" smtClean="0"/>
              <a:t> the log message. Run sheet and show new messages. Then show mapper. </a:t>
            </a:r>
          </a:p>
          <a:p>
            <a:endParaRPr lang="en-US" baseline="0" dirty="0" smtClean="0"/>
          </a:p>
          <a:p>
            <a:r>
              <a:rPr lang="en-US" dirty="0" smtClean="0"/>
              <a:t>Question??</a:t>
            </a:r>
          </a:p>
          <a:p>
            <a:r>
              <a:rPr lang="en-US" sz="2800" dirty="0" smtClean="0"/>
              <a:t>Change Transaction Code</a:t>
            </a:r>
          </a:p>
          <a:p>
            <a:r>
              <a:rPr lang="en-US" sz="2800" dirty="0" smtClean="0"/>
              <a:t>Change recording mode</a:t>
            </a:r>
          </a:p>
          <a:p>
            <a:r>
              <a:rPr lang="en-US" sz="2800" dirty="0" smtClean="0"/>
              <a:t>Average run time</a:t>
            </a:r>
            <a:r>
              <a:rPr lang="en-US" sz="2800" baseline="0" dirty="0" smtClean="0"/>
              <a:t> - </a:t>
            </a:r>
            <a:r>
              <a:rPr lang="en-US" dirty="0" smtClean="0"/>
              <a:t>more accurate ROI</a:t>
            </a:r>
          </a:p>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smtClean="0">
                <a:hlinkClick r:id="rId3"/>
              </a:rPr>
              <a:t>http://cdn.winshuttle.com/products/help/transaction/TSAdvGuide/EN/10.4/#4134.htm </a:t>
            </a:r>
            <a:endParaRPr lang="en-US" sz="1200" dirty="0" smtClean="0"/>
          </a:p>
          <a:p>
            <a:r>
              <a:rPr lang="en-US" dirty="0" smtClean="0">
                <a:hlinkClick r:id="rId4"/>
              </a:rPr>
              <a:t>https://winshuttle.zendesk.com/hc/en-us/articles/200336084-End-Session</a:t>
            </a:r>
            <a:endParaRPr lang="en-US" dirty="0" smtClean="0"/>
          </a:p>
          <a:p>
            <a:r>
              <a:rPr lang="en-US" dirty="0" smtClean="0">
                <a:hlinkClick r:id="rId5"/>
              </a:rPr>
              <a:t>https://winshuttle.zendesk.com/hc/en-us/article_attachments/200065824/Editing_Log_Message.pdf</a:t>
            </a:r>
            <a:endParaRPr lang="en-US" dirty="0"/>
          </a:p>
        </p:txBody>
      </p:sp>
      <p:sp>
        <p:nvSpPr>
          <p:cNvPr id="4" name="Slide Number Placeholder 3"/>
          <p:cNvSpPr>
            <a:spLocks noGrp="1"/>
          </p:cNvSpPr>
          <p:nvPr>
            <p:ph type="sldNum" sz="quarter" idx="10"/>
          </p:nvPr>
        </p:nvSpPr>
        <p:spPr/>
        <p:txBody>
          <a:bodyPr/>
          <a:lstStyle/>
          <a:p>
            <a:fld id="{DD0D4889-D224-47CB-AA9D-4EAB1B0CDA2F}" type="slidenum">
              <a:rPr lang="en-US" smtClean="0"/>
              <a:t>66</a:t>
            </a:fld>
            <a:endParaRPr lang="en-US"/>
          </a:p>
        </p:txBody>
      </p:sp>
    </p:spTree>
    <p:extLst>
      <p:ext uri="{BB962C8B-B14F-4D97-AF65-F5344CB8AC3E}">
        <p14:creationId xmlns:p14="http://schemas.microsoft.com/office/powerpoint/2010/main" val="252828062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Other =</a:t>
            </a:r>
            <a:r>
              <a:rPr lang="en-US" baseline="0" dirty="0" smtClean="0"/>
              <a:t> Winshuttle Support and Webinars</a:t>
            </a:r>
          </a:p>
          <a:p>
            <a:endParaRPr lang="en-US" dirty="0"/>
          </a:p>
        </p:txBody>
      </p:sp>
      <p:sp>
        <p:nvSpPr>
          <p:cNvPr id="4" name="Slide Number Placeholder 3"/>
          <p:cNvSpPr>
            <a:spLocks noGrp="1"/>
          </p:cNvSpPr>
          <p:nvPr>
            <p:ph type="sldNum" sz="quarter" idx="10"/>
          </p:nvPr>
        </p:nvSpPr>
        <p:spPr/>
        <p:txBody>
          <a:bodyPr/>
          <a:lstStyle/>
          <a:p>
            <a:fld id="{E3745D2C-C3AF-477C-A07D-7F1090FB1021}" type="slidenum">
              <a:rPr lang="en-US" smtClean="0"/>
              <a:t>11</a:t>
            </a:fld>
            <a:endParaRPr lang="en-US"/>
          </a:p>
        </p:txBody>
      </p:sp>
    </p:spTree>
    <p:extLst>
      <p:ext uri="{BB962C8B-B14F-4D97-AF65-F5344CB8AC3E}">
        <p14:creationId xmlns:p14="http://schemas.microsoft.com/office/powerpoint/2010/main" val="3239099431"/>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Autofit/>
          </a:bodyPr>
          <a:lstStyle/>
          <a:p>
            <a:pPr marL="171450" indent="-171450">
              <a:buFont typeface="Arial" pitchFamily="34" charset="0"/>
              <a:buChar char="•"/>
            </a:pPr>
            <a:r>
              <a:rPr lang="en-US" b="1" baseline="0" dirty="0" smtClean="0"/>
              <a:t>Practice with the SAP transaction so the recording will be repeatable</a:t>
            </a:r>
          </a:p>
          <a:p>
            <a:pPr marL="628650" marR="0" lvl="1" indent="-171450" algn="l" defTabSz="914400" rtl="0" eaLnBrk="1" fontAlgn="auto" latinLnBrk="0" hangingPunct="1">
              <a:lnSpc>
                <a:spcPct val="100000"/>
              </a:lnSpc>
              <a:spcBef>
                <a:spcPts val="0"/>
              </a:spcBef>
              <a:spcAft>
                <a:spcPts val="0"/>
              </a:spcAft>
              <a:buClrTx/>
              <a:buSzTx/>
              <a:buFont typeface="Arial" pitchFamily="34" charset="0"/>
              <a:buChar char="•"/>
              <a:tabLst/>
              <a:defRPr/>
            </a:pPr>
            <a:r>
              <a:rPr lang="en-US" sz="1200" dirty="0" smtClean="0"/>
              <a:t>B</a:t>
            </a:r>
            <a:r>
              <a:rPr lang="en-US" sz="1200" baseline="0" dirty="0" smtClean="0"/>
              <a:t>e very familiar with the transaction you want to record. </a:t>
            </a:r>
          </a:p>
          <a:p>
            <a:pPr marL="628650" marR="0" lvl="1" indent="-171450" algn="l" defTabSz="914400" rtl="0" eaLnBrk="1" fontAlgn="auto" latinLnBrk="0" hangingPunct="1">
              <a:lnSpc>
                <a:spcPct val="100000"/>
              </a:lnSpc>
              <a:spcBef>
                <a:spcPts val="0"/>
              </a:spcBef>
              <a:spcAft>
                <a:spcPts val="0"/>
              </a:spcAft>
              <a:buClrTx/>
              <a:buSzTx/>
              <a:buFont typeface="Arial" pitchFamily="34" charset="0"/>
              <a:buChar char="•"/>
              <a:tabLst/>
              <a:defRPr/>
            </a:pPr>
            <a:r>
              <a:rPr lang="en-US" sz="1200" baseline="0" dirty="0" smtClean="0"/>
              <a:t>Practice the transaction in a QA system, take note of the fields you touch and the data values (especially if you use the search boxes to select data) this will help you populate your data source file correctly. This reduces the number of times you have to record a transaction to get a successful script</a:t>
            </a:r>
          </a:p>
          <a:p>
            <a:pPr marL="628650" marR="0" lvl="1" indent="-171450" algn="l" defTabSz="914400" rtl="0" eaLnBrk="1" fontAlgn="auto" latinLnBrk="0" hangingPunct="1">
              <a:lnSpc>
                <a:spcPct val="100000"/>
              </a:lnSpc>
              <a:spcBef>
                <a:spcPts val="0"/>
              </a:spcBef>
              <a:spcAft>
                <a:spcPts val="0"/>
              </a:spcAft>
              <a:buClrTx/>
              <a:buSzTx/>
              <a:buFont typeface="Arial" pitchFamily="34" charset="0"/>
              <a:buChar char="•"/>
              <a:tabLst/>
              <a:defRPr/>
            </a:pPr>
            <a:r>
              <a:rPr lang="en-US" sz="1200" baseline="0" dirty="0" smtClean="0"/>
              <a:t>Make the recording repeatable for maximum value. </a:t>
            </a:r>
          </a:p>
          <a:p>
            <a:pPr marL="628650" marR="0" lvl="1" indent="-171450" algn="l" defTabSz="914400" rtl="0" eaLnBrk="1" fontAlgn="auto" latinLnBrk="0" hangingPunct="1">
              <a:lnSpc>
                <a:spcPct val="100000"/>
              </a:lnSpc>
              <a:spcBef>
                <a:spcPts val="0"/>
              </a:spcBef>
              <a:spcAft>
                <a:spcPts val="0"/>
              </a:spcAft>
              <a:buClrTx/>
              <a:buSzTx/>
              <a:buFont typeface="Arial" pitchFamily="34" charset="0"/>
              <a:buChar char="•"/>
              <a:tabLst/>
              <a:defRPr/>
            </a:pPr>
            <a:r>
              <a:rPr lang="en-US" sz="1200" baseline="0" dirty="0" smtClean="0"/>
              <a:t>Take note of the business process you are utilizing when creating the script to ensure that your recording is usable to yourself and others.</a:t>
            </a:r>
            <a:endParaRPr lang="en-US" sz="1200" b="1" dirty="0" smtClean="0"/>
          </a:p>
          <a:p>
            <a:pPr marL="171450" marR="0" lvl="0" indent="-171450" algn="l" defTabSz="914400" rtl="0" eaLnBrk="1" fontAlgn="auto" latinLnBrk="0" hangingPunct="1">
              <a:lnSpc>
                <a:spcPct val="100000"/>
              </a:lnSpc>
              <a:spcBef>
                <a:spcPts val="0"/>
              </a:spcBef>
              <a:spcAft>
                <a:spcPts val="0"/>
              </a:spcAft>
              <a:buClrTx/>
              <a:buSzTx/>
              <a:buFont typeface="Arial" pitchFamily="34" charset="0"/>
              <a:buChar char="•"/>
              <a:tabLst/>
              <a:defRPr/>
            </a:pPr>
            <a:endParaRPr lang="en-US" sz="1200" b="1" baseline="0" dirty="0" smtClean="0"/>
          </a:p>
          <a:p>
            <a:pPr marL="171450" marR="0" lvl="0" indent="-171450" algn="l" defTabSz="914400" rtl="0" eaLnBrk="1" fontAlgn="auto" latinLnBrk="0" hangingPunct="1">
              <a:lnSpc>
                <a:spcPct val="100000"/>
              </a:lnSpc>
              <a:spcBef>
                <a:spcPts val="0"/>
              </a:spcBef>
              <a:spcAft>
                <a:spcPts val="0"/>
              </a:spcAft>
              <a:buClrTx/>
              <a:buSzTx/>
              <a:buFont typeface="Arial" pitchFamily="34" charset="0"/>
              <a:buChar char="•"/>
              <a:tabLst/>
              <a:defRPr/>
            </a:pPr>
            <a:r>
              <a:rPr lang="en-US" sz="1200" b="1" baseline="0" dirty="0" smtClean="0"/>
              <a:t>Prepare your data in advance</a:t>
            </a:r>
          </a:p>
          <a:p>
            <a:pPr marL="628650" marR="0" lvl="1" indent="-171450" algn="l" defTabSz="914400" rtl="0" eaLnBrk="1" fontAlgn="auto" latinLnBrk="0" hangingPunct="1">
              <a:lnSpc>
                <a:spcPct val="100000"/>
              </a:lnSpc>
              <a:spcBef>
                <a:spcPts val="0"/>
              </a:spcBef>
              <a:spcAft>
                <a:spcPts val="0"/>
              </a:spcAft>
              <a:buClrTx/>
              <a:buSzTx/>
              <a:buFont typeface="Arial" pitchFamily="34" charset="0"/>
              <a:buChar char="•"/>
              <a:tabLst/>
              <a:defRPr/>
            </a:pPr>
            <a:r>
              <a:rPr lang="en-US" sz="1200" baseline="0" dirty="0" smtClean="0"/>
              <a:t>Once you are familiar with your transaction and the data you will need, prepare your data and if needed a data file. This is a matter of personal preference as the Transaction mapper will create a data source file for you if you don’t have one prepared.</a:t>
            </a:r>
          </a:p>
          <a:p>
            <a:pPr marL="171450" marR="0" lvl="0" indent="-171450" algn="l" defTabSz="914400" rtl="0" eaLnBrk="1" fontAlgn="auto" latinLnBrk="0" hangingPunct="1">
              <a:lnSpc>
                <a:spcPct val="100000"/>
              </a:lnSpc>
              <a:spcBef>
                <a:spcPts val="0"/>
              </a:spcBef>
              <a:spcAft>
                <a:spcPts val="0"/>
              </a:spcAft>
              <a:buClrTx/>
              <a:buSzTx/>
              <a:buFont typeface="Arial" pitchFamily="34" charset="0"/>
              <a:buChar char="•"/>
              <a:tabLst/>
              <a:defRPr/>
            </a:pPr>
            <a:endParaRPr lang="en-US" sz="1200" b="1" baseline="0" dirty="0" smtClean="0"/>
          </a:p>
          <a:p>
            <a:pPr marL="171450" marR="0" lvl="0" indent="-171450" algn="l" defTabSz="914400" rtl="0" eaLnBrk="1" fontAlgn="auto" latinLnBrk="0" hangingPunct="1">
              <a:lnSpc>
                <a:spcPct val="100000"/>
              </a:lnSpc>
              <a:spcBef>
                <a:spcPts val="0"/>
              </a:spcBef>
              <a:spcAft>
                <a:spcPts val="0"/>
              </a:spcAft>
              <a:buClrTx/>
              <a:buSzTx/>
              <a:buFont typeface="Arial" pitchFamily="34" charset="0"/>
              <a:buChar char="•"/>
              <a:tabLst/>
              <a:defRPr/>
            </a:pPr>
            <a:r>
              <a:rPr lang="en-US" sz="1200" b="1" baseline="0" dirty="0" smtClean="0"/>
              <a:t>Test with at least 3 or 4 rows of data</a:t>
            </a:r>
          </a:p>
          <a:p>
            <a:pPr marL="628650" marR="0" lvl="1" indent="-171450" algn="l" defTabSz="914400" rtl="0" eaLnBrk="1" fontAlgn="auto" latinLnBrk="0" hangingPunct="1">
              <a:lnSpc>
                <a:spcPct val="100000"/>
              </a:lnSpc>
              <a:spcBef>
                <a:spcPts val="0"/>
              </a:spcBef>
              <a:spcAft>
                <a:spcPts val="0"/>
              </a:spcAft>
              <a:buClrTx/>
              <a:buSzTx/>
              <a:buFont typeface="Arial" pitchFamily="34" charset="0"/>
              <a:buChar char="•"/>
              <a:tabLst/>
              <a:defRPr/>
            </a:pPr>
            <a:r>
              <a:rPr lang="en-US" sz="1200" b="0" baseline="0" dirty="0" smtClean="0"/>
              <a:t>Insures that most, if not all, scenarios in SAP will be tested before releasing the script to production.</a:t>
            </a:r>
          </a:p>
          <a:p>
            <a:pPr marL="628650" marR="0" lvl="1" indent="-171450" algn="l" defTabSz="914400" rtl="0" eaLnBrk="1" fontAlgn="auto" latinLnBrk="0" hangingPunct="1">
              <a:lnSpc>
                <a:spcPct val="100000"/>
              </a:lnSpc>
              <a:spcBef>
                <a:spcPts val="0"/>
              </a:spcBef>
              <a:spcAft>
                <a:spcPts val="0"/>
              </a:spcAft>
              <a:buClrTx/>
              <a:buSzTx/>
              <a:buFont typeface="Arial" pitchFamily="34" charset="0"/>
              <a:buChar char="•"/>
              <a:tabLst/>
              <a:defRPr/>
            </a:pPr>
            <a:r>
              <a:rPr lang="en-US" sz="1200" b="0" baseline="0" dirty="0" smtClean="0"/>
              <a:t>One successful row of data does not insure that the script takes into account all possibilities in SAP. (i.e. pop-up boxes)</a:t>
            </a:r>
          </a:p>
          <a:p>
            <a:pPr marL="171450" marR="0" lvl="0" indent="-171450" algn="l" defTabSz="914400" rtl="0" eaLnBrk="1" fontAlgn="auto" latinLnBrk="0" hangingPunct="1">
              <a:lnSpc>
                <a:spcPct val="100000"/>
              </a:lnSpc>
              <a:spcBef>
                <a:spcPts val="0"/>
              </a:spcBef>
              <a:spcAft>
                <a:spcPts val="0"/>
              </a:spcAft>
              <a:buClrTx/>
              <a:buSzTx/>
              <a:buFont typeface="Arial" pitchFamily="34" charset="0"/>
              <a:buChar char="•"/>
              <a:tabLst/>
              <a:defRPr/>
            </a:pPr>
            <a:endParaRPr lang="en-US" b="1" baseline="0" dirty="0" smtClean="0"/>
          </a:p>
          <a:p>
            <a:pPr marL="171450" marR="0" lvl="0" indent="-171450" algn="l" defTabSz="914400" rtl="0" eaLnBrk="1" fontAlgn="auto" latinLnBrk="0" hangingPunct="1">
              <a:lnSpc>
                <a:spcPct val="100000"/>
              </a:lnSpc>
              <a:spcBef>
                <a:spcPts val="0"/>
              </a:spcBef>
              <a:spcAft>
                <a:spcPts val="0"/>
              </a:spcAft>
              <a:buClrTx/>
              <a:buSzTx/>
              <a:buFont typeface="Arial" pitchFamily="34" charset="0"/>
              <a:buChar char="•"/>
              <a:tabLst/>
              <a:defRPr/>
            </a:pPr>
            <a:r>
              <a:rPr lang="en-US" b="1" baseline="0" dirty="0" smtClean="0"/>
              <a:t>Always use a non-production system when creating a new script</a:t>
            </a:r>
          </a:p>
          <a:p>
            <a:pPr marL="628650" marR="0" lvl="1" indent="-171450" algn="l" defTabSz="914400" rtl="0" eaLnBrk="1" fontAlgn="auto" latinLnBrk="0" hangingPunct="1">
              <a:lnSpc>
                <a:spcPct val="100000"/>
              </a:lnSpc>
              <a:spcBef>
                <a:spcPts val="0"/>
              </a:spcBef>
              <a:spcAft>
                <a:spcPts val="0"/>
              </a:spcAft>
              <a:buClrTx/>
              <a:buSzTx/>
              <a:buFont typeface="Arial" pitchFamily="34" charset="0"/>
              <a:buChar char="•"/>
              <a:tabLst/>
              <a:defRPr/>
            </a:pPr>
            <a:r>
              <a:rPr lang="en-US" baseline="0" dirty="0" smtClean="0"/>
              <a:t>Most importantly, always use a non production system when creating and testing a new script. </a:t>
            </a:r>
          </a:p>
          <a:p>
            <a:pPr marL="628650" marR="0" lvl="1" indent="-171450" algn="l" defTabSz="914400" rtl="0" eaLnBrk="1" fontAlgn="auto" latinLnBrk="0" hangingPunct="1">
              <a:lnSpc>
                <a:spcPct val="100000"/>
              </a:lnSpc>
              <a:spcBef>
                <a:spcPts val="0"/>
              </a:spcBef>
              <a:spcAft>
                <a:spcPts val="0"/>
              </a:spcAft>
              <a:buClrTx/>
              <a:buSzTx/>
              <a:buFont typeface="Arial" pitchFamily="34" charset="0"/>
              <a:buChar char="•"/>
              <a:tabLst/>
              <a:defRPr/>
            </a:pPr>
            <a:r>
              <a:rPr lang="en-US" baseline="0" dirty="0" smtClean="0"/>
              <a:t>The data you enter during the recording step is saved as live data in SAP. </a:t>
            </a:r>
          </a:p>
          <a:p>
            <a:pPr marL="628650" marR="0" lvl="1" indent="-171450" algn="l" defTabSz="914400" rtl="0" eaLnBrk="1" fontAlgn="auto" latinLnBrk="0" hangingPunct="1">
              <a:lnSpc>
                <a:spcPct val="100000"/>
              </a:lnSpc>
              <a:spcBef>
                <a:spcPts val="0"/>
              </a:spcBef>
              <a:spcAft>
                <a:spcPts val="0"/>
              </a:spcAft>
              <a:buClrTx/>
              <a:buSzTx/>
              <a:buFont typeface="Arial" pitchFamily="34" charset="0"/>
              <a:buChar char="•"/>
              <a:tabLst/>
              <a:defRPr/>
            </a:pPr>
            <a:r>
              <a:rPr lang="en-US" baseline="0" dirty="0" smtClean="0"/>
              <a:t>Especially If your screens look different during the recording step than what you are used to and you don’t want to potentially cause errors in production data while creating a script recording. </a:t>
            </a:r>
          </a:p>
          <a:p>
            <a:endParaRPr lang="en-US" baseline="0" dirty="0" smtClean="0"/>
          </a:p>
        </p:txBody>
      </p:sp>
      <p:sp>
        <p:nvSpPr>
          <p:cNvPr id="4" name="Slide Number Placeholder 3"/>
          <p:cNvSpPr>
            <a:spLocks noGrp="1"/>
          </p:cNvSpPr>
          <p:nvPr>
            <p:ph type="sldNum" sz="quarter" idx="10"/>
          </p:nvPr>
        </p:nvSpPr>
        <p:spPr/>
        <p:txBody>
          <a:bodyPr/>
          <a:lstStyle/>
          <a:p>
            <a:fld id="{2AAFFAD7-F4BB-40AB-9856-8EF2547A47A0}" type="slidenum">
              <a:rPr lang="en-US" smtClean="0"/>
              <a:pPr/>
              <a:t>68</a:t>
            </a:fld>
            <a:endParaRPr lang="en-US" dirty="0"/>
          </a:p>
        </p:txBody>
      </p:sp>
    </p:spTree>
    <p:extLst>
      <p:ext uri="{BB962C8B-B14F-4D97-AF65-F5344CB8AC3E}">
        <p14:creationId xmlns:p14="http://schemas.microsoft.com/office/powerpoint/2010/main" val="109622959"/>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Other =</a:t>
            </a:r>
            <a:r>
              <a:rPr lang="en-US" baseline="0" dirty="0" smtClean="0"/>
              <a:t> Winshuttle Support and Webinars</a:t>
            </a:r>
          </a:p>
          <a:p>
            <a:endParaRPr lang="en-US" dirty="0"/>
          </a:p>
        </p:txBody>
      </p:sp>
      <p:sp>
        <p:nvSpPr>
          <p:cNvPr id="4" name="Slide Number Placeholder 3"/>
          <p:cNvSpPr>
            <a:spLocks noGrp="1"/>
          </p:cNvSpPr>
          <p:nvPr>
            <p:ph type="sldNum" sz="quarter" idx="10"/>
          </p:nvPr>
        </p:nvSpPr>
        <p:spPr/>
        <p:txBody>
          <a:bodyPr/>
          <a:lstStyle/>
          <a:p>
            <a:fld id="{E3745D2C-C3AF-477C-A07D-7F1090FB1021}" type="slidenum">
              <a:rPr lang="en-US" smtClean="0"/>
              <a:t>69</a:t>
            </a:fld>
            <a:endParaRPr lang="en-US"/>
          </a:p>
        </p:txBody>
      </p:sp>
    </p:spTree>
    <p:extLst>
      <p:ext uri="{BB962C8B-B14F-4D97-AF65-F5344CB8AC3E}">
        <p14:creationId xmlns:p14="http://schemas.microsoft.com/office/powerpoint/2010/main" val="1711025833"/>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Other =</a:t>
            </a:r>
            <a:r>
              <a:rPr lang="en-US" baseline="0" dirty="0" smtClean="0"/>
              <a:t> Winshuttle Support and Webinars</a:t>
            </a:r>
          </a:p>
          <a:p>
            <a:endParaRPr lang="en-US" dirty="0"/>
          </a:p>
        </p:txBody>
      </p:sp>
      <p:sp>
        <p:nvSpPr>
          <p:cNvPr id="4" name="Slide Number Placeholder 3"/>
          <p:cNvSpPr>
            <a:spLocks noGrp="1"/>
          </p:cNvSpPr>
          <p:nvPr>
            <p:ph type="sldNum" sz="quarter" idx="10"/>
          </p:nvPr>
        </p:nvSpPr>
        <p:spPr/>
        <p:txBody>
          <a:bodyPr/>
          <a:lstStyle/>
          <a:p>
            <a:fld id="{E3745D2C-C3AF-477C-A07D-7F1090FB1021}" type="slidenum">
              <a:rPr lang="en-US" smtClean="0"/>
              <a:t>70</a:t>
            </a:fld>
            <a:endParaRPr lang="en-US"/>
          </a:p>
        </p:txBody>
      </p:sp>
    </p:spTree>
    <p:extLst>
      <p:ext uri="{BB962C8B-B14F-4D97-AF65-F5344CB8AC3E}">
        <p14:creationId xmlns:p14="http://schemas.microsoft.com/office/powerpoint/2010/main" val="2343182405"/>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smtClean="0"/>
              <a:t>Walk through process</a:t>
            </a:r>
          </a:p>
          <a:p>
            <a:r>
              <a:rPr lang="en-US" baseline="0" dirty="0" smtClean="0"/>
              <a:t>	</a:t>
            </a:r>
          </a:p>
          <a:p>
            <a:pPr marL="0" marR="0" indent="0" algn="l" defTabSz="914400" rtl="0" eaLnBrk="1" fontAlgn="auto" latinLnBrk="0" hangingPunct="1">
              <a:lnSpc>
                <a:spcPct val="100000"/>
              </a:lnSpc>
              <a:spcBef>
                <a:spcPts val="0"/>
              </a:spcBef>
              <a:spcAft>
                <a:spcPts val="0"/>
              </a:spcAft>
              <a:buClrTx/>
              <a:buSzTx/>
              <a:buFontTx/>
              <a:buNone/>
              <a:tabLst/>
              <a:defRPr/>
            </a:pPr>
            <a:r>
              <a:rPr lang="en-US" b="1" baseline="0" dirty="0" smtClean="0"/>
              <a:t>“Share Query” </a:t>
            </a:r>
            <a:r>
              <a:rPr lang="en-US" baseline="0" dirty="0" smtClean="0"/>
              <a:t>step is where it would submitted to Central, if applicable. The submission process is a little bit different, since there is no data review process to worry about. </a:t>
            </a:r>
          </a:p>
          <a:p>
            <a:pPr marL="0" marR="0" indent="0" algn="l" defTabSz="914400" rtl="0" eaLnBrk="1" fontAlgn="auto" latinLnBrk="0" hangingPunct="1">
              <a:lnSpc>
                <a:spcPct val="100000"/>
              </a:lnSpc>
              <a:spcBef>
                <a:spcPts val="0"/>
              </a:spcBef>
              <a:spcAft>
                <a:spcPts val="0"/>
              </a:spcAft>
              <a:buClrTx/>
              <a:buSzTx/>
              <a:buFontTx/>
              <a:buNone/>
              <a:tabLst/>
              <a:defRPr/>
            </a:pPr>
            <a:r>
              <a:rPr lang="en-US" i="1" baseline="0" dirty="0" smtClean="0">
                <a:solidFill>
                  <a:srgbClr val="FF0000"/>
                </a:solidFill>
              </a:rPr>
              <a:t>This is also applicable when a Query user is sharing with a Runner user (outside of Central).</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i="0" baseline="0" dirty="0" smtClean="0">
                <a:solidFill>
                  <a:srgbClr val="FF0000"/>
                </a:solidFill>
              </a:rPr>
              <a:t>Runners will access this through the Excel Add-in</a:t>
            </a:r>
          </a:p>
          <a:p>
            <a:endParaRPr lang="en-US" baseline="0" dirty="0" smtClean="0"/>
          </a:p>
          <a:p>
            <a:r>
              <a:rPr lang="en-US" baseline="0" dirty="0" smtClean="0"/>
              <a:t>Question- Do you know if you have the Function Module installed?</a:t>
            </a:r>
          </a:p>
          <a:p>
            <a:r>
              <a:rPr lang="en-US" baseline="0" dirty="0" smtClean="0"/>
              <a:t>To check for installation- Logon to SAP&gt; Go to SAP Easy Access Screen&gt;System&gt;Status&gt;Component Information button&gt;WINSHTLQ- Winshuttle QUERY</a:t>
            </a:r>
          </a:p>
          <a:p>
            <a:endParaRPr lang="en-US" baseline="0" dirty="0" smtClean="0"/>
          </a:p>
          <a:p>
            <a:r>
              <a:rPr lang="en-US" baseline="0" dirty="0" smtClean="0"/>
              <a:t>The Function Module is a Winshuttle product that can be installed. 2 Primary purposes are Performance and Security</a:t>
            </a:r>
          </a:p>
        </p:txBody>
      </p:sp>
      <p:sp>
        <p:nvSpPr>
          <p:cNvPr id="4" name="Slide Number Placeholder 3"/>
          <p:cNvSpPr>
            <a:spLocks noGrp="1"/>
          </p:cNvSpPr>
          <p:nvPr>
            <p:ph type="sldNum" sz="quarter" idx="10"/>
          </p:nvPr>
        </p:nvSpPr>
        <p:spPr/>
        <p:txBody>
          <a:bodyPr/>
          <a:lstStyle/>
          <a:p>
            <a:fld id="{A354F193-FA12-42F0-855C-9CAFF1B1C87A}" type="slidenum">
              <a:rPr lang="en-US" smtClean="0"/>
              <a:pPr/>
              <a:t>72</a:t>
            </a:fld>
            <a:endParaRPr lang="en-US" dirty="0"/>
          </a:p>
        </p:txBody>
      </p:sp>
    </p:spTree>
    <p:extLst>
      <p:ext uri="{BB962C8B-B14F-4D97-AF65-F5344CB8AC3E}">
        <p14:creationId xmlns:p14="http://schemas.microsoft.com/office/powerpoint/2010/main" val="832666487"/>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The Query Function Module (QFM) is an ABAP component, installed on your SAP server, designed to allow Query or Runner users to securely extract information while minimizing the performance impact on the SAP system.</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smtClean="0"/>
          </a:p>
          <a:p>
            <a:pPr marL="171450" marR="0" lvl="0" indent="-171450" algn="l" defTabSz="914400" rtl="0" eaLnBrk="1" fontAlgn="auto" latinLnBrk="0" hangingPunct="1">
              <a:lnSpc>
                <a:spcPct val="100000"/>
              </a:lnSpc>
              <a:spcBef>
                <a:spcPts val="0"/>
              </a:spcBef>
              <a:spcAft>
                <a:spcPts val="0"/>
              </a:spcAft>
              <a:buClrTx/>
              <a:buSzTx/>
              <a:buFont typeface="Arial" pitchFamily="34" charset="0"/>
              <a:buChar char="•"/>
              <a:tabLst/>
              <a:defRPr/>
            </a:pPr>
            <a:r>
              <a:rPr lang="en-US" b="1" dirty="0" smtClean="0"/>
              <a:t>Securely extract information</a:t>
            </a:r>
          </a:p>
          <a:p>
            <a:pPr marL="628650" marR="0" lvl="1" indent="-171450" algn="l" defTabSz="914400" rtl="0" eaLnBrk="1" fontAlgn="auto" latinLnBrk="0" hangingPunct="1">
              <a:lnSpc>
                <a:spcPct val="100000"/>
              </a:lnSpc>
              <a:spcBef>
                <a:spcPts val="0"/>
              </a:spcBef>
              <a:spcAft>
                <a:spcPts val="0"/>
              </a:spcAft>
              <a:buClrTx/>
              <a:buSzTx/>
              <a:buFont typeface="Arial" pitchFamily="34" charset="0"/>
              <a:buChar char="•"/>
              <a:tabLst/>
              <a:defRPr/>
            </a:pPr>
            <a:r>
              <a:rPr lang="en-US" dirty="0" smtClean="0"/>
              <a:t>The security in QFM works as follows: </a:t>
            </a:r>
          </a:p>
          <a:p>
            <a:pPr marL="628650" marR="0" lvl="1" indent="-171450" algn="l" defTabSz="914400" rtl="0" eaLnBrk="1" fontAlgn="auto" latinLnBrk="0" hangingPunct="1">
              <a:lnSpc>
                <a:spcPct val="100000"/>
              </a:lnSpc>
              <a:spcBef>
                <a:spcPts val="0"/>
              </a:spcBef>
              <a:spcAft>
                <a:spcPts val="0"/>
              </a:spcAft>
              <a:buClrTx/>
              <a:buSzTx/>
              <a:buFont typeface="Arial" pitchFamily="34" charset="0"/>
              <a:buChar char="•"/>
              <a:tabLst/>
              <a:defRPr/>
            </a:pPr>
            <a:r>
              <a:rPr lang="en-US" dirty="0" smtClean="0"/>
              <a:t>During query creation and query execution, the QFM first uses the standard SAP security authorization to determine access level. </a:t>
            </a:r>
          </a:p>
          <a:p>
            <a:pPr marL="628650" marR="0" lvl="1" indent="-171450" algn="l" defTabSz="914400" rtl="0" eaLnBrk="1" fontAlgn="auto" latinLnBrk="0" hangingPunct="1">
              <a:lnSpc>
                <a:spcPct val="100000"/>
              </a:lnSpc>
              <a:spcBef>
                <a:spcPts val="0"/>
              </a:spcBef>
              <a:spcAft>
                <a:spcPts val="0"/>
              </a:spcAft>
              <a:buClrTx/>
              <a:buSzTx/>
              <a:buFont typeface="Arial" pitchFamily="34" charset="0"/>
              <a:buChar char="•"/>
              <a:tabLst/>
              <a:defRPr/>
            </a:pPr>
            <a:r>
              <a:rPr lang="en-US" dirty="0" smtClean="0"/>
              <a:t>Next, the QFM checks the Winshuttle security table which provides another security layer. </a:t>
            </a:r>
          </a:p>
          <a:p>
            <a:pPr marL="1085850" marR="0" lvl="2" indent="-171450" algn="l" defTabSz="914400" rtl="0" eaLnBrk="1" fontAlgn="auto" latinLnBrk="0" hangingPunct="1">
              <a:lnSpc>
                <a:spcPct val="100000"/>
              </a:lnSpc>
              <a:spcBef>
                <a:spcPts val="0"/>
              </a:spcBef>
              <a:spcAft>
                <a:spcPts val="0"/>
              </a:spcAft>
              <a:buClrTx/>
              <a:buSzTx/>
              <a:buFont typeface="Arial" pitchFamily="34" charset="0"/>
              <a:buChar char="•"/>
              <a:tabLst/>
              <a:defRPr/>
            </a:pPr>
            <a:r>
              <a:rPr lang="en-US" dirty="0" smtClean="0"/>
              <a:t>Using the results of these authorizations, the QFM checks each SAP record and filters unauthorized data elements from the final output. </a:t>
            </a:r>
          </a:p>
          <a:p>
            <a:pPr marL="1085850" marR="0" lvl="2" indent="-171450" algn="l" defTabSz="914400" rtl="0" eaLnBrk="1" fontAlgn="auto" latinLnBrk="0" hangingPunct="1">
              <a:lnSpc>
                <a:spcPct val="100000"/>
              </a:lnSpc>
              <a:spcBef>
                <a:spcPts val="0"/>
              </a:spcBef>
              <a:spcAft>
                <a:spcPts val="0"/>
              </a:spcAft>
              <a:buClrTx/>
              <a:buSzTx/>
              <a:buFont typeface="Arial" pitchFamily="34" charset="0"/>
              <a:buChar char="•"/>
              <a:tabLst/>
              <a:defRPr/>
            </a:pPr>
            <a:r>
              <a:rPr lang="en-US" dirty="0" smtClean="0"/>
              <a:t>QFM ensures that Query and Runner users only query and extract authorized data.</a:t>
            </a:r>
          </a:p>
          <a:p>
            <a:pPr marL="171450" lvl="0" indent="-171450">
              <a:buFont typeface="Arial" pitchFamily="34" charset="0"/>
              <a:buChar char="•"/>
            </a:pPr>
            <a:endParaRPr lang="en-US" b="1" dirty="0" smtClean="0"/>
          </a:p>
          <a:p>
            <a:pPr marL="171450" lvl="0" indent="-171450">
              <a:buFont typeface="Arial" pitchFamily="34" charset="0"/>
              <a:buChar char="•"/>
            </a:pPr>
            <a:r>
              <a:rPr lang="en-US" b="1" dirty="0" smtClean="0"/>
              <a:t>Minimal impact on SAP</a:t>
            </a:r>
          </a:p>
          <a:p>
            <a:pPr marL="628650" lvl="1" indent="-171450">
              <a:buFont typeface="Arial" pitchFamily="34" charset="0"/>
              <a:buChar char="•"/>
            </a:pPr>
            <a:r>
              <a:rPr lang="en-US" dirty="0" smtClean="0"/>
              <a:t>Query</a:t>
            </a:r>
            <a:r>
              <a:rPr lang="en-US" baseline="0" dirty="0" smtClean="0"/>
              <a:t> works through a function module that is installed on the SAP server to extract data from SAP.   </a:t>
            </a:r>
          </a:p>
          <a:p>
            <a:pPr marL="628650" lvl="1" indent="-171450">
              <a:buFont typeface="Arial" pitchFamily="34" charset="0"/>
              <a:buChar char="•"/>
            </a:pPr>
            <a:r>
              <a:rPr lang="en-US" baseline="0" dirty="0" smtClean="0"/>
              <a:t>Throttling - 50% traffic/80% Memory on the SAP server will slow the query, if less will speed query up</a:t>
            </a:r>
          </a:p>
          <a:p>
            <a:pPr marL="1085850" lvl="2" indent="-171450">
              <a:buFont typeface="Arial" pitchFamily="34" charset="0"/>
              <a:buChar char="•"/>
            </a:pPr>
            <a:r>
              <a:rPr lang="en-US" baseline="0" dirty="0" smtClean="0"/>
              <a:t>Managing performance so SAP server will not crash</a:t>
            </a:r>
          </a:p>
          <a:p>
            <a:pPr marL="171450" lvl="0" indent="-171450">
              <a:buFont typeface="Arial" pitchFamily="34" charset="0"/>
              <a:buChar char="•"/>
            </a:pPr>
            <a:r>
              <a:rPr lang="en-US" b="1" baseline="0" dirty="0" smtClean="0"/>
              <a:t>Run as SAP</a:t>
            </a:r>
          </a:p>
          <a:p>
            <a:pPr marL="628650" lvl="1" indent="-171450">
              <a:buFont typeface="Arial" pitchFamily="34" charset="0"/>
              <a:buChar char="•"/>
            </a:pPr>
            <a:r>
              <a:rPr lang="en-US" b="0" baseline="0" dirty="0" smtClean="0"/>
              <a:t>It’s running, but just in the background of your computer</a:t>
            </a:r>
          </a:p>
          <a:p>
            <a:pPr marL="171450" lvl="0" indent="-171450">
              <a:buFont typeface="Arial" pitchFamily="34" charset="0"/>
              <a:buChar char="•"/>
            </a:pPr>
            <a:endParaRPr lang="en-US" baseline="0" dirty="0" smtClean="0"/>
          </a:p>
          <a:p>
            <a:pPr marL="171450" lvl="0" indent="-171450">
              <a:buFont typeface="Arial" pitchFamily="34" charset="0"/>
              <a:buChar char="•"/>
            </a:pPr>
            <a:r>
              <a:rPr lang="en-US" b="1" baseline="0" dirty="0" smtClean="0"/>
              <a:t>Data Chunking</a:t>
            </a:r>
          </a:p>
          <a:p>
            <a:pPr marL="628650" lvl="1" indent="-171450">
              <a:buFont typeface="Arial" pitchFamily="34" charset="0"/>
              <a:buChar char="•"/>
            </a:pPr>
            <a:r>
              <a:rPr lang="en-US" b="0" baseline="0" dirty="0" smtClean="0"/>
              <a:t>If I’m running a very long query, I can turn this on and it pull the data in chunks. You can determine what that value will be in terms of the chunking and then Winshuttle has an algorithm that applies to that. It does not upload the information in chunks to the spreadsheet, but it runs it in a chunking manner. </a:t>
            </a:r>
            <a:br>
              <a:rPr lang="en-US" b="0" baseline="0" dirty="0" smtClean="0"/>
            </a:br>
            <a:endParaRPr lang="en-US" b="0" baseline="0" dirty="0" smtClean="0"/>
          </a:p>
          <a:p>
            <a:pPr marL="171450" lvl="0" indent="-171450">
              <a:buFont typeface="Arial" pitchFamily="34" charset="0"/>
              <a:buChar char="•"/>
            </a:pPr>
            <a:r>
              <a:rPr lang="en-US" b="1" baseline="0" dirty="0" smtClean="0"/>
              <a:t>Create Scripts</a:t>
            </a:r>
          </a:p>
          <a:p>
            <a:pPr marL="628650" lvl="1" indent="-171450">
              <a:buFont typeface="Arial" pitchFamily="34" charset="0"/>
              <a:buChar char="•"/>
            </a:pPr>
            <a:r>
              <a:rPr lang="en-US" b="0" baseline="0" dirty="0" smtClean="0"/>
              <a:t>Logical Databases </a:t>
            </a:r>
          </a:p>
          <a:p>
            <a:pPr marL="628650" lvl="1" indent="-171450">
              <a:buFont typeface="Arial" pitchFamily="34" charset="0"/>
              <a:buChar char="•"/>
            </a:pPr>
            <a:r>
              <a:rPr lang="en-US" b="0" baseline="0" dirty="0" smtClean="0"/>
              <a:t>Using SAP Recording</a:t>
            </a:r>
          </a:p>
          <a:p>
            <a:pPr marL="457200" lvl="1" indent="0">
              <a:buFont typeface="Arial" pitchFamily="34" charset="0"/>
              <a:buNone/>
            </a:pPr>
            <a:endParaRPr lang="en-US" b="0" baseline="0" dirty="0" smtClean="0"/>
          </a:p>
          <a:p>
            <a:pPr marL="0" lvl="0" indent="0">
              <a:buFont typeface="Arial" pitchFamily="34" charset="0"/>
              <a:buNone/>
            </a:pPr>
            <a:r>
              <a:rPr lang="en-US" b="0" baseline="0" dirty="0" smtClean="0"/>
              <a:t>NOTE: If these are not available then the QFM is not installed. </a:t>
            </a:r>
          </a:p>
          <a:p>
            <a:endParaRPr lang="en-US" baseline="0" dirty="0" smtClean="0"/>
          </a:p>
          <a:p>
            <a:r>
              <a:rPr lang="en-US" baseline="0" dirty="0" smtClean="0"/>
              <a:t>It is not required to have the function module to run queries and will support multi-table queries including those with left-outer joins (converts the relationship between the tables).</a:t>
            </a:r>
          </a:p>
          <a:p>
            <a:endParaRPr lang="en-US" baseline="0" dirty="0" smtClean="0"/>
          </a:p>
          <a:p>
            <a:pPr rtl="0" eaLnBrk="1" fontAlgn="b" latinLnBrk="0" hangingPunct="1"/>
            <a:r>
              <a:rPr lang="en-US" sz="1200" b="1" i="0" u="none" strike="noStrike" kern="1200" dirty="0" smtClean="0">
                <a:solidFill>
                  <a:schemeClr val="tx1"/>
                </a:solidFill>
                <a:effectLst/>
                <a:latin typeface="+mn-lt"/>
                <a:ea typeface="+mn-ea"/>
                <a:cs typeface="+mn-cs"/>
              </a:rPr>
              <a:t>Feature</a:t>
            </a:r>
            <a:r>
              <a:rPr lang="en-US" sz="1200" b="0" i="0" u="none" strike="noStrike" kern="1200" dirty="0" smtClean="0">
                <a:solidFill>
                  <a:schemeClr val="tx1"/>
                </a:solidFill>
                <a:effectLst/>
                <a:latin typeface="+mn-lt"/>
                <a:ea typeface="+mn-ea"/>
                <a:cs typeface="+mn-cs"/>
              </a:rPr>
              <a:t>			</a:t>
            </a:r>
            <a:r>
              <a:rPr lang="en-US" sz="1200" b="1" i="0" u="none" strike="noStrike" kern="1200" dirty="0" smtClean="0">
                <a:solidFill>
                  <a:schemeClr val="tx1"/>
                </a:solidFill>
                <a:effectLst/>
                <a:latin typeface="+mn-lt"/>
                <a:ea typeface="+mn-ea"/>
                <a:cs typeface="+mn-cs"/>
              </a:rPr>
              <a:t>QFM</a:t>
            </a:r>
            <a:r>
              <a:rPr lang="en-US" sz="1200" b="0" i="0" u="none" strike="noStrike" kern="1200" dirty="0" smtClean="0">
                <a:solidFill>
                  <a:schemeClr val="tx1"/>
                </a:solidFill>
                <a:effectLst/>
                <a:latin typeface="+mn-lt"/>
                <a:ea typeface="+mn-ea"/>
                <a:cs typeface="+mn-cs"/>
              </a:rPr>
              <a:t>		</a:t>
            </a:r>
            <a:r>
              <a:rPr lang="en-US" sz="1200" b="1" i="0" u="none" strike="noStrike" kern="1200" dirty="0" smtClean="0">
                <a:solidFill>
                  <a:schemeClr val="tx1"/>
                </a:solidFill>
                <a:effectLst/>
                <a:latin typeface="+mn-lt"/>
                <a:ea typeface="+mn-ea"/>
                <a:cs typeface="+mn-cs"/>
              </a:rPr>
              <a:t>Without QFM</a:t>
            </a:r>
            <a:endParaRPr lang="en-US" sz="1200" b="0" i="0" u="none" strike="noStrike" kern="1200" dirty="0" smtClean="0">
              <a:solidFill>
                <a:schemeClr val="tx1"/>
              </a:solidFill>
              <a:effectLst/>
              <a:latin typeface="+mn-lt"/>
              <a:ea typeface="+mn-ea"/>
              <a:cs typeface="+mn-cs"/>
            </a:endParaRPr>
          </a:p>
          <a:p>
            <a:pPr rtl="0" eaLnBrk="1" fontAlgn="ctr" latinLnBrk="0" hangingPunct="1"/>
            <a:r>
              <a:rPr lang="en-US" sz="1200" b="0" i="0" u="none" strike="noStrike" kern="1200" dirty="0" smtClean="0">
                <a:solidFill>
                  <a:schemeClr val="tx1"/>
                </a:solidFill>
                <a:effectLst/>
                <a:latin typeface="+mn-lt"/>
                <a:ea typeface="+mn-ea"/>
                <a:cs typeface="+mn-cs"/>
              </a:rPr>
              <a:t>Single, Multiple and Alias tables	Y		Y</a:t>
            </a:r>
          </a:p>
          <a:p>
            <a:pPr rtl="0" eaLnBrk="1" fontAlgn="ctr" latinLnBrk="0" hangingPunct="1"/>
            <a:r>
              <a:rPr lang="en-US" sz="1200" b="0" i="0" u="none" strike="noStrike" kern="1200" dirty="0" smtClean="0">
                <a:solidFill>
                  <a:schemeClr val="tx1"/>
                </a:solidFill>
                <a:effectLst/>
                <a:latin typeface="+mn-lt"/>
                <a:ea typeface="+mn-ea"/>
                <a:cs typeface="+mn-cs"/>
              </a:rPr>
              <a:t>Infosets			Y		Y</a:t>
            </a:r>
          </a:p>
          <a:p>
            <a:pPr rtl="0" eaLnBrk="1" fontAlgn="ctr" latinLnBrk="0" hangingPunct="1"/>
            <a:r>
              <a:rPr lang="en-US" sz="1200" b="0" i="0" u="none" strike="noStrike" kern="1200" dirty="0" smtClean="0">
                <a:solidFill>
                  <a:schemeClr val="tx1"/>
                </a:solidFill>
                <a:effectLst/>
                <a:latin typeface="+mn-lt"/>
                <a:ea typeface="+mn-ea"/>
                <a:cs typeface="+mn-cs"/>
              </a:rPr>
              <a:t>Additional Security		Y		Y</a:t>
            </a:r>
          </a:p>
          <a:p>
            <a:pPr rtl="0" eaLnBrk="1" fontAlgn="ctr" latinLnBrk="0" hangingPunct="1"/>
            <a:r>
              <a:rPr lang="en-US" sz="1200" b="0" i="1" u="none" strike="noStrike" kern="1200" dirty="0" smtClean="0">
                <a:solidFill>
                  <a:schemeClr val="tx1"/>
                </a:solidFill>
                <a:effectLst/>
                <a:latin typeface="+mn-lt"/>
                <a:ea typeface="+mn-ea"/>
                <a:cs typeface="+mn-cs"/>
              </a:rPr>
              <a:t>Logical Databases		Y		N</a:t>
            </a:r>
          </a:p>
          <a:p>
            <a:pPr rtl="0" eaLnBrk="1" fontAlgn="ctr" latinLnBrk="0" hangingPunct="1"/>
            <a:r>
              <a:rPr lang="en-US" sz="1200" b="0" i="1" u="none" strike="noStrike" kern="1200" dirty="0" smtClean="0">
                <a:solidFill>
                  <a:schemeClr val="tx1"/>
                </a:solidFill>
                <a:effectLst/>
                <a:latin typeface="+mn-lt"/>
                <a:ea typeface="+mn-ea"/>
                <a:cs typeface="+mn-cs"/>
              </a:rPr>
              <a:t>Adaptive Query Throttling		Y		N</a:t>
            </a:r>
          </a:p>
          <a:p>
            <a:pPr rtl="0" eaLnBrk="1" fontAlgn="ctr" latinLnBrk="0" hangingPunct="1"/>
            <a:r>
              <a:rPr lang="en-US" sz="1200" b="0" i="1" u="none" strike="noStrike" kern="1200" dirty="0" smtClean="0">
                <a:solidFill>
                  <a:schemeClr val="tx1"/>
                </a:solidFill>
                <a:effectLst/>
                <a:latin typeface="+mn-lt"/>
                <a:ea typeface="+mn-ea"/>
                <a:cs typeface="+mn-cs"/>
              </a:rPr>
              <a:t>Run as SAP Background Process	Y		N</a:t>
            </a:r>
          </a:p>
          <a:p>
            <a:pPr rtl="0" eaLnBrk="1" fontAlgn="ctr" latinLnBrk="0" hangingPunct="1"/>
            <a:r>
              <a:rPr lang="en-US" sz="1200" b="0" i="0" u="none" strike="noStrike" kern="1200" dirty="0" smtClean="0">
                <a:solidFill>
                  <a:schemeClr val="tx1"/>
                </a:solidFill>
                <a:effectLst/>
                <a:latin typeface="+mn-lt"/>
                <a:ea typeface="+mn-ea"/>
                <a:cs typeface="+mn-cs"/>
              </a:rPr>
              <a:t>Abort query during Run		Y		Y</a:t>
            </a:r>
          </a:p>
          <a:p>
            <a:pPr rtl="0" eaLnBrk="1" fontAlgn="ctr" latinLnBrk="0" hangingPunct="1"/>
            <a:r>
              <a:rPr lang="en-US" sz="1200" b="0" i="1" u="none" strike="noStrike" kern="1200" dirty="0" smtClean="0">
                <a:solidFill>
                  <a:schemeClr val="tx1"/>
                </a:solidFill>
                <a:effectLst/>
                <a:latin typeface="+mn-lt"/>
                <a:ea typeface="+mn-ea"/>
                <a:cs typeface="+mn-cs"/>
              </a:rPr>
              <a:t>Data Chunking		Y		N</a:t>
            </a:r>
          </a:p>
          <a:p>
            <a:pPr rtl="0" eaLnBrk="1" fontAlgn="ctr" latinLnBrk="0" hangingPunct="1"/>
            <a:r>
              <a:rPr lang="en-US" sz="1200" b="0" i="1" u="none" strike="noStrike" kern="1200" dirty="0" smtClean="0">
                <a:solidFill>
                  <a:schemeClr val="tx1"/>
                </a:solidFill>
                <a:effectLst/>
                <a:latin typeface="+mn-lt"/>
                <a:ea typeface="+mn-ea"/>
                <a:cs typeface="+mn-cs"/>
              </a:rPr>
              <a:t>Find tables from a T-code recording	Y		N</a:t>
            </a:r>
          </a:p>
          <a:p>
            <a:pPr rtl="0" eaLnBrk="1" fontAlgn="ctr" latinLnBrk="0" hangingPunct="1"/>
            <a:r>
              <a:rPr lang="en-US" sz="1200" b="0" i="1" u="none" strike="noStrike" kern="1200" dirty="0" smtClean="0">
                <a:solidFill>
                  <a:schemeClr val="tx1"/>
                </a:solidFill>
                <a:effectLst/>
                <a:latin typeface="+mn-lt"/>
                <a:ea typeface="+mn-ea"/>
                <a:cs typeface="+mn-cs"/>
              </a:rPr>
              <a:t>Query Timeout			Y		N</a:t>
            </a:r>
          </a:p>
          <a:p>
            <a:pPr rtl="0" eaLnBrk="1" fontAlgn="ctr" latinLnBrk="0" hangingPunct="1"/>
            <a:r>
              <a:rPr lang="en-US" sz="1200" b="0" i="0" u="none" strike="noStrike" kern="1200" dirty="0" smtClean="0">
                <a:solidFill>
                  <a:schemeClr val="tx1"/>
                </a:solidFill>
                <a:effectLst/>
                <a:latin typeface="+mn-lt"/>
                <a:ea typeface="+mn-ea"/>
                <a:cs typeface="+mn-cs"/>
              </a:rPr>
              <a:t>Pre SAP R/3 4.7 Support		N		Y</a:t>
            </a:r>
          </a:p>
          <a:p>
            <a:pPr rtl="0" eaLnBrk="1" fontAlgn="ctr" latinLnBrk="0" hangingPunct="1"/>
            <a:r>
              <a:rPr lang="en-US" sz="1200" b="0" i="0" u="none" strike="noStrike" kern="1200" dirty="0" smtClean="0">
                <a:solidFill>
                  <a:schemeClr val="tx1"/>
                </a:solidFill>
                <a:effectLst/>
                <a:latin typeface="+mn-lt"/>
                <a:ea typeface="+mn-ea"/>
                <a:cs typeface="+mn-cs"/>
              </a:rPr>
              <a:t>Joins on mismatch fields		N		Y</a:t>
            </a:r>
          </a:p>
          <a:p>
            <a:pPr rtl="0" eaLnBrk="1" fontAlgn="b" latinLnBrk="0" hangingPunct="1"/>
            <a:endParaRPr lang="en-US" sz="1200" b="0" i="0" u="none" strike="noStrike"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2AAFFAD7-F4BB-40AB-9856-8EF2547A47A0}" type="slidenum">
              <a:rPr lang="en-US" smtClean="0"/>
              <a:pPr/>
              <a:t>73</a:t>
            </a:fld>
            <a:endParaRPr lang="en-US" dirty="0"/>
          </a:p>
        </p:txBody>
      </p:sp>
    </p:spTree>
    <p:extLst>
      <p:ext uri="{BB962C8B-B14F-4D97-AF65-F5344CB8AC3E}">
        <p14:creationId xmlns:p14="http://schemas.microsoft.com/office/powerpoint/2010/main" val="626508336"/>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There are several options when creating a query.</a:t>
            </a:r>
            <a:r>
              <a:rPr lang="en-US" baseline="0" dirty="0" smtClean="0"/>
              <a:t> </a:t>
            </a:r>
          </a:p>
          <a:p>
            <a:endParaRPr lang="en-US" baseline="0" dirty="0" smtClean="0"/>
          </a:p>
          <a:p>
            <a:pPr marL="171450" indent="-171450">
              <a:buFont typeface="Arial" pitchFamily="34" charset="0"/>
              <a:buChar char="•"/>
            </a:pPr>
            <a:r>
              <a:rPr lang="en-US" b="1" baseline="0" dirty="0" smtClean="0"/>
              <a:t>From Template</a:t>
            </a:r>
            <a:r>
              <a:rPr lang="en-US" baseline="0" dirty="0" smtClean="0"/>
              <a:t> – Winshuttle created several templates that you can use or revise.  Since the data is coming from SAP tables, the templates are more universal and are a good place to start.   </a:t>
            </a:r>
          </a:p>
          <a:p>
            <a:pPr marL="171450" indent="-171450">
              <a:buFont typeface="Arial" pitchFamily="34" charset="0"/>
              <a:buChar char="•"/>
            </a:pPr>
            <a:endParaRPr lang="en-US" baseline="0" dirty="0" smtClean="0"/>
          </a:p>
          <a:p>
            <a:pPr marL="171450" indent="-171450">
              <a:buFont typeface="Arial" pitchFamily="34" charset="0"/>
              <a:buChar char="•"/>
            </a:pPr>
            <a:r>
              <a:rPr lang="en-US" b="1" baseline="0" dirty="0" smtClean="0"/>
              <a:t>From Recording</a:t>
            </a:r>
            <a:r>
              <a:rPr lang="en-US" baseline="0" dirty="0" smtClean="0"/>
              <a:t> – Possible to doing a recording, as you would in Transaction, and use that as the basis for your query. Like a wizard.  Query will add all the tables that you touched during the recording and then auto select the fields that you touched</a:t>
            </a:r>
          </a:p>
          <a:p>
            <a:pPr marL="0" lvl="0" indent="0">
              <a:buFont typeface="Arial" pitchFamily="34" charset="0"/>
              <a:buNone/>
            </a:pPr>
            <a:r>
              <a:rPr lang="en-US" baseline="0" dirty="0" smtClean="0"/>
              <a:t>Or simply create a query from:</a:t>
            </a:r>
          </a:p>
          <a:p>
            <a:pPr marL="0" lvl="0" indent="0">
              <a:buFont typeface="Arial" pitchFamily="34" charset="0"/>
              <a:buNone/>
            </a:pPr>
            <a:endParaRPr lang="en-US" baseline="0" dirty="0" smtClean="0"/>
          </a:p>
          <a:p>
            <a:pPr marL="171450" lvl="0" indent="-171450">
              <a:buFont typeface="Arial" pitchFamily="34" charset="0"/>
              <a:buChar char="•"/>
            </a:pPr>
            <a:r>
              <a:rPr lang="en-US" b="1" baseline="0" dirty="0" smtClean="0"/>
              <a:t>Table/</a:t>
            </a:r>
            <a:r>
              <a:rPr lang="en-US" b="1" baseline="0" dirty="0" err="1" smtClean="0"/>
              <a:t>InfoTypes</a:t>
            </a:r>
            <a:r>
              <a:rPr lang="en-US" b="1" baseline="0" dirty="0" smtClean="0"/>
              <a:t> </a:t>
            </a:r>
            <a:r>
              <a:rPr lang="en-US" b="0" baseline="0" dirty="0" smtClean="0"/>
              <a:t> - Select the SAP table(s) that contain the data you are looking for.  Most flexible</a:t>
            </a:r>
          </a:p>
          <a:p>
            <a:pPr marL="171450" marR="0" lvl="0" indent="-171450" algn="l" defTabSz="914400" rtl="0" eaLnBrk="1" fontAlgn="auto" latinLnBrk="0" hangingPunct="1">
              <a:lnSpc>
                <a:spcPct val="100000"/>
              </a:lnSpc>
              <a:spcBef>
                <a:spcPts val="0"/>
              </a:spcBef>
              <a:spcAft>
                <a:spcPts val="0"/>
              </a:spcAft>
              <a:buClrTx/>
              <a:buSzTx/>
              <a:buFont typeface="Arial" pitchFamily="34" charset="0"/>
              <a:buChar char="•"/>
              <a:tabLst/>
              <a:defRPr/>
            </a:pPr>
            <a:endParaRPr lang="en-US" b="1" baseline="0" dirty="0" smtClean="0"/>
          </a:p>
          <a:p>
            <a:pPr marL="171450" marR="0" lvl="0" indent="-171450" algn="l" defTabSz="914400" rtl="0" eaLnBrk="1" fontAlgn="auto" latinLnBrk="0" hangingPunct="1">
              <a:lnSpc>
                <a:spcPct val="100000"/>
              </a:lnSpc>
              <a:spcBef>
                <a:spcPts val="0"/>
              </a:spcBef>
              <a:spcAft>
                <a:spcPts val="0"/>
              </a:spcAft>
              <a:buClrTx/>
              <a:buSzTx/>
              <a:buFont typeface="Arial" pitchFamily="34" charset="0"/>
              <a:buChar char="•"/>
              <a:tabLst/>
              <a:defRPr/>
            </a:pPr>
            <a:r>
              <a:rPr lang="en-US" b="1" baseline="0" dirty="0" err="1" smtClean="0"/>
              <a:t>InfoSets</a:t>
            </a:r>
            <a:r>
              <a:rPr lang="en-US" b="1" baseline="0" dirty="0" smtClean="0"/>
              <a:t>/Queries </a:t>
            </a:r>
            <a:r>
              <a:rPr lang="en-US" b="0" baseline="0" dirty="0" smtClean="0"/>
              <a:t> - Already pre-joined. The nice thing is that they’ve already been created. The downside is that they’ve already been created and there are certain fields that have selected that you can not deselect. </a:t>
            </a:r>
            <a:br>
              <a:rPr lang="en-US" b="0" baseline="0" dirty="0" smtClean="0"/>
            </a:br>
            <a:endParaRPr lang="en-US" b="1" baseline="0" dirty="0" smtClean="0"/>
          </a:p>
          <a:p>
            <a:pPr marL="171450" marR="0" lvl="0" indent="-171450" algn="l" defTabSz="914400" rtl="0" eaLnBrk="1" fontAlgn="auto" latinLnBrk="0" hangingPunct="1">
              <a:lnSpc>
                <a:spcPct val="100000"/>
              </a:lnSpc>
              <a:spcBef>
                <a:spcPts val="0"/>
              </a:spcBef>
              <a:spcAft>
                <a:spcPts val="0"/>
              </a:spcAft>
              <a:buClrTx/>
              <a:buSzTx/>
              <a:buFont typeface="Arial" pitchFamily="34" charset="0"/>
              <a:buChar char="•"/>
              <a:tabLst/>
              <a:defRPr/>
            </a:pPr>
            <a:r>
              <a:rPr lang="en-US" b="1" baseline="0" dirty="0" smtClean="0"/>
              <a:t>Logical Databases </a:t>
            </a:r>
            <a:r>
              <a:rPr lang="en-US" b="0" baseline="0" dirty="0" smtClean="0"/>
              <a:t> - Just like </a:t>
            </a:r>
            <a:r>
              <a:rPr lang="en-US" b="0" baseline="0" dirty="0" err="1" smtClean="0"/>
              <a:t>InfoSets</a:t>
            </a:r>
            <a:r>
              <a:rPr lang="en-US" b="0" baseline="0" dirty="0" smtClean="0"/>
              <a:t>/Queries is that they are pre-constructed and already put together, so therefore we can not deselect from them. So, we can always add to them, but we can’t take away from them. The other thing about LDB which gives them even less flexibility is that they do follow a hierarchy in SAP. So that if I have parallel nodes or parallel tables in my tree structure I will not be able to select fields from both of those or from however many are parallel. </a:t>
            </a:r>
            <a:endParaRPr lang="en-US" b="0" i="1" baseline="0" dirty="0" smtClean="0"/>
          </a:p>
          <a:p>
            <a:pPr marL="0" lvl="0" indent="0">
              <a:buFont typeface="Arial" pitchFamily="34" charset="0"/>
              <a:buNone/>
            </a:pPr>
            <a:endParaRPr lang="en-US" dirty="0" smtClean="0"/>
          </a:p>
          <a:p>
            <a:pPr marL="0" lvl="0" indent="0">
              <a:buFont typeface="Arial" pitchFamily="34" charset="0"/>
              <a:buNone/>
            </a:pPr>
            <a:r>
              <a:rPr lang="en-US" dirty="0" smtClean="0"/>
              <a:t>Once you have selected how you will create the query, you will be prompted to select the SAP environment and login.</a:t>
            </a:r>
            <a:endParaRPr lang="en-US" dirty="0"/>
          </a:p>
        </p:txBody>
      </p:sp>
      <p:sp>
        <p:nvSpPr>
          <p:cNvPr id="4" name="Slide Number Placeholder 3"/>
          <p:cNvSpPr>
            <a:spLocks noGrp="1"/>
          </p:cNvSpPr>
          <p:nvPr>
            <p:ph type="sldNum" sz="quarter" idx="10"/>
          </p:nvPr>
        </p:nvSpPr>
        <p:spPr/>
        <p:txBody>
          <a:bodyPr/>
          <a:lstStyle/>
          <a:p>
            <a:fld id="{A354F193-FA12-42F0-855C-9CAFF1B1C87A}" type="slidenum">
              <a:rPr lang="en-US" smtClean="0"/>
              <a:pPr/>
              <a:t>74</a:t>
            </a:fld>
            <a:endParaRPr lang="en-US" dirty="0"/>
          </a:p>
        </p:txBody>
      </p:sp>
    </p:spTree>
    <p:extLst>
      <p:ext uri="{BB962C8B-B14F-4D97-AF65-F5344CB8AC3E}">
        <p14:creationId xmlns:p14="http://schemas.microsoft.com/office/powerpoint/2010/main" val="1775653450"/>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Autofit/>
          </a:bodyPr>
          <a:lstStyle/>
          <a:p>
            <a:pPr marL="0" indent="0">
              <a:buFont typeface="Arial" pitchFamily="34" charset="0"/>
              <a:buNone/>
            </a:pPr>
            <a:r>
              <a:rPr lang="en-US" dirty="0" smtClean="0"/>
              <a:t>Data</a:t>
            </a:r>
            <a:r>
              <a:rPr lang="en-US" baseline="0" dirty="0" smtClean="0"/>
              <a:t> dictionary is a global collection of the most queries tables in SAP. Data Dictionary is sync per user and per SAP server.</a:t>
            </a:r>
          </a:p>
          <a:p>
            <a:pPr marL="0" indent="0">
              <a:buFont typeface="Arial" pitchFamily="34" charset="0"/>
              <a:buNone/>
            </a:pPr>
            <a:endParaRPr lang="en-US" baseline="0" dirty="0" smtClean="0"/>
          </a:p>
          <a:p>
            <a:pPr marL="171450" indent="-171450">
              <a:buFont typeface="Arial" pitchFamily="34" charset="0"/>
              <a:buChar char="•"/>
            </a:pPr>
            <a:r>
              <a:rPr lang="en-US" b="1" baseline="0" dirty="0" smtClean="0"/>
              <a:t>Winshuttle Data Directory </a:t>
            </a:r>
            <a:r>
              <a:rPr lang="en-US" baseline="0" dirty="0" smtClean="0"/>
              <a:t>- Standard selection of available tables is in the left pane. </a:t>
            </a:r>
          </a:p>
          <a:p>
            <a:pPr marL="628650" lvl="1" indent="-171450">
              <a:buFont typeface="Arial" pitchFamily="34" charset="0"/>
              <a:buChar char="•"/>
            </a:pPr>
            <a:r>
              <a:rPr lang="en-US" baseline="0" dirty="0" smtClean="0"/>
              <a:t>Most commonly used tables sorted by Functional Area. </a:t>
            </a:r>
          </a:p>
          <a:p>
            <a:pPr marL="0" indent="0">
              <a:buFont typeface="Arial" pitchFamily="34" charset="0"/>
              <a:buNone/>
            </a:pPr>
            <a:endParaRPr lang="en-US" baseline="0" dirty="0" smtClean="0"/>
          </a:p>
          <a:p>
            <a:pPr marL="171450" lvl="0" indent="-171450">
              <a:buFont typeface="Arial" pitchFamily="34" charset="0"/>
              <a:buChar char="•"/>
            </a:pPr>
            <a:r>
              <a:rPr lang="en-US" b="1" dirty="0" smtClean="0"/>
              <a:t>Unsynchronized tables – </a:t>
            </a:r>
            <a:r>
              <a:rPr lang="en-US" b="0" dirty="0" smtClean="0"/>
              <a:t>will</a:t>
            </a:r>
            <a:r>
              <a:rPr lang="en-US" b="0" baseline="0" dirty="0" smtClean="0"/>
              <a:t> be like this to begin</a:t>
            </a:r>
            <a:endParaRPr lang="en-US" b="1" dirty="0" smtClean="0"/>
          </a:p>
          <a:p>
            <a:pPr marL="628650" lvl="1" indent="-171450">
              <a:buFont typeface="Arial" pitchFamily="34" charset="0"/>
              <a:buChar char="•"/>
            </a:pPr>
            <a:r>
              <a:rPr lang="en-US" b="1" dirty="0" smtClean="0"/>
              <a:t>Red</a:t>
            </a:r>
          </a:p>
          <a:p>
            <a:pPr marL="628650" lvl="1" indent="-171450">
              <a:buFont typeface="Arial" pitchFamily="34" charset="0"/>
              <a:buChar char="•"/>
            </a:pPr>
            <a:r>
              <a:rPr lang="en-US" b="1" dirty="0" smtClean="0"/>
              <a:t>Italicized</a:t>
            </a:r>
          </a:p>
          <a:p>
            <a:pPr marL="628650" marR="0" lvl="1" indent="-171450" algn="l" defTabSz="914400" rtl="0" eaLnBrk="1" fontAlgn="auto" latinLnBrk="0" hangingPunct="1">
              <a:lnSpc>
                <a:spcPct val="100000"/>
              </a:lnSpc>
              <a:spcBef>
                <a:spcPts val="0"/>
              </a:spcBef>
              <a:spcAft>
                <a:spcPts val="0"/>
              </a:spcAft>
              <a:buClrTx/>
              <a:buSzTx/>
              <a:buFont typeface="Arial" pitchFamily="34" charset="0"/>
              <a:buChar char="•"/>
              <a:tabLst/>
              <a:defRPr/>
            </a:pPr>
            <a:r>
              <a:rPr lang="en-US" baseline="0" dirty="0" smtClean="0"/>
              <a:t>Right click and select Synchronize</a:t>
            </a:r>
          </a:p>
          <a:p>
            <a:pPr marL="628650" lvl="1" indent="-171450">
              <a:buFont typeface="Arial" pitchFamily="34" charset="0"/>
              <a:buChar char="•"/>
            </a:pPr>
            <a:endParaRPr lang="en-US" b="0" dirty="0" smtClean="0"/>
          </a:p>
          <a:p>
            <a:pPr marL="171450" lvl="0" indent="-171450">
              <a:buFont typeface="Arial" pitchFamily="34" charset="0"/>
              <a:buChar char="•"/>
            </a:pPr>
            <a:r>
              <a:rPr lang="en-US" b="1" dirty="0" smtClean="0"/>
              <a:t>Synchronized tables</a:t>
            </a:r>
          </a:p>
          <a:p>
            <a:pPr marL="628650" lvl="1" indent="-171450">
              <a:buFont typeface="Arial" pitchFamily="34" charset="0"/>
              <a:buChar char="•"/>
            </a:pPr>
            <a:r>
              <a:rPr lang="en-US" b="1" dirty="0" smtClean="0"/>
              <a:t>Black</a:t>
            </a:r>
          </a:p>
          <a:p>
            <a:pPr marL="628650" lvl="1" indent="-171450">
              <a:buFont typeface="Arial" pitchFamily="34" charset="0"/>
              <a:buChar char="•"/>
            </a:pPr>
            <a:r>
              <a:rPr lang="en-US" b="1" dirty="0" smtClean="0"/>
              <a:t>Table name</a:t>
            </a:r>
          </a:p>
          <a:p>
            <a:pPr marL="628650" lvl="1" indent="-171450">
              <a:buFont typeface="Arial" pitchFamily="34" charset="0"/>
              <a:buChar char="•"/>
            </a:pPr>
            <a:r>
              <a:rPr lang="en-US" b="1" dirty="0" smtClean="0"/>
              <a:t>Description</a:t>
            </a:r>
            <a:br>
              <a:rPr lang="en-US" b="1" dirty="0" smtClean="0"/>
            </a:br>
            <a:endParaRPr lang="en-US" b="1" dirty="0" smtClean="0"/>
          </a:p>
          <a:p>
            <a:pPr marL="0" marR="0" lvl="3" indent="0" algn="l" defTabSz="914400" rtl="0" eaLnBrk="1" fontAlgn="auto" latinLnBrk="0" hangingPunct="1">
              <a:lnSpc>
                <a:spcPct val="100000"/>
              </a:lnSpc>
              <a:spcBef>
                <a:spcPts val="0"/>
              </a:spcBef>
              <a:spcAft>
                <a:spcPts val="0"/>
              </a:spcAft>
              <a:buClrTx/>
              <a:buSzTx/>
              <a:buFont typeface="Arial" pitchFamily="34" charset="0"/>
              <a:buNone/>
              <a:tabLst/>
              <a:defRPr/>
            </a:pPr>
            <a:r>
              <a:rPr lang="en-US" b="1" baseline="0" dirty="0" smtClean="0"/>
              <a:t>NOTE: </a:t>
            </a:r>
            <a:r>
              <a:rPr lang="en-US" b="0" baseline="0" dirty="0" smtClean="0"/>
              <a:t>Cannot handle a structure table.</a:t>
            </a:r>
            <a:r>
              <a:rPr lang="en-US" b="1" baseline="0" dirty="0" smtClean="0"/>
              <a:t> </a:t>
            </a:r>
            <a:r>
              <a:rPr lang="en-US" b="0" baseline="0" dirty="0" smtClean="0"/>
              <a:t>If you realize after looking up a fields info, using F1- Technical Information in SAP, that it’s sitting in a structure table. Use SE15 (ABAP Workbench- Logon to SAP&gt;SE15&gt;Fields&gt;Table Fields) or  Google will be useful. </a:t>
            </a:r>
          </a:p>
          <a:p>
            <a:pPr marL="0" marR="0" lvl="3" indent="0" algn="l" defTabSz="914400" rtl="0" eaLnBrk="1" fontAlgn="auto" latinLnBrk="0" hangingPunct="1">
              <a:lnSpc>
                <a:spcPct val="100000"/>
              </a:lnSpc>
              <a:spcBef>
                <a:spcPts val="0"/>
              </a:spcBef>
              <a:spcAft>
                <a:spcPts val="0"/>
              </a:spcAft>
              <a:buClrTx/>
              <a:buSzTx/>
              <a:buFont typeface="Arial" pitchFamily="34" charset="0"/>
              <a:buNone/>
              <a:tabLst/>
              <a:defRPr/>
            </a:pPr>
            <a:endParaRPr lang="en-US" baseline="0" dirty="0" smtClean="0"/>
          </a:p>
          <a:p>
            <a:pPr marL="0" marR="0" lvl="3" indent="0" algn="l" defTabSz="914400" rtl="0" eaLnBrk="1" fontAlgn="auto" latinLnBrk="0" hangingPunct="1">
              <a:lnSpc>
                <a:spcPct val="100000"/>
              </a:lnSpc>
              <a:spcBef>
                <a:spcPts val="0"/>
              </a:spcBef>
              <a:spcAft>
                <a:spcPts val="0"/>
              </a:spcAft>
              <a:buClrTx/>
              <a:buSzTx/>
              <a:buFont typeface="Arial" pitchFamily="34" charset="0"/>
              <a:buNone/>
              <a:tabLst/>
              <a:defRPr/>
            </a:pPr>
            <a:r>
              <a:rPr lang="en-US" baseline="0" dirty="0" smtClean="0"/>
              <a:t>Including </a:t>
            </a:r>
            <a:r>
              <a:rPr lang="en-US" b="1" u="sng" baseline="0" dirty="0" smtClean="0"/>
              <a:t>V  = view, P = pool, C = cluster, (T = transparent but does not show a T)</a:t>
            </a:r>
            <a:endParaRPr lang="en-US" b="1" dirty="0" smtClean="0"/>
          </a:p>
          <a:p>
            <a:pPr marL="0" indent="0">
              <a:buFont typeface="Arial" pitchFamily="34" charset="0"/>
              <a:buNone/>
            </a:pPr>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sz="1200" b="1" kern="1200" dirty="0" smtClean="0">
                <a:solidFill>
                  <a:schemeClr val="tx1"/>
                </a:solidFill>
                <a:effectLst/>
                <a:latin typeface="+mn-lt"/>
                <a:ea typeface="+mn-ea"/>
                <a:cs typeface="+mn-cs"/>
              </a:rPr>
              <a:t>View Table </a:t>
            </a:r>
            <a:r>
              <a:rPr lang="en-US" sz="1200" b="0" kern="1200" dirty="0" smtClean="0">
                <a:solidFill>
                  <a:schemeClr val="tx1"/>
                </a:solidFill>
                <a:effectLst/>
                <a:latin typeface="+mn-lt"/>
                <a:ea typeface="+mn-ea"/>
                <a:cs typeface="+mn-cs"/>
              </a:rPr>
              <a:t>: A </a:t>
            </a:r>
            <a:r>
              <a:rPr lang="en-US" sz="1200" kern="1200" dirty="0" smtClean="0">
                <a:solidFill>
                  <a:schemeClr val="tx1"/>
                </a:solidFill>
                <a:effectLst/>
                <a:latin typeface="+mn-lt"/>
                <a:ea typeface="+mn-ea"/>
                <a:cs typeface="+mn-cs"/>
              </a:rPr>
              <a:t>view table is a view of one or more existing tables. Parts of these tables are hidden, and others remain visible.</a:t>
            </a:r>
          </a:p>
          <a:p>
            <a:r>
              <a:rPr lang="en-US" b="1" dirty="0" smtClean="0"/>
              <a:t>Pooled Table</a:t>
            </a:r>
            <a:r>
              <a:rPr lang="en-US" dirty="0" smtClean="0"/>
              <a:t>: Pooled tables are logical tables that must be assigned to a table pool when they are defined. Pooled tables are used to store control data.  Several pooled tables can be combined in a table pool. The data of these pooled tables are then sorted in a common table in the database. </a:t>
            </a:r>
          </a:p>
          <a:p>
            <a:r>
              <a:rPr lang="en-US" b="1" dirty="0" smtClean="0"/>
              <a:t>Cluster Table</a:t>
            </a:r>
            <a:r>
              <a:rPr lang="en-US" dirty="0" smtClean="0"/>
              <a:t>:  Cluster tables are logical tables that must be assigned to a table cluster when they are defined. Cluster tables can be used to store control data.  They can also be used to store temporary data or texts, such as documentation.</a:t>
            </a:r>
          </a:p>
          <a:p>
            <a:pPr marL="0" marR="0" indent="0" algn="l" defTabSz="914400" rtl="0" eaLnBrk="1" fontAlgn="auto" latinLnBrk="0" hangingPunct="1">
              <a:lnSpc>
                <a:spcPct val="100000"/>
              </a:lnSpc>
              <a:spcBef>
                <a:spcPts val="0"/>
              </a:spcBef>
              <a:spcAft>
                <a:spcPts val="0"/>
              </a:spcAft>
              <a:buClrTx/>
              <a:buSzTx/>
              <a:buFont typeface="Arial" pitchFamily="34" charset="0"/>
              <a:buNone/>
              <a:tabLst/>
              <a:defRPr/>
            </a:pPr>
            <a:r>
              <a:rPr lang="en-US" b="1" dirty="0" smtClean="0"/>
              <a:t>Transparent Table</a:t>
            </a:r>
            <a:r>
              <a:rPr lang="en-US" dirty="0" smtClean="0"/>
              <a:t>:  Exists with the same structure both in dictionary as well as in database exactly with the same data and fields. </a:t>
            </a:r>
          </a:p>
          <a:p>
            <a:pPr marL="0" indent="0">
              <a:buFont typeface="Arial" pitchFamily="34" charset="0"/>
              <a:buNone/>
            </a:pPr>
            <a:endParaRPr lang="en-US" baseline="0" dirty="0" smtClean="0"/>
          </a:p>
          <a:p>
            <a:pPr marL="0" indent="0">
              <a:buFont typeface="Arial" pitchFamily="34" charset="0"/>
              <a:buNone/>
            </a:pPr>
            <a:endParaRPr lang="en-US" baseline="0" dirty="0" smtClean="0"/>
          </a:p>
        </p:txBody>
      </p:sp>
      <p:sp>
        <p:nvSpPr>
          <p:cNvPr id="4" name="Slide Number Placeholder 3"/>
          <p:cNvSpPr>
            <a:spLocks noGrp="1"/>
          </p:cNvSpPr>
          <p:nvPr>
            <p:ph type="sldNum" sz="quarter" idx="10"/>
          </p:nvPr>
        </p:nvSpPr>
        <p:spPr/>
        <p:txBody>
          <a:bodyPr/>
          <a:lstStyle/>
          <a:p>
            <a:fld id="{2AAFFAD7-F4BB-40AB-9856-8EF2547A47A0}" type="slidenum">
              <a:rPr lang="en-US" smtClean="0"/>
              <a:pPr/>
              <a:t>75</a:t>
            </a:fld>
            <a:endParaRPr lang="en-US" dirty="0"/>
          </a:p>
        </p:txBody>
      </p:sp>
    </p:spTree>
    <p:extLst>
      <p:ext uri="{BB962C8B-B14F-4D97-AF65-F5344CB8AC3E}">
        <p14:creationId xmlns:p14="http://schemas.microsoft.com/office/powerpoint/2010/main" val="4026922507"/>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Autofit/>
          </a:bodyPr>
          <a:lstStyle/>
          <a:p>
            <a:pPr marL="0" marR="0" indent="0" algn="l" defTabSz="914400" rtl="0" eaLnBrk="1" fontAlgn="auto" latinLnBrk="0" hangingPunct="1">
              <a:lnSpc>
                <a:spcPct val="100000"/>
              </a:lnSpc>
              <a:spcBef>
                <a:spcPts val="0"/>
              </a:spcBef>
              <a:spcAft>
                <a:spcPts val="0"/>
              </a:spcAft>
              <a:buClrTx/>
              <a:buSzTx/>
              <a:buFont typeface="Arial" pitchFamily="34" charset="0"/>
              <a:buNone/>
              <a:tabLst/>
              <a:defRPr/>
            </a:pPr>
            <a:r>
              <a:rPr lang="en-US" dirty="0" smtClean="0"/>
              <a:t>The</a:t>
            </a:r>
            <a:r>
              <a:rPr lang="en-US" baseline="0" dirty="0" smtClean="0"/>
              <a:t> first time you use Query, you will need to synchronize the data dictionary with SAP.  </a:t>
            </a:r>
          </a:p>
          <a:p>
            <a:pPr marL="0" indent="0">
              <a:buFont typeface="Arial" pitchFamily="34" charset="0"/>
              <a:buNone/>
            </a:pPr>
            <a:endParaRPr lang="en-US" b="0" dirty="0" smtClean="0"/>
          </a:p>
          <a:p>
            <a:pPr marL="0" indent="0">
              <a:buFont typeface="Arial" pitchFamily="34" charset="0"/>
              <a:buNone/>
            </a:pPr>
            <a:r>
              <a:rPr lang="en-US" b="0" dirty="0" smtClean="0"/>
              <a:t>2</a:t>
            </a:r>
            <a:r>
              <a:rPr lang="en-US" b="0" baseline="0" dirty="0" smtClean="0"/>
              <a:t> options to synch tables:</a:t>
            </a:r>
          </a:p>
          <a:p>
            <a:pPr marL="0" indent="0">
              <a:buFont typeface="Arial" pitchFamily="34" charset="0"/>
              <a:buNone/>
            </a:pPr>
            <a:endParaRPr lang="en-US" b="0" dirty="0" smtClean="0"/>
          </a:p>
          <a:p>
            <a:pPr marL="171450" indent="-171450">
              <a:buFont typeface="Arial" pitchFamily="34" charset="0"/>
              <a:buChar char="•"/>
            </a:pPr>
            <a:r>
              <a:rPr lang="en-US" b="1" dirty="0" smtClean="0"/>
              <a:t>Synching Tables </a:t>
            </a:r>
          </a:p>
          <a:p>
            <a:pPr marL="628650" lvl="1" indent="-171450">
              <a:buFont typeface="Arial" pitchFamily="34" charset="0"/>
              <a:buChar char="•"/>
            </a:pPr>
            <a:r>
              <a:rPr lang="en-US" b="1" dirty="0" smtClean="0"/>
              <a:t># 1 Manual</a:t>
            </a:r>
          </a:p>
          <a:p>
            <a:pPr marL="1085850" lvl="2" indent="-171450">
              <a:buFont typeface="Arial" pitchFamily="34" charset="0"/>
              <a:buChar char="•"/>
            </a:pPr>
            <a:r>
              <a:rPr lang="en-US" b="1" dirty="0" smtClean="0"/>
              <a:t>Select Table, Category or Data Dictionary </a:t>
            </a:r>
          </a:p>
          <a:p>
            <a:pPr marL="1543050" marR="0" lvl="3" indent="-171450" algn="l" defTabSz="914400" rtl="0" eaLnBrk="1" fontAlgn="auto" latinLnBrk="0" hangingPunct="1">
              <a:lnSpc>
                <a:spcPct val="100000"/>
              </a:lnSpc>
              <a:spcBef>
                <a:spcPts val="0"/>
              </a:spcBef>
              <a:spcAft>
                <a:spcPts val="0"/>
              </a:spcAft>
              <a:buClrTx/>
              <a:buSzTx/>
              <a:buFont typeface="Arial" pitchFamily="34" charset="0"/>
              <a:buChar char="•"/>
              <a:tabLst/>
              <a:defRPr/>
            </a:pPr>
            <a:r>
              <a:rPr lang="en-US" baseline="0" dirty="0" smtClean="0"/>
              <a:t>Synchronize an entire category or the entire dictionary by right clicking</a:t>
            </a:r>
          </a:p>
          <a:p>
            <a:pPr marL="1543050" marR="0" lvl="3" indent="-171450" algn="l" defTabSz="914400" rtl="0" eaLnBrk="1" fontAlgn="auto" latinLnBrk="0" hangingPunct="1">
              <a:lnSpc>
                <a:spcPct val="100000"/>
              </a:lnSpc>
              <a:spcBef>
                <a:spcPts val="0"/>
              </a:spcBef>
              <a:spcAft>
                <a:spcPts val="0"/>
              </a:spcAft>
              <a:buClrTx/>
              <a:buSzTx/>
              <a:buFont typeface="Arial" pitchFamily="34" charset="0"/>
              <a:buChar char="•"/>
              <a:tabLst/>
              <a:defRPr/>
            </a:pPr>
            <a:r>
              <a:rPr lang="en-US" b="1" i="0" u="none" baseline="0" dirty="0" smtClean="0"/>
              <a:t>NOTE- </a:t>
            </a:r>
            <a:r>
              <a:rPr lang="en-US" b="0" i="0" u="none" baseline="0" dirty="0" smtClean="0"/>
              <a:t>I do not suggest synchronizing your whole data dictionary…that would take a long time</a:t>
            </a:r>
          </a:p>
          <a:p>
            <a:pPr marL="1543050" marR="0" lvl="3" indent="-171450" algn="l" defTabSz="914400" rtl="0" eaLnBrk="1" fontAlgn="auto" latinLnBrk="0" hangingPunct="1">
              <a:lnSpc>
                <a:spcPct val="100000"/>
              </a:lnSpc>
              <a:spcBef>
                <a:spcPts val="0"/>
              </a:spcBef>
              <a:spcAft>
                <a:spcPts val="0"/>
              </a:spcAft>
              <a:buClrTx/>
              <a:buSzTx/>
              <a:buFont typeface="Arial" pitchFamily="34" charset="0"/>
              <a:buChar char="•"/>
              <a:tabLst/>
              <a:defRPr/>
            </a:pPr>
            <a:r>
              <a:rPr lang="en-US" b="1" i="0" u="none" baseline="0" dirty="0" smtClean="0"/>
              <a:t>NOTE-</a:t>
            </a:r>
            <a:r>
              <a:rPr lang="en-US" b="0" i="0" u="none" baseline="0" dirty="0" smtClean="0"/>
              <a:t> Can not use Query while </a:t>
            </a:r>
            <a:r>
              <a:rPr lang="en-US" b="0" i="0" u="none" baseline="0" dirty="0" err="1" smtClean="0"/>
              <a:t>syncying</a:t>
            </a:r>
            <a:endParaRPr lang="en-US" b="1" i="0" u="none" baseline="0" dirty="0" smtClean="0"/>
          </a:p>
          <a:p>
            <a:pPr marL="1085850" lvl="2" indent="-171450">
              <a:buFont typeface="Arial" pitchFamily="34" charset="0"/>
              <a:buChar char="•"/>
            </a:pPr>
            <a:r>
              <a:rPr lang="en-US" b="1" dirty="0" smtClean="0"/>
              <a:t>Right click</a:t>
            </a:r>
          </a:p>
          <a:p>
            <a:pPr marL="1085850" lvl="2" indent="-171450">
              <a:buFont typeface="Arial" pitchFamily="34" charset="0"/>
              <a:buChar char="•"/>
            </a:pPr>
            <a:r>
              <a:rPr lang="en-US" b="1" dirty="0" smtClean="0"/>
              <a:t>Select Synchronize</a:t>
            </a:r>
          </a:p>
          <a:p>
            <a:pPr marL="1543050" lvl="3" indent="-171450">
              <a:buFont typeface="Arial" pitchFamily="34" charset="0"/>
              <a:buChar char="•"/>
            </a:pPr>
            <a:r>
              <a:rPr lang="en-US" baseline="0" dirty="0" smtClean="0"/>
              <a:t>Depending on what is being synchronized this may take a few minutes or several hours.  </a:t>
            </a:r>
          </a:p>
          <a:p>
            <a:pPr marL="1543050" lvl="3" indent="-171450">
              <a:buFont typeface="Arial" pitchFamily="34" charset="0"/>
              <a:buChar char="•"/>
            </a:pPr>
            <a:r>
              <a:rPr lang="en-US" baseline="0" dirty="0" smtClean="0"/>
              <a:t>You cannot use Query while this is happening.   </a:t>
            </a:r>
          </a:p>
          <a:p>
            <a:pPr marL="1543050" lvl="3" indent="-171450">
              <a:buFont typeface="Arial" pitchFamily="34" charset="0"/>
              <a:buChar char="•"/>
            </a:pPr>
            <a:r>
              <a:rPr lang="en-US" baseline="0" dirty="0" smtClean="0"/>
              <a:t>Remember you are synchronizing by SAP System</a:t>
            </a:r>
            <a:endParaRPr lang="en-US" b="1" dirty="0" smtClean="0"/>
          </a:p>
          <a:p>
            <a:pPr marL="628650" lvl="1" indent="-171450">
              <a:buFont typeface="Arial" pitchFamily="34" charset="0"/>
              <a:buChar char="•"/>
            </a:pPr>
            <a:endParaRPr lang="en-US" b="1" dirty="0" smtClean="0"/>
          </a:p>
          <a:p>
            <a:pPr marL="628650" lvl="1" indent="-171450">
              <a:buFont typeface="Arial" pitchFamily="34" charset="0"/>
              <a:buChar char="•"/>
            </a:pPr>
            <a:r>
              <a:rPr lang="en-US" b="1" dirty="0" smtClean="0"/>
              <a:t>#2 Drag and Drop</a:t>
            </a:r>
          </a:p>
          <a:p>
            <a:pPr marL="1085850" lvl="2" indent="-171450">
              <a:buFont typeface="Arial" pitchFamily="34" charset="0"/>
              <a:buChar char="•"/>
            </a:pPr>
            <a:r>
              <a:rPr lang="en-US" b="1" dirty="0" smtClean="0"/>
              <a:t>Highlight table</a:t>
            </a:r>
          </a:p>
          <a:p>
            <a:pPr marL="1085850" lvl="2" indent="-171450">
              <a:buFont typeface="Arial" pitchFamily="34" charset="0"/>
              <a:buChar char="•"/>
            </a:pPr>
            <a:r>
              <a:rPr lang="en-US" b="1" dirty="0" smtClean="0"/>
              <a:t>Drag to Query Builder</a:t>
            </a:r>
          </a:p>
          <a:p>
            <a:pPr marL="0" indent="0">
              <a:buFont typeface="Arial" pitchFamily="34" charset="0"/>
              <a:buNone/>
            </a:pPr>
            <a:endParaRPr lang="en-US" baseline="0" dirty="0" smtClean="0"/>
          </a:p>
          <a:p>
            <a:pPr marL="0" indent="0">
              <a:buFont typeface="Arial" pitchFamily="34" charset="0"/>
              <a:buNone/>
            </a:pPr>
            <a:r>
              <a:rPr lang="en-US" baseline="0" dirty="0" smtClean="0"/>
              <a:t>Once done it will stay synchronized.  Make sure your have access to tables and fields as you might have some custom fields.</a:t>
            </a:r>
          </a:p>
          <a:p>
            <a:pPr marL="0" indent="0">
              <a:buFont typeface="Arial" pitchFamily="34" charset="0"/>
              <a:buNone/>
            </a:pPr>
            <a:endParaRPr lang="en-US" baseline="0" dirty="0" smtClean="0"/>
          </a:p>
          <a:p>
            <a:pPr marL="0" indent="0">
              <a:buFont typeface="Arial" pitchFamily="34" charset="0"/>
              <a:buNone/>
            </a:pPr>
            <a:r>
              <a:rPr lang="en-US" baseline="0" dirty="0" smtClean="0"/>
              <a:t>Each user has access to the Data Dictionary and can make customization changes unique to themselves.</a:t>
            </a:r>
            <a:endParaRPr lang="en-US" b="1" baseline="0" dirty="0" smtClean="0"/>
          </a:p>
        </p:txBody>
      </p:sp>
      <p:sp>
        <p:nvSpPr>
          <p:cNvPr id="4" name="Slide Number Placeholder 3"/>
          <p:cNvSpPr>
            <a:spLocks noGrp="1"/>
          </p:cNvSpPr>
          <p:nvPr>
            <p:ph type="sldNum" sz="quarter" idx="10"/>
          </p:nvPr>
        </p:nvSpPr>
        <p:spPr/>
        <p:txBody>
          <a:bodyPr/>
          <a:lstStyle/>
          <a:p>
            <a:fld id="{2AAFFAD7-F4BB-40AB-9856-8EF2547A47A0}" type="slidenum">
              <a:rPr lang="en-US" smtClean="0"/>
              <a:pPr/>
              <a:t>76</a:t>
            </a:fld>
            <a:endParaRPr lang="en-US" dirty="0"/>
          </a:p>
        </p:txBody>
      </p:sp>
    </p:spTree>
    <p:extLst>
      <p:ext uri="{BB962C8B-B14F-4D97-AF65-F5344CB8AC3E}">
        <p14:creationId xmlns:p14="http://schemas.microsoft.com/office/powerpoint/2010/main" val="712929247"/>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Autofit/>
          </a:bodyPr>
          <a:lstStyle/>
          <a:p>
            <a:pPr marL="0" indent="0">
              <a:buFont typeface="Arial" pitchFamily="34" charset="0"/>
              <a:buNone/>
            </a:pPr>
            <a:r>
              <a:rPr lang="en-US" b="0" dirty="0" smtClean="0"/>
              <a:t>2</a:t>
            </a:r>
            <a:r>
              <a:rPr lang="en-US" b="0" baseline="0" dirty="0" smtClean="0"/>
              <a:t> options to:</a:t>
            </a:r>
          </a:p>
          <a:p>
            <a:pPr marL="171450" indent="-171450" algn="l">
              <a:buFont typeface="Arial" pitchFamily="34" charset="0"/>
              <a:buChar char="•"/>
            </a:pPr>
            <a:endParaRPr lang="en-US" b="1" dirty="0" smtClean="0"/>
          </a:p>
          <a:p>
            <a:pPr marL="171450" indent="-171450" algn="l">
              <a:buFont typeface="Arial" pitchFamily="34" charset="0"/>
              <a:buChar char="•"/>
            </a:pPr>
            <a:r>
              <a:rPr lang="en-US" b="1" dirty="0" smtClean="0"/>
              <a:t>Adding Tables to Data Dictionary / Query Builder</a:t>
            </a:r>
          </a:p>
          <a:p>
            <a:pPr marL="628650" lvl="1" indent="-171450" algn="l">
              <a:buFont typeface="Arial" pitchFamily="34" charset="0"/>
              <a:buChar char="•"/>
            </a:pPr>
            <a:r>
              <a:rPr lang="en-US" b="1" dirty="0" smtClean="0"/>
              <a:t> # 1 Add to Query button</a:t>
            </a:r>
          </a:p>
          <a:p>
            <a:pPr marL="1085850" lvl="2" indent="-171450" algn="l">
              <a:buFont typeface="Arial" pitchFamily="34" charset="0"/>
              <a:buChar char="•"/>
            </a:pPr>
            <a:r>
              <a:rPr lang="en-US" b="1" dirty="0" smtClean="0"/>
              <a:t>Enter Table(s) Name</a:t>
            </a:r>
          </a:p>
          <a:p>
            <a:pPr marL="1543050" marR="0" lvl="3" indent="-171450" algn="l" defTabSz="914400" rtl="0" eaLnBrk="1" fontAlgn="auto" latinLnBrk="0" hangingPunct="1">
              <a:lnSpc>
                <a:spcPct val="100000"/>
              </a:lnSpc>
              <a:spcBef>
                <a:spcPts val="0"/>
              </a:spcBef>
              <a:spcAft>
                <a:spcPts val="0"/>
              </a:spcAft>
              <a:buClrTx/>
              <a:buSzTx/>
              <a:buFont typeface="Arial" pitchFamily="34" charset="0"/>
              <a:buChar char="•"/>
              <a:tabLst/>
              <a:defRPr/>
            </a:pPr>
            <a:r>
              <a:rPr lang="en-US" baseline="0" dirty="0" smtClean="0"/>
              <a:t>Click Add to Query button </a:t>
            </a:r>
          </a:p>
          <a:p>
            <a:pPr marL="1085850" lvl="2" indent="-171450" algn="l">
              <a:buFont typeface="Arial" pitchFamily="34" charset="0"/>
              <a:buChar char="•"/>
            </a:pPr>
            <a:endParaRPr lang="en-US" b="1" dirty="0" smtClean="0"/>
          </a:p>
          <a:p>
            <a:pPr marL="628650" lvl="1" indent="-171450" algn="l">
              <a:buFont typeface="Arial" pitchFamily="34" charset="0"/>
              <a:buChar char="•"/>
            </a:pPr>
            <a:r>
              <a:rPr lang="en-US" b="1" i="1" dirty="0" smtClean="0">
                <a:solidFill>
                  <a:srgbClr val="6BB224"/>
                </a:solidFill>
              </a:rPr>
              <a:t>Results:</a:t>
            </a:r>
          </a:p>
          <a:p>
            <a:pPr marL="1085850" lvl="2" indent="-171450" algn="l">
              <a:buFont typeface="Arial" pitchFamily="34" charset="0"/>
              <a:buChar char="•"/>
            </a:pPr>
            <a:r>
              <a:rPr lang="en-US" b="1" dirty="0" smtClean="0"/>
              <a:t>Table(s) added to Data Dictionary and synched</a:t>
            </a:r>
          </a:p>
          <a:p>
            <a:pPr marL="1085850" lvl="2" indent="-171450" algn="l">
              <a:buFont typeface="Arial" pitchFamily="34" charset="0"/>
              <a:buChar char="•"/>
            </a:pPr>
            <a:r>
              <a:rPr lang="en-US" b="1" dirty="0" smtClean="0"/>
              <a:t>Table(s) added to Query Builder</a:t>
            </a:r>
          </a:p>
          <a:p>
            <a:pPr marL="0" indent="0">
              <a:buFont typeface="Arial" pitchFamily="34" charset="0"/>
              <a:buNone/>
            </a:pPr>
            <a:endParaRPr lang="en-US" b="1" baseline="0" dirty="0" smtClean="0"/>
          </a:p>
        </p:txBody>
      </p:sp>
      <p:sp>
        <p:nvSpPr>
          <p:cNvPr id="4" name="Slide Number Placeholder 3"/>
          <p:cNvSpPr>
            <a:spLocks noGrp="1"/>
          </p:cNvSpPr>
          <p:nvPr>
            <p:ph type="sldNum" sz="quarter" idx="10"/>
          </p:nvPr>
        </p:nvSpPr>
        <p:spPr/>
        <p:txBody>
          <a:bodyPr/>
          <a:lstStyle/>
          <a:p>
            <a:fld id="{2AAFFAD7-F4BB-40AB-9856-8EF2547A47A0}" type="slidenum">
              <a:rPr lang="en-US" smtClean="0"/>
              <a:pPr/>
              <a:t>77</a:t>
            </a:fld>
            <a:endParaRPr lang="en-US" dirty="0"/>
          </a:p>
        </p:txBody>
      </p:sp>
    </p:spTree>
    <p:extLst>
      <p:ext uri="{BB962C8B-B14F-4D97-AF65-F5344CB8AC3E}">
        <p14:creationId xmlns:p14="http://schemas.microsoft.com/office/powerpoint/2010/main" val="3697159867"/>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Autofit/>
          </a:bodyPr>
          <a:lstStyle/>
          <a:p>
            <a:pPr marL="0" indent="0">
              <a:buFont typeface="Arial" pitchFamily="34" charset="0"/>
              <a:buNone/>
            </a:pPr>
            <a:r>
              <a:rPr lang="en-US" b="0" dirty="0" smtClean="0"/>
              <a:t>2</a:t>
            </a:r>
            <a:r>
              <a:rPr lang="en-US" b="0" baseline="0" dirty="0" smtClean="0"/>
              <a:t> options to:</a:t>
            </a:r>
          </a:p>
          <a:p>
            <a:pPr marL="171450" indent="-171450" algn="l">
              <a:buFont typeface="Arial" pitchFamily="34" charset="0"/>
              <a:buChar char="•"/>
            </a:pPr>
            <a:r>
              <a:rPr lang="en-US" b="0" dirty="0" smtClean="0"/>
              <a:t>If you have a customized table. It will not be sitting</a:t>
            </a:r>
            <a:r>
              <a:rPr lang="en-US" b="0" baseline="0" dirty="0" smtClean="0"/>
              <a:t> out there automatically, so we’ll have to pull that in OR if you’re having trouble finding exactly what you’re looking for you can do a search. </a:t>
            </a:r>
            <a:br>
              <a:rPr lang="en-US" b="0" baseline="0" dirty="0" smtClean="0"/>
            </a:br>
            <a:endParaRPr lang="en-US" b="0" dirty="0" smtClean="0"/>
          </a:p>
          <a:p>
            <a:pPr marL="171450" indent="-171450" algn="l">
              <a:buFont typeface="Arial" pitchFamily="34" charset="0"/>
              <a:buChar char="•"/>
            </a:pPr>
            <a:r>
              <a:rPr lang="en-US" b="1" dirty="0" smtClean="0"/>
              <a:t>Adding Tables to Data Dictionary / Query Builder</a:t>
            </a:r>
          </a:p>
          <a:p>
            <a:pPr marL="628650" lvl="1" indent="-171450">
              <a:buFont typeface="Arial" pitchFamily="34" charset="0"/>
              <a:buChar char="•"/>
            </a:pPr>
            <a:r>
              <a:rPr lang="en-US" b="1" dirty="0" smtClean="0"/>
              <a:t>#2 Search In Data Dictionary</a:t>
            </a:r>
          </a:p>
          <a:p>
            <a:pPr marL="1085850" marR="0" lvl="2" indent="-171450" algn="l" defTabSz="914400" rtl="0" eaLnBrk="1" fontAlgn="auto" latinLnBrk="0" hangingPunct="1">
              <a:lnSpc>
                <a:spcPct val="100000"/>
              </a:lnSpc>
              <a:spcBef>
                <a:spcPts val="0"/>
              </a:spcBef>
              <a:spcAft>
                <a:spcPts val="0"/>
              </a:spcAft>
              <a:buClrTx/>
              <a:buSzTx/>
              <a:buFont typeface="Arial" pitchFamily="34" charset="0"/>
              <a:buChar char="•"/>
              <a:tabLst/>
              <a:defRPr/>
            </a:pPr>
            <a:r>
              <a:rPr lang="en-US" baseline="0" dirty="0" smtClean="0"/>
              <a:t>Click on button</a:t>
            </a:r>
          </a:p>
          <a:p>
            <a:pPr marL="1085850" lvl="2" indent="-171450">
              <a:buFont typeface="Arial" pitchFamily="34" charset="0"/>
              <a:buChar char="•"/>
            </a:pPr>
            <a:r>
              <a:rPr lang="en-US" b="1" dirty="0" smtClean="0"/>
              <a:t>SAP/Winshuttle</a:t>
            </a:r>
          </a:p>
          <a:p>
            <a:pPr marL="1085850" lvl="2" indent="-171450">
              <a:buFont typeface="Arial" pitchFamily="34" charset="0"/>
              <a:buChar char="•"/>
            </a:pPr>
            <a:r>
              <a:rPr lang="en-US" b="1" dirty="0" smtClean="0"/>
              <a:t>Enter Search Criteria</a:t>
            </a:r>
          </a:p>
          <a:p>
            <a:pPr marL="1543050" marR="0" lvl="3" indent="-171450" algn="l" defTabSz="914400" rtl="0" eaLnBrk="1" fontAlgn="auto" latinLnBrk="0" hangingPunct="1">
              <a:lnSpc>
                <a:spcPct val="100000"/>
              </a:lnSpc>
              <a:spcBef>
                <a:spcPts val="0"/>
              </a:spcBef>
              <a:spcAft>
                <a:spcPts val="0"/>
              </a:spcAft>
              <a:buClrTx/>
              <a:buSzTx/>
              <a:buFont typeface="Arial" pitchFamily="34" charset="0"/>
              <a:buChar char="•"/>
              <a:tabLst/>
              <a:defRPr/>
            </a:pPr>
            <a:r>
              <a:rPr lang="en-US" sz="1200" kern="1200" dirty="0" smtClean="0">
                <a:solidFill>
                  <a:schemeClr val="tx1"/>
                </a:solidFill>
                <a:effectLst/>
                <a:latin typeface="+mn-lt"/>
                <a:ea typeface="+mn-ea"/>
                <a:cs typeface="+mn-cs"/>
              </a:rPr>
              <a:t>Select options &gt; select table </a:t>
            </a:r>
          </a:p>
          <a:p>
            <a:pPr marL="1543050" marR="0" lvl="3" indent="-171450" algn="l" defTabSz="914400" rtl="0" eaLnBrk="1" fontAlgn="auto" latinLnBrk="0" hangingPunct="1">
              <a:lnSpc>
                <a:spcPct val="100000"/>
              </a:lnSpc>
              <a:spcBef>
                <a:spcPts val="0"/>
              </a:spcBef>
              <a:spcAft>
                <a:spcPts val="0"/>
              </a:spcAft>
              <a:buClrTx/>
              <a:buSzTx/>
              <a:buFont typeface="Arial" pitchFamily="34" charset="0"/>
              <a:buChar char="•"/>
              <a:tabLst/>
              <a:defRPr/>
            </a:pPr>
            <a:r>
              <a:rPr lang="en-US" baseline="0" dirty="0" smtClean="0"/>
              <a:t>Great for finding tables not listed (custom fields).  Replaces SE16 or SQV1 </a:t>
            </a:r>
            <a:endParaRPr lang="en-US" dirty="0" smtClean="0"/>
          </a:p>
          <a:p>
            <a:pPr marL="1543050" lvl="3" indent="-171450">
              <a:buFont typeface="Arial" pitchFamily="34" charset="0"/>
              <a:buChar char="•"/>
            </a:pPr>
            <a:r>
              <a:rPr lang="en-US" baseline="0" dirty="0" smtClean="0"/>
              <a:t>Table is listed by the SAP table name.</a:t>
            </a:r>
          </a:p>
        </p:txBody>
      </p:sp>
      <p:sp>
        <p:nvSpPr>
          <p:cNvPr id="4" name="Slide Number Placeholder 3"/>
          <p:cNvSpPr>
            <a:spLocks noGrp="1"/>
          </p:cNvSpPr>
          <p:nvPr>
            <p:ph type="sldNum" sz="quarter" idx="10"/>
          </p:nvPr>
        </p:nvSpPr>
        <p:spPr/>
        <p:txBody>
          <a:bodyPr/>
          <a:lstStyle/>
          <a:p>
            <a:fld id="{2AAFFAD7-F4BB-40AB-9856-8EF2547A47A0}" type="slidenum">
              <a:rPr lang="en-US" smtClean="0"/>
              <a:pPr/>
              <a:t>78</a:t>
            </a:fld>
            <a:endParaRPr lang="en-US" dirty="0"/>
          </a:p>
        </p:txBody>
      </p:sp>
    </p:spTree>
    <p:extLst>
      <p:ext uri="{BB962C8B-B14F-4D97-AF65-F5344CB8AC3E}">
        <p14:creationId xmlns:p14="http://schemas.microsoft.com/office/powerpoint/2010/main" val="190051119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Autofit/>
          </a:bodyPr>
          <a:lstStyle/>
          <a:p>
            <a:pPr>
              <a:buFont typeface="Arial" pitchFamily="34" charset="0"/>
              <a:buNone/>
            </a:pPr>
            <a:r>
              <a:rPr lang="en-US" dirty="0" smtClean="0"/>
              <a:t>First step – Record</a:t>
            </a:r>
          </a:p>
          <a:p>
            <a:pPr>
              <a:buFont typeface="Arial" pitchFamily="34" charset="0"/>
              <a:buNone/>
            </a:pPr>
            <a:endParaRPr lang="en-US" dirty="0" smtClean="0"/>
          </a:p>
          <a:p>
            <a:pPr>
              <a:buFont typeface="Arial" pitchFamily="34" charset="0"/>
              <a:buNone/>
            </a:pPr>
            <a:r>
              <a:rPr lang="en-US" dirty="0" smtClean="0"/>
              <a:t>Enter</a:t>
            </a:r>
            <a:r>
              <a:rPr lang="en-US" baseline="0" dirty="0" smtClean="0"/>
              <a:t> T code &gt; click Go, Recording Properties screen appears. </a:t>
            </a:r>
          </a:p>
          <a:p>
            <a:pPr>
              <a:buFont typeface="Arial" pitchFamily="34" charset="0"/>
              <a:buNone/>
            </a:pPr>
            <a:endParaRPr lang="en-US" baseline="0" dirty="0" smtClean="0"/>
          </a:p>
          <a:p>
            <a:pPr>
              <a:buFont typeface="Arial" pitchFamily="34" charset="0"/>
              <a:buNone/>
            </a:pPr>
            <a:r>
              <a:rPr lang="en-US" dirty="0" smtClean="0"/>
              <a:t>4 recording modes.  </a:t>
            </a:r>
          </a:p>
          <a:p>
            <a:pPr>
              <a:buFont typeface="Arial" pitchFamily="34" charset="0"/>
              <a:buNone/>
            </a:pPr>
            <a:endParaRPr lang="en-US" dirty="0" smtClean="0"/>
          </a:p>
          <a:p>
            <a:pPr>
              <a:buFont typeface="Arial" pitchFamily="34" charset="0"/>
              <a:buNone/>
            </a:pPr>
            <a:r>
              <a:rPr lang="en-US" dirty="0" smtClean="0"/>
              <a:t>Start</a:t>
            </a:r>
            <a:r>
              <a:rPr lang="en-US" baseline="0" dirty="0" smtClean="0"/>
              <a:t> with default for the selected T codes is best practice.  </a:t>
            </a:r>
          </a:p>
          <a:p>
            <a:pPr>
              <a:buFont typeface="Arial" pitchFamily="34" charset="0"/>
              <a:buNone/>
            </a:pPr>
            <a:endParaRPr lang="en-US" dirty="0" smtClean="0"/>
          </a:p>
          <a:p>
            <a:pPr>
              <a:buFont typeface="Arial" pitchFamily="34" charset="0"/>
              <a:buChar char="•"/>
            </a:pPr>
            <a:r>
              <a:rPr lang="en-US" b="1" dirty="0" smtClean="0"/>
              <a:t>Recoding</a:t>
            </a:r>
            <a:r>
              <a:rPr lang="en-US" b="1" baseline="0" dirty="0" smtClean="0"/>
              <a:t> Modes</a:t>
            </a:r>
            <a:endParaRPr lang="en-US" b="1" dirty="0" smtClean="0"/>
          </a:p>
          <a:p>
            <a:pPr>
              <a:buFont typeface="Arial" pitchFamily="34" charset="0"/>
              <a:buChar char="•"/>
            </a:pPr>
            <a:r>
              <a:rPr lang="en-US" b="1" dirty="0" smtClean="0"/>
              <a:t>Batch Input</a:t>
            </a:r>
            <a:r>
              <a:rPr lang="en-US" b="1" baseline="0" dirty="0" smtClean="0"/>
              <a:t> - </a:t>
            </a:r>
            <a:r>
              <a:rPr lang="en-US" baseline="0" dirty="0" smtClean="0"/>
              <a:t>useful for recording simple transactions, like updating single Infotypes in HR Master Data. </a:t>
            </a:r>
          </a:p>
          <a:p>
            <a:pPr marL="457200" marR="0" lvl="1" indent="0" algn="l" defTabSz="914400" rtl="0" eaLnBrk="1" fontAlgn="auto" latinLnBrk="0" hangingPunct="1">
              <a:lnSpc>
                <a:spcPct val="100000"/>
              </a:lnSpc>
              <a:spcBef>
                <a:spcPts val="0"/>
              </a:spcBef>
              <a:spcAft>
                <a:spcPts val="0"/>
              </a:spcAft>
              <a:buClrTx/>
              <a:buSzTx/>
              <a:buFont typeface="Arial" pitchFamily="34" charset="0"/>
              <a:buChar char="•"/>
              <a:tabLst/>
              <a:defRPr/>
            </a:pPr>
            <a:r>
              <a:rPr lang="en-US" b="1" baseline="0" dirty="0" smtClean="0"/>
              <a:t>Upload only</a:t>
            </a:r>
            <a:r>
              <a:rPr lang="en-US" b="0" baseline="0" dirty="0" smtClean="0"/>
              <a:t> – data to SAP</a:t>
            </a:r>
            <a:endParaRPr lang="en-US" b="1" baseline="0" dirty="0" smtClean="0"/>
          </a:p>
          <a:p>
            <a:pPr marL="914400" marR="0" lvl="2" indent="0" algn="l" defTabSz="914400" rtl="0" eaLnBrk="1" fontAlgn="auto" latinLnBrk="0" hangingPunct="1">
              <a:lnSpc>
                <a:spcPct val="100000"/>
              </a:lnSpc>
              <a:spcBef>
                <a:spcPts val="0"/>
              </a:spcBef>
              <a:spcAft>
                <a:spcPts val="0"/>
              </a:spcAft>
              <a:buClrTx/>
              <a:buSzTx/>
              <a:buFont typeface="Arial" pitchFamily="34" charset="0"/>
              <a:buChar char="•"/>
              <a:tabLst/>
              <a:defRPr/>
            </a:pPr>
            <a:r>
              <a:rPr lang="en-US" baseline="0" dirty="0" smtClean="0"/>
              <a:t>Can be faster if the volume of data is high.</a:t>
            </a:r>
          </a:p>
          <a:p>
            <a:pPr marL="457200" marR="0" lvl="1" indent="0" algn="l" defTabSz="914400" rtl="0" eaLnBrk="1" fontAlgn="auto" latinLnBrk="0" hangingPunct="1">
              <a:lnSpc>
                <a:spcPct val="100000"/>
              </a:lnSpc>
              <a:spcBef>
                <a:spcPts val="0"/>
              </a:spcBef>
              <a:spcAft>
                <a:spcPts val="0"/>
              </a:spcAft>
              <a:buClrTx/>
              <a:buSzTx/>
              <a:buFont typeface="Arial" pitchFamily="34" charset="0"/>
              <a:buChar char="•"/>
              <a:tabLst/>
              <a:defRPr/>
            </a:pPr>
            <a:r>
              <a:rPr lang="en-US" baseline="0" dirty="0" smtClean="0"/>
              <a:t>Some mapping features will be grayed out since this up load only (examples: Read from SAP, extended logging, SAP backup)</a:t>
            </a:r>
          </a:p>
          <a:p>
            <a:pPr lvl="1">
              <a:buFont typeface="Arial" pitchFamily="34" charset="0"/>
              <a:buChar char="•"/>
            </a:pPr>
            <a:r>
              <a:rPr lang="en-US" baseline="0" dirty="0" smtClean="0"/>
              <a:t>NOTE - Batch Input Mode operates in BDC (Batch Data Communication) Mode within SAP, </a:t>
            </a:r>
            <a:r>
              <a:rPr lang="en-US" dirty="0" smtClean="0"/>
              <a:t>so</a:t>
            </a:r>
            <a:r>
              <a:rPr lang="en-US" baseline="0" dirty="0" smtClean="0"/>
              <a:t> screens may appear slightly different from when the transaction is run manually. </a:t>
            </a:r>
          </a:p>
          <a:p>
            <a:pPr lvl="2">
              <a:buFont typeface="Arial" pitchFamily="34" charset="0"/>
              <a:buChar char="•"/>
            </a:pPr>
            <a:r>
              <a:rPr lang="en-US" baseline="0" dirty="0" smtClean="0"/>
              <a:t>Transaction will still upload the data correctly. </a:t>
            </a:r>
          </a:p>
          <a:p>
            <a:pPr defTabSz="864931">
              <a:buFont typeface="Arial" pitchFamily="34" charset="0"/>
              <a:buNone/>
              <a:defRPr/>
            </a:pPr>
            <a:endParaRPr lang="en-US" b="1" i="0" baseline="0" dirty="0" smtClean="0"/>
          </a:p>
          <a:p>
            <a:pPr defTabSz="864931">
              <a:buFont typeface="Arial" pitchFamily="34" charset="0"/>
              <a:buChar char="•"/>
              <a:defRPr/>
            </a:pPr>
            <a:r>
              <a:rPr lang="en-US" b="1" baseline="0" dirty="0" smtClean="0"/>
              <a:t>Non-Batch Input – </a:t>
            </a:r>
            <a:r>
              <a:rPr lang="en-US" i="0" baseline="0" dirty="0" smtClean="0"/>
              <a:t>most flexible recording mode and usually the default. For most transactions, this recording mode will work well. </a:t>
            </a:r>
            <a:endParaRPr lang="en-US" b="1" baseline="0" dirty="0" smtClean="0"/>
          </a:p>
          <a:p>
            <a:pPr marL="457200" marR="0" lvl="1" indent="0" algn="l" defTabSz="864931" rtl="0" eaLnBrk="1" fontAlgn="auto" latinLnBrk="0" hangingPunct="1">
              <a:lnSpc>
                <a:spcPct val="100000"/>
              </a:lnSpc>
              <a:spcBef>
                <a:spcPts val="0"/>
              </a:spcBef>
              <a:spcAft>
                <a:spcPts val="0"/>
              </a:spcAft>
              <a:buClrTx/>
              <a:buSzTx/>
              <a:buFont typeface="Arial" pitchFamily="34" charset="0"/>
              <a:buChar char="•"/>
              <a:tabLst/>
              <a:defRPr/>
            </a:pPr>
            <a:r>
              <a:rPr lang="en-US" b="1" baseline="0" dirty="0" smtClean="0"/>
              <a:t>Upload/</a:t>
            </a:r>
            <a:r>
              <a:rPr lang="en-US" b="1" baseline="0" dirty="0" err="1" smtClean="0"/>
              <a:t>Readback</a:t>
            </a:r>
            <a:r>
              <a:rPr lang="en-US" baseline="0" dirty="0" smtClean="0"/>
              <a:t> (</a:t>
            </a:r>
            <a:r>
              <a:rPr lang="en-US" i="0" baseline="0" dirty="0" smtClean="0"/>
              <a:t>download) data from SAP</a:t>
            </a:r>
          </a:p>
          <a:p>
            <a:pPr marL="457200" marR="0" lvl="1" indent="0" algn="l" defTabSz="864931" rtl="0" eaLnBrk="1" fontAlgn="auto" latinLnBrk="0" hangingPunct="1">
              <a:lnSpc>
                <a:spcPct val="100000"/>
              </a:lnSpc>
              <a:spcBef>
                <a:spcPts val="0"/>
              </a:spcBef>
              <a:spcAft>
                <a:spcPts val="0"/>
              </a:spcAft>
              <a:buClrTx/>
              <a:buSzTx/>
              <a:buFont typeface="Arial" pitchFamily="34" charset="0"/>
              <a:buChar char="•"/>
              <a:tabLst/>
              <a:defRPr/>
            </a:pPr>
            <a:r>
              <a:rPr lang="en-US" b="1" i="0" baseline="0" dirty="0" smtClean="0">
                <a:solidFill>
                  <a:srgbClr val="FF0000"/>
                </a:solidFill>
              </a:rPr>
              <a:t>Extended logging </a:t>
            </a:r>
            <a:r>
              <a:rPr lang="en-US" i="0" baseline="0" dirty="0" smtClean="0">
                <a:solidFill>
                  <a:srgbClr val="FF0000"/>
                </a:solidFill>
              </a:rPr>
              <a:t>details (used with SAP controls) returns all messages from SAP. </a:t>
            </a:r>
          </a:p>
          <a:p>
            <a:pPr lvl="1" defTabSz="864931">
              <a:buFont typeface="Arial" pitchFamily="34" charset="0"/>
              <a:buChar char="•"/>
              <a:defRPr/>
            </a:pPr>
            <a:r>
              <a:rPr lang="en-US" i="0" baseline="0" dirty="0" smtClean="0">
                <a:solidFill>
                  <a:srgbClr val="FF0000"/>
                </a:solidFill>
              </a:rPr>
              <a:t>Multi-line transactions will </a:t>
            </a:r>
            <a:r>
              <a:rPr lang="en-US" dirty="0" smtClean="0">
                <a:solidFill>
                  <a:srgbClr val="FF0000"/>
                </a:solidFill>
              </a:rPr>
              <a:t>work best in </a:t>
            </a:r>
            <a:r>
              <a:rPr lang="en-US" i="0" baseline="0" dirty="0" smtClean="0">
                <a:solidFill>
                  <a:srgbClr val="FF0000"/>
                </a:solidFill>
              </a:rPr>
              <a:t>this recording mode. </a:t>
            </a:r>
          </a:p>
          <a:p>
            <a:pPr lvl="1" defTabSz="864931">
              <a:buFont typeface="Arial" pitchFamily="34" charset="0"/>
              <a:buChar char="•"/>
              <a:defRPr/>
            </a:pPr>
            <a:r>
              <a:rPr lang="en-US" i="0" baseline="0" dirty="0" smtClean="0">
                <a:solidFill>
                  <a:srgbClr val="FF0000"/>
                </a:solidFill>
              </a:rPr>
              <a:t>Useful when working with long text fields. </a:t>
            </a:r>
          </a:p>
          <a:p>
            <a:pPr lvl="0" defTabSz="864931">
              <a:buFont typeface="Arial" pitchFamily="34" charset="0"/>
              <a:buNone/>
              <a:defRPr/>
            </a:pPr>
            <a:endParaRPr lang="en-US" i="0" baseline="0" dirty="0" smtClean="0"/>
          </a:p>
        </p:txBody>
      </p:sp>
      <p:sp>
        <p:nvSpPr>
          <p:cNvPr id="4" name="Slide Number Placeholder 3"/>
          <p:cNvSpPr>
            <a:spLocks noGrp="1"/>
          </p:cNvSpPr>
          <p:nvPr>
            <p:ph type="sldNum" sz="quarter" idx="10"/>
          </p:nvPr>
        </p:nvSpPr>
        <p:spPr/>
        <p:txBody>
          <a:bodyPr/>
          <a:lstStyle/>
          <a:p>
            <a:fld id="{2AAFFAD7-F4BB-40AB-9856-8EF2547A47A0}" type="slidenum">
              <a:rPr lang="en-US" smtClean="0"/>
              <a:pPr/>
              <a:t>14</a:t>
            </a:fld>
            <a:endParaRPr lang="en-US" dirty="0"/>
          </a:p>
        </p:txBody>
      </p:sp>
    </p:spTree>
    <p:extLst>
      <p:ext uri="{BB962C8B-B14F-4D97-AF65-F5344CB8AC3E}">
        <p14:creationId xmlns:p14="http://schemas.microsoft.com/office/powerpoint/2010/main" val="2735100052"/>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Autofit/>
          </a:bodyPr>
          <a:lstStyle/>
          <a:p>
            <a:pPr marL="171450" indent="-171450">
              <a:buFont typeface="Arial" pitchFamily="34" charset="0"/>
              <a:buChar char="•"/>
            </a:pPr>
            <a:r>
              <a:rPr lang="en-US" b="0" dirty="0" smtClean="0"/>
              <a:t>Then</a:t>
            </a:r>
            <a:r>
              <a:rPr lang="en-US" b="0" baseline="0" dirty="0" smtClean="0"/>
              <a:t> whatever those results are you can then just check the ones that you want to bring into your data dictionary. If you want to add it into the query builder you can check the “Add to query builder” box at the bottom of the screen. Then click “Add Table(s) to Data Dictionary.</a:t>
            </a:r>
          </a:p>
          <a:p>
            <a:pPr marL="171450" indent="-171450">
              <a:buFont typeface="Arial" pitchFamily="34" charset="0"/>
              <a:buChar char="•"/>
            </a:pPr>
            <a:r>
              <a:rPr lang="en-US" b="0" baseline="0" dirty="0" smtClean="0"/>
              <a:t>One caution- If you do have a customized table out there and it changes, Winshuttle will not know that. You’ll have </a:t>
            </a:r>
            <a:r>
              <a:rPr lang="en-US" b="0" baseline="0" dirty="0" err="1" smtClean="0"/>
              <a:t>resync</a:t>
            </a:r>
            <a:r>
              <a:rPr lang="en-US" b="0" baseline="0" dirty="0" smtClean="0"/>
              <a:t> your table with the data dictionary. Some companies will be on a schedule of every few months </a:t>
            </a:r>
            <a:r>
              <a:rPr lang="en-US" b="0" baseline="0" dirty="0" err="1" smtClean="0"/>
              <a:t>resyncing</a:t>
            </a:r>
            <a:r>
              <a:rPr lang="en-US" b="0" baseline="0" dirty="0" smtClean="0"/>
              <a:t> all their data dictionaries, just to make sure all their custom tables are up-to-date.</a:t>
            </a:r>
          </a:p>
          <a:p>
            <a:pPr marL="171450" indent="-171450">
              <a:buFont typeface="Arial" pitchFamily="34" charset="0"/>
              <a:buChar char="•"/>
            </a:pPr>
            <a:r>
              <a:rPr lang="en-US" b="0" baseline="0" dirty="0" smtClean="0"/>
              <a:t>You can use wildcards to search for custom tables Z*</a:t>
            </a:r>
            <a:endParaRPr lang="en-US" b="0" dirty="0" smtClean="0"/>
          </a:p>
          <a:p>
            <a:pPr marL="628650" lvl="1" indent="-171450">
              <a:buFont typeface="Arial" pitchFamily="34" charset="0"/>
              <a:buChar char="•"/>
            </a:pPr>
            <a:endParaRPr lang="en-US" b="1" i="1" dirty="0" smtClean="0">
              <a:solidFill>
                <a:srgbClr val="6BB224"/>
              </a:solidFill>
            </a:endParaRPr>
          </a:p>
          <a:p>
            <a:pPr marL="628650" lvl="1" indent="-171450">
              <a:buFont typeface="Arial" pitchFamily="34" charset="0"/>
              <a:buChar char="•"/>
            </a:pPr>
            <a:r>
              <a:rPr lang="en-US" b="1" i="1" dirty="0" smtClean="0">
                <a:solidFill>
                  <a:srgbClr val="6BB224"/>
                </a:solidFill>
              </a:rPr>
              <a:t>Results:</a:t>
            </a:r>
          </a:p>
          <a:p>
            <a:pPr marL="1085850" lvl="2" indent="-171450">
              <a:buFont typeface="Arial" pitchFamily="34" charset="0"/>
              <a:buChar char="•"/>
            </a:pPr>
            <a:r>
              <a:rPr lang="en-US" b="1" dirty="0" smtClean="0"/>
              <a:t>Table(s) added to Query Builder – if checked</a:t>
            </a:r>
          </a:p>
          <a:p>
            <a:pPr marL="1085850" lvl="2" indent="-171450">
              <a:buFont typeface="Arial" pitchFamily="34" charset="0"/>
              <a:buChar char="•"/>
            </a:pPr>
            <a:r>
              <a:rPr lang="en-US" b="1" dirty="0" smtClean="0"/>
              <a:t>Table(s) added to Data Dictionary and synched</a:t>
            </a:r>
          </a:p>
        </p:txBody>
      </p:sp>
      <p:sp>
        <p:nvSpPr>
          <p:cNvPr id="4" name="Slide Number Placeholder 3"/>
          <p:cNvSpPr>
            <a:spLocks noGrp="1"/>
          </p:cNvSpPr>
          <p:nvPr>
            <p:ph type="sldNum" sz="quarter" idx="10"/>
          </p:nvPr>
        </p:nvSpPr>
        <p:spPr/>
        <p:txBody>
          <a:bodyPr/>
          <a:lstStyle/>
          <a:p>
            <a:fld id="{2AAFFAD7-F4BB-40AB-9856-8EF2547A47A0}" type="slidenum">
              <a:rPr lang="en-US" smtClean="0"/>
              <a:pPr/>
              <a:t>79</a:t>
            </a:fld>
            <a:endParaRPr lang="en-US" dirty="0"/>
          </a:p>
        </p:txBody>
      </p:sp>
    </p:spTree>
    <p:extLst>
      <p:ext uri="{BB962C8B-B14F-4D97-AF65-F5344CB8AC3E}">
        <p14:creationId xmlns:p14="http://schemas.microsoft.com/office/powerpoint/2010/main" val="3120726940"/>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Autofit/>
          </a:bodyPr>
          <a:lstStyle/>
          <a:p>
            <a:pPr marL="0" marR="0" indent="0" algn="l" defTabSz="914400" rtl="0" eaLnBrk="1" fontAlgn="auto" latinLnBrk="0" hangingPunct="1">
              <a:lnSpc>
                <a:spcPct val="100000"/>
              </a:lnSpc>
              <a:spcBef>
                <a:spcPts val="0"/>
              </a:spcBef>
              <a:spcAft>
                <a:spcPts val="0"/>
              </a:spcAft>
              <a:buClrTx/>
              <a:buSzTx/>
              <a:buFont typeface="Arial" pitchFamily="34" charset="0"/>
              <a:buNone/>
              <a:tabLst/>
              <a:defRPr/>
            </a:pPr>
            <a:r>
              <a:rPr lang="en-US" dirty="0" smtClean="0"/>
              <a:t>When using multiple</a:t>
            </a:r>
            <a:r>
              <a:rPr lang="en-US" baseline="0" dirty="0" smtClean="0"/>
              <a:t> tables in a query, these tables need to have at least one common field that can be used to create a table join.   (</a:t>
            </a:r>
            <a:r>
              <a:rPr lang="en-US" sz="1200" kern="1200" dirty="0" smtClean="0">
                <a:solidFill>
                  <a:schemeClr val="tx1"/>
                </a:solidFill>
                <a:effectLst/>
                <a:latin typeface="+mn-lt"/>
                <a:ea typeface="+mn-ea"/>
                <a:cs typeface="+mn-cs"/>
              </a:rPr>
              <a:t>When you include multiple data sources in a query, you use joins to limit the records that you want to see, based on how the data sources are related to each other. You also use joins to combine records from both data sources, so that each pair of records from the sources becomes one record in the query results.)</a:t>
            </a:r>
            <a:endParaRPr lang="en-US" baseline="0" dirty="0" smtClean="0"/>
          </a:p>
          <a:p>
            <a:pPr marL="0" indent="0">
              <a:buFont typeface="Arial" pitchFamily="34" charset="0"/>
              <a:buNone/>
            </a:pPr>
            <a:endParaRPr lang="en-US" baseline="0" dirty="0" smtClean="0"/>
          </a:p>
          <a:p>
            <a:pPr marL="0" indent="0">
              <a:buFont typeface="Arial" pitchFamily="34" charset="0"/>
              <a:buNone/>
            </a:pPr>
            <a:r>
              <a:rPr lang="en-US" baseline="0" dirty="0" smtClean="0"/>
              <a:t>Bold fields are key fields</a:t>
            </a:r>
          </a:p>
          <a:p>
            <a:pPr marL="457200" lvl="1" indent="0">
              <a:buFont typeface="Arial" pitchFamily="34" charset="0"/>
              <a:buNone/>
            </a:pPr>
            <a:r>
              <a:rPr lang="en-US" baseline="0" dirty="0" smtClean="0"/>
              <a:t>Yellow key = primary key field – joins are automatically created on these fields</a:t>
            </a:r>
          </a:p>
          <a:p>
            <a:pPr marL="457200" lvl="1" indent="0">
              <a:buFont typeface="Arial" pitchFamily="34" charset="0"/>
              <a:buNone/>
            </a:pPr>
            <a:r>
              <a:rPr lang="en-US" baseline="0" dirty="0" smtClean="0"/>
              <a:t>Blue upside down key=foreign key = indexed but not automatically joined (secondary key field)</a:t>
            </a:r>
          </a:p>
          <a:p>
            <a:pPr marL="171450" indent="-171450">
              <a:buFont typeface="Arial" pitchFamily="34" charset="0"/>
              <a:buChar char="•"/>
            </a:pPr>
            <a:endParaRPr lang="en-US" baseline="0" dirty="0" smtClean="0"/>
          </a:p>
          <a:p>
            <a:pPr marL="171450" indent="-171450">
              <a:buFont typeface="Arial" pitchFamily="34" charset="0"/>
              <a:buChar char="•"/>
            </a:pPr>
            <a:r>
              <a:rPr lang="en-US" b="1" baseline="0" dirty="0" smtClean="0"/>
              <a:t>Automatically creates joins</a:t>
            </a:r>
          </a:p>
          <a:p>
            <a:pPr marL="628650" lvl="1" indent="-171450">
              <a:buFont typeface="Arial" pitchFamily="34" charset="0"/>
              <a:buChar char="•"/>
            </a:pPr>
            <a:r>
              <a:rPr lang="en-US" baseline="0" dirty="0" smtClean="0"/>
              <a:t>Primary Key Fields</a:t>
            </a:r>
          </a:p>
          <a:p>
            <a:pPr marL="1085850" lvl="2" indent="-171450">
              <a:buFont typeface="Arial" pitchFamily="34" charset="0"/>
              <a:buChar char="•"/>
            </a:pPr>
            <a:r>
              <a:rPr lang="en-US" baseline="0" dirty="0" smtClean="0"/>
              <a:t>Multiple tables with an existing primary key relationship will be joined. </a:t>
            </a:r>
          </a:p>
          <a:p>
            <a:pPr marL="171450" indent="-171450">
              <a:buFont typeface="Arial" pitchFamily="34" charset="0"/>
              <a:buChar char="•"/>
            </a:pPr>
            <a:endParaRPr lang="en-US" baseline="0" dirty="0" smtClean="0"/>
          </a:p>
          <a:p>
            <a:pPr marL="171450" indent="-171450">
              <a:buFont typeface="Arial" pitchFamily="34" charset="0"/>
              <a:buChar char="•"/>
            </a:pPr>
            <a:r>
              <a:rPr lang="en-US" b="1" baseline="0" dirty="0" smtClean="0"/>
              <a:t>User-created joins</a:t>
            </a:r>
            <a:endParaRPr lang="en-US" baseline="0" dirty="0" smtClean="0"/>
          </a:p>
          <a:p>
            <a:pPr marL="628650" lvl="1" indent="-171450">
              <a:buFont typeface="Arial" pitchFamily="34" charset="0"/>
              <a:buChar char="•"/>
            </a:pPr>
            <a:r>
              <a:rPr lang="en-US" baseline="0" dirty="0" smtClean="0"/>
              <a:t>Create your own joins or remove auto created table joins (right click and remove)</a:t>
            </a:r>
          </a:p>
          <a:p>
            <a:pPr marL="1085850" marR="0" lvl="2" indent="-171450" algn="l" defTabSz="914400" rtl="0" eaLnBrk="1" fontAlgn="auto" latinLnBrk="0" hangingPunct="1">
              <a:lnSpc>
                <a:spcPct val="100000"/>
              </a:lnSpc>
              <a:spcBef>
                <a:spcPts val="0"/>
              </a:spcBef>
              <a:spcAft>
                <a:spcPts val="0"/>
              </a:spcAft>
              <a:buClrTx/>
              <a:buSzTx/>
              <a:buFont typeface="Arial" pitchFamily="34" charset="0"/>
              <a:buChar char="•"/>
              <a:tabLst/>
              <a:defRPr/>
            </a:pPr>
            <a:r>
              <a:rPr lang="en-US" baseline="0" dirty="0" smtClean="0"/>
              <a:t>Drag and drop the common field, between tables, that you want to link. </a:t>
            </a:r>
          </a:p>
          <a:p>
            <a:pPr marL="1543050" lvl="3" indent="-171450">
              <a:buFont typeface="Arial" pitchFamily="34" charset="0"/>
              <a:buChar char="•"/>
            </a:pPr>
            <a:r>
              <a:rPr lang="en-US" baseline="0" dirty="0" smtClean="0"/>
              <a:t>Can create “left outer” joins (soft join) – must be setup in Central – this is a security setting</a:t>
            </a:r>
          </a:p>
          <a:p>
            <a:pPr marL="1543050" lvl="3" indent="-171450">
              <a:buFont typeface="Arial" pitchFamily="34" charset="0"/>
              <a:buChar char="•"/>
            </a:pPr>
            <a:r>
              <a:rPr lang="en-US" dirty="0" smtClean="0"/>
              <a:t>With an outer join, records are also selected for which there is no entry in the table that is joined via Left Outer Join.</a:t>
            </a:r>
            <a:endParaRPr lang="en-US" baseline="0" dirty="0" smtClean="0"/>
          </a:p>
          <a:p>
            <a:pPr marL="1085850" lvl="2" indent="-171450">
              <a:buFont typeface="Arial" pitchFamily="34" charset="0"/>
              <a:buChar char="•"/>
            </a:pPr>
            <a:r>
              <a:rPr lang="en-US" baseline="0" dirty="0" smtClean="0"/>
              <a:t>Can join mismatched fields</a:t>
            </a:r>
          </a:p>
          <a:p>
            <a:pPr marL="1085850" lvl="2" indent="-171450">
              <a:buFont typeface="Arial" pitchFamily="34" charset="0"/>
              <a:buChar char="•"/>
            </a:pPr>
            <a:r>
              <a:rPr lang="en-US" baseline="0" dirty="0" smtClean="0"/>
              <a:t>Without Central – change setting in Tools &gt; Options &gt; Admin</a:t>
            </a:r>
          </a:p>
          <a:p>
            <a:pPr marL="0" marR="0" lvl="2" indent="0" algn="l" defTabSz="914400" rtl="0" eaLnBrk="1" fontAlgn="auto" latinLnBrk="0" hangingPunct="1">
              <a:lnSpc>
                <a:spcPct val="100000"/>
              </a:lnSpc>
              <a:spcBef>
                <a:spcPts val="0"/>
              </a:spcBef>
              <a:spcAft>
                <a:spcPts val="0"/>
              </a:spcAft>
              <a:buClrTx/>
              <a:buSzTx/>
              <a:buFont typeface="Arial" pitchFamily="34" charset="0"/>
              <a:buNone/>
              <a:tabLst/>
              <a:defRPr/>
            </a:pPr>
            <a:endParaRPr lang="en-US" b="0" baseline="0" dirty="0" smtClean="0"/>
          </a:p>
          <a:p>
            <a:pPr marL="171450" marR="0" lvl="2" indent="-171450" algn="l" defTabSz="914400" rtl="0" eaLnBrk="1" fontAlgn="auto" latinLnBrk="0" hangingPunct="1">
              <a:lnSpc>
                <a:spcPct val="100000"/>
              </a:lnSpc>
              <a:spcBef>
                <a:spcPts val="0"/>
              </a:spcBef>
              <a:spcAft>
                <a:spcPts val="0"/>
              </a:spcAft>
              <a:buClrTx/>
              <a:buSzTx/>
              <a:buFont typeface="Arial" pitchFamily="34" charset="0"/>
              <a:buChar char="•"/>
              <a:tabLst/>
              <a:defRPr/>
            </a:pPr>
            <a:r>
              <a:rPr lang="en-US" b="1" baseline="0" dirty="0" smtClean="0"/>
              <a:t>Queries with multiple table</a:t>
            </a:r>
            <a:r>
              <a:rPr lang="en-US" b="1" u="none" baseline="0" dirty="0" smtClean="0"/>
              <a:t> must </a:t>
            </a:r>
            <a:r>
              <a:rPr lang="en-US" b="1" baseline="0" dirty="0" smtClean="0"/>
              <a:t>be joined</a:t>
            </a:r>
            <a:r>
              <a:rPr lang="en-US" baseline="0" dirty="0" smtClean="0"/>
              <a:t> </a:t>
            </a:r>
          </a:p>
          <a:p>
            <a:pPr marL="628650" marR="0" lvl="3" indent="-171450" algn="l" defTabSz="914400" rtl="0" eaLnBrk="1" fontAlgn="auto" latinLnBrk="0" hangingPunct="1">
              <a:lnSpc>
                <a:spcPct val="100000"/>
              </a:lnSpc>
              <a:spcBef>
                <a:spcPts val="0"/>
              </a:spcBef>
              <a:spcAft>
                <a:spcPts val="0"/>
              </a:spcAft>
              <a:buClrTx/>
              <a:buSzTx/>
              <a:buFont typeface="Arial" pitchFamily="34" charset="0"/>
              <a:buChar char="•"/>
              <a:tabLst/>
              <a:defRPr/>
            </a:pPr>
            <a:r>
              <a:rPr lang="en-US" baseline="0" dirty="0" smtClean="0"/>
              <a:t>Or your query will not run</a:t>
            </a:r>
            <a:endParaRPr lang="en-US" dirty="0" smtClean="0"/>
          </a:p>
          <a:p>
            <a:pPr marL="171450" indent="-171450">
              <a:buFont typeface="Arial" pitchFamily="34" charset="0"/>
              <a:buChar char="•"/>
            </a:pPr>
            <a:endParaRPr lang="en-US" baseline="0" dirty="0" smtClean="0"/>
          </a:p>
          <a:p>
            <a:pPr marL="0" indent="0">
              <a:buFont typeface="Arial" pitchFamily="34" charset="0"/>
              <a:buNone/>
            </a:pPr>
            <a:r>
              <a:rPr lang="en-US" baseline="0" dirty="0" smtClean="0"/>
              <a:t>Number of tables you are allowed in one query is based on permissions.  Default is 1 but admin can change, maximum is 25.</a:t>
            </a:r>
          </a:p>
          <a:p>
            <a:pPr marL="0" indent="0">
              <a:buFont typeface="Arial" pitchFamily="34" charset="0"/>
              <a:buNone/>
            </a:pPr>
            <a:endParaRPr lang="en-US" baseline="0" dirty="0" smtClean="0"/>
          </a:p>
          <a:p>
            <a:pPr marL="0" indent="0">
              <a:buFont typeface="Arial" pitchFamily="34" charset="0"/>
              <a:buNone/>
            </a:pPr>
            <a:r>
              <a:rPr lang="en-US" baseline="0" dirty="0" smtClean="0"/>
              <a:t>With Central there are 3 levels and the defaults are:</a:t>
            </a:r>
          </a:p>
          <a:p>
            <a:pPr marL="0" indent="0">
              <a:buFont typeface="Arial" pitchFamily="34" charset="0"/>
              <a:buNone/>
            </a:pPr>
            <a:r>
              <a:rPr lang="en-US" baseline="0" dirty="0" smtClean="0"/>
              <a:t>Beginner – 2 tables	</a:t>
            </a:r>
          </a:p>
          <a:p>
            <a:pPr marL="0" indent="0">
              <a:buFont typeface="Arial" pitchFamily="34" charset="0"/>
              <a:buNone/>
            </a:pPr>
            <a:r>
              <a:rPr lang="en-US" baseline="0" dirty="0" smtClean="0"/>
              <a:t>Standard – 4 tables</a:t>
            </a:r>
          </a:p>
          <a:p>
            <a:pPr marL="0" indent="0">
              <a:buFont typeface="Arial" pitchFamily="34" charset="0"/>
              <a:buNone/>
            </a:pPr>
            <a:r>
              <a:rPr lang="en-US" baseline="0" dirty="0" smtClean="0"/>
              <a:t>Advanced – 9 tables</a:t>
            </a:r>
          </a:p>
          <a:p>
            <a:pPr marL="0" indent="0">
              <a:buFont typeface="Arial" pitchFamily="34" charset="0"/>
              <a:buNone/>
            </a:pPr>
            <a:r>
              <a:rPr lang="en-US" baseline="0" dirty="0" smtClean="0"/>
              <a:t>These can be changed and the maximum is 25.</a:t>
            </a:r>
          </a:p>
        </p:txBody>
      </p:sp>
      <p:sp>
        <p:nvSpPr>
          <p:cNvPr id="4" name="Slide Number Placeholder 3"/>
          <p:cNvSpPr>
            <a:spLocks noGrp="1"/>
          </p:cNvSpPr>
          <p:nvPr>
            <p:ph type="sldNum" sz="quarter" idx="10"/>
          </p:nvPr>
        </p:nvSpPr>
        <p:spPr/>
        <p:txBody>
          <a:bodyPr/>
          <a:lstStyle/>
          <a:p>
            <a:fld id="{2AAFFAD7-F4BB-40AB-9856-8EF2547A47A0}" type="slidenum">
              <a:rPr lang="en-US" smtClean="0"/>
              <a:pPr/>
              <a:t>80</a:t>
            </a:fld>
            <a:endParaRPr lang="en-US" dirty="0"/>
          </a:p>
        </p:txBody>
      </p:sp>
    </p:spTree>
    <p:extLst>
      <p:ext uri="{BB962C8B-B14F-4D97-AF65-F5344CB8AC3E}">
        <p14:creationId xmlns:p14="http://schemas.microsoft.com/office/powerpoint/2010/main" val="3047829491"/>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Autofit/>
          </a:bodyPr>
          <a:lstStyle/>
          <a:p>
            <a:r>
              <a:rPr lang="en-US" dirty="0" smtClean="0"/>
              <a:t>When selecting fields for your query, you will be selecting</a:t>
            </a:r>
            <a:r>
              <a:rPr lang="en-US" baseline="0" dirty="0" smtClean="0"/>
              <a:t> them for multiple reasons. </a:t>
            </a:r>
          </a:p>
          <a:p>
            <a:pPr marL="171450" marR="0" indent="-171450" algn="l" defTabSz="914400" rtl="0" eaLnBrk="1" fontAlgn="auto" latinLnBrk="0" hangingPunct="1">
              <a:lnSpc>
                <a:spcPct val="100000"/>
              </a:lnSpc>
              <a:spcBef>
                <a:spcPts val="0"/>
              </a:spcBef>
              <a:spcAft>
                <a:spcPts val="0"/>
              </a:spcAft>
              <a:buClrTx/>
              <a:buSzTx/>
              <a:buFont typeface="Arial" pitchFamily="34" charset="0"/>
              <a:buChar char="•"/>
              <a:tabLst/>
              <a:defRPr/>
            </a:pPr>
            <a:endParaRPr lang="en-US" b="1" baseline="0" dirty="0" smtClean="0"/>
          </a:p>
          <a:p>
            <a:pPr marL="171450" marR="0" indent="-171450" algn="l" defTabSz="914400" rtl="0" eaLnBrk="1" fontAlgn="auto" latinLnBrk="0" hangingPunct="1">
              <a:lnSpc>
                <a:spcPct val="100000"/>
              </a:lnSpc>
              <a:spcBef>
                <a:spcPts val="0"/>
              </a:spcBef>
              <a:spcAft>
                <a:spcPts val="0"/>
              </a:spcAft>
              <a:buClrTx/>
              <a:buSzTx/>
              <a:buFont typeface="Arial" pitchFamily="34" charset="0"/>
              <a:buChar char="•"/>
              <a:tabLst/>
              <a:defRPr/>
            </a:pPr>
            <a:r>
              <a:rPr lang="en-US" b="1" baseline="0" dirty="0" smtClean="0"/>
              <a:t>Tools</a:t>
            </a:r>
          </a:p>
          <a:p>
            <a:pPr marL="628650" marR="0" lvl="1" indent="-171450" algn="l" defTabSz="914400" rtl="0" eaLnBrk="1" fontAlgn="auto" latinLnBrk="0" hangingPunct="1">
              <a:lnSpc>
                <a:spcPct val="100000"/>
              </a:lnSpc>
              <a:spcBef>
                <a:spcPts val="0"/>
              </a:spcBef>
              <a:spcAft>
                <a:spcPts val="0"/>
              </a:spcAft>
              <a:buClrTx/>
              <a:buSzTx/>
              <a:buFont typeface="Arial" pitchFamily="34" charset="0"/>
              <a:buChar char="•"/>
              <a:tabLst/>
              <a:defRPr/>
            </a:pPr>
            <a:r>
              <a:rPr lang="en-US" b="1" baseline="0" dirty="0" smtClean="0"/>
              <a:t>Find Joining Table</a:t>
            </a:r>
          </a:p>
          <a:p>
            <a:pPr marL="1085850" marR="0" lvl="2" indent="-171450" algn="l" defTabSz="914400" rtl="0" eaLnBrk="1" fontAlgn="auto" latinLnBrk="0" hangingPunct="1">
              <a:lnSpc>
                <a:spcPct val="100000"/>
              </a:lnSpc>
              <a:spcBef>
                <a:spcPts val="0"/>
              </a:spcBef>
              <a:spcAft>
                <a:spcPts val="0"/>
              </a:spcAft>
              <a:buClrTx/>
              <a:buSzTx/>
              <a:buFont typeface="Arial" pitchFamily="34" charset="0"/>
              <a:buChar char="•"/>
              <a:tabLst/>
              <a:defRPr/>
            </a:pPr>
            <a:r>
              <a:rPr lang="en-US" b="0" baseline="0" dirty="0" smtClean="0"/>
              <a:t>Selects from tables in the Query builder</a:t>
            </a:r>
          </a:p>
          <a:p>
            <a:pPr marL="1085850" marR="0" lvl="2" indent="-171450" algn="l" defTabSz="914400" rtl="0" eaLnBrk="1" fontAlgn="auto" latinLnBrk="0" hangingPunct="1">
              <a:lnSpc>
                <a:spcPct val="100000"/>
              </a:lnSpc>
              <a:spcBef>
                <a:spcPts val="0"/>
              </a:spcBef>
              <a:spcAft>
                <a:spcPts val="0"/>
              </a:spcAft>
              <a:buClrTx/>
              <a:buSzTx/>
              <a:buFont typeface="Arial" pitchFamily="34" charset="0"/>
              <a:buChar char="•"/>
              <a:tabLst/>
              <a:defRPr/>
            </a:pPr>
            <a:r>
              <a:rPr lang="en-US" b="0" baseline="0" dirty="0" smtClean="0"/>
              <a:t>Select 2 tables</a:t>
            </a:r>
          </a:p>
          <a:p>
            <a:pPr marL="1085850" marR="0" lvl="2" indent="-171450" algn="l" defTabSz="914400" rtl="0" eaLnBrk="1" fontAlgn="auto" latinLnBrk="0" hangingPunct="1">
              <a:lnSpc>
                <a:spcPct val="100000"/>
              </a:lnSpc>
              <a:spcBef>
                <a:spcPts val="0"/>
              </a:spcBef>
              <a:spcAft>
                <a:spcPts val="0"/>
              </a:spcAft>
              <a:buClrTx/>
              <a:buSzTx/>
              <a:buFont typeface="Arial" pitchFamily="34" charset="0"/>
              <a:buChar char="•"/>
              <a:tabLst/>
              <a:defRPr/>
            </a:pPr>
            <a:r>
              <a:rPr lang="en-US" b="0" baseline="0" dirty="0" smtClean="0"/>
              <a:t>Will return a list of all tables that would have a join with 1 or both tables selected</a:t>
            </a:r>
          </a:p>
          <a:p>
            <a:pPr marL="1085850" marR="0" lvl="2" indent="-171450" algn="l" defTabSz="914400" rtl="0" eaLnBrk="1" fontAlgn="auto" latinLnBrk="0" hangingPunct="1">
              <a:lnSpc>
                <a:spcPct val="100000"/>
              </a:lnSpc>
              <a:spcBef>
                <a:spcPts val="0"/>
              </a:spcBef>
              <a:spcAft>
                <a:spcPts val="0"/>
              </a:spcAft>
              <a:buClrTx/>
              <a:buSzTx/>
              <a:buFont typeface="Arial" pitchFamily="34" charset="0"/>
              <a:buChar char="•"/>
              <a:tabLst/>
              <a:defRPr/>
            </a:pPr>
            <a:r>
              <a:rPr lang="en-US" b="0" baseline="0" dirty="0" smtClean="0"/>
              <a:t>Select table to add to Query &gt; table is added and join created</a:t>
            </a:r>
          </a:p>
          <a:p>
            <a:pPr marL="1085850" marR="0" lvl="2" indent="-171450" algn="l" defTabSz="914400" rtl="0" eaLnBrk="1" fontAlgn="auto" latinLnBrk="0" hangingPunct="1">
              <a:lnSpc>
                <a:spcPct val="100000"/>
              </a:lnSpc>
              <a:spcBef>
                <a:spcPts val="0"/>
              </a:spcBef>
              <a:spcAft>
                <a:spcPts val="0"/>
              </a:spcAft>
              <a:buClrTx/>
              <a:buSzTx/>
              <a:buFont typeface="Arial" pitchFamily="34" charset="0"/>
              <a:buChar char="•"/>
              <a:tabLst/>
              <a:defRPr/>
            </a:pPr>
            <a:endParaRPr lang="en-US" b="0" baseline="0" dirty="0" smtClean="0"/>
          </a:p>
          <a:p>
            <a:pPr marL="628650" marR="0" lvl="1" indent="-171450" algn="l" defTabSz="914400" rtl="0" eaLnBrk="1" fontAlgn="auto" latinLnBrk="0" hangingPunct="1">
              <a:lnSpc>
                <a:spcPct val="100000"/>
              </a:lnSpc>
              <a:spcBef>
                <a:spcPts val="0"/>
              </a:spcBef>
              <a:spcAft>
                <a:spcPts val="0"/>
              </a:spcAft>
              <a:buClrTx/>
              <a:buSzTx/>
              <a:buFont typeface="Arial" pitchFamily="34" charset="0"/>
              <a:buChar char="•"/>
              <a:tabLst/>
              <a:defRPr/>
            </a:pPr>
            <a:r>
              <a:rPr lang="en-US" b="1" baseline="0" dirty="0" smtClean="0"/>
              <a:t>Full screen</a:t>
            </a:r>
          </a:p>
          <a:p>
            <a:pPr marL="1085850" marR="0" lvl="2" indent="-171450" algn="l" defTabSz="914400" rtl="0" eaLnBrk="1" fontAlgn="auto" latinLnBrk="0" hangingPunct="1">
              <a:lnSpc>
                <a:spcPct val="100000"/>
              </a:lnSpc>
              <a:spcBef>
                <a:spcPts val="0"/>
              </a:spcBef>
              <a:spcAft>
                <a:spcPts val="0"/>
              </a:spcAft>
              <a:buClrTx/>
              <a:buSzTx/>
              <a:buFont typeface="Arial" pitchFamily="34" charset="0"/>
              <a:buChar char="•"/>
              <a:tabLst/>
              <a:defRPr/>
            </a:pPr>
            <a:r>
              <a:rPr lang="en-US" b="0" baseline="0" dirty="0" smtClean="0"/>
              <a:t>Re</a:t>
            </a:r>
            <a:r>
              <a:rPr lang="en-US" baseline="0" dirty="0" smtClean="0"/>
              <a:t>moves everything from the view except the tables and criteria setting.  </a:t>
            </a:r>
          </a:p>
          <a:p>
            <a:pPr marL="1543050" marR="0" lvl="3" indent="-171450" algn="l" defTabSz="914400" rtl="0" eaLnBrk="1" fontAlgn="auto" latinLnBrk="0" hangingPunct="1">
              <a:lnSpc>
                <a:spcPct val="100000"/>
              </a:lnSpc>
              <a:spcBef>
                <a:spcPts val="0"/>
              </a:spcBef>
              <a:spcAft>
                <a:spcPts val="0"/>
              </a:spcAft>
              <a:buClrTx/>
              <a:buSzTx/>
              <a:buFont typeface="Arial" pitchFamily="34" charset="0"/>
              <a:buChar char="•"/>
              <a:tabLst/>
              <a:defRPr/>
            </a:pPr>
            <a:r>
              <a:rPr lang="en-US" baseline="0" dirty="0" smtClean="0"/>
              <a:t>Click again to return to the original view.  </a:t>
            </a:r>
          </a:p>
          <a:p>
            <a:pPr marL="628650" lvl="1" indent="-171450">
              <a:buFont typeface="Arial" pitchFamily="34" charset="0"/>
              <a:buChar char="•"/>
            </a:pPr>
            <a:endParaRPr lang="en-US" b="1" baseline="0" dirty="0" smtClean="0"/>
          </a:p>
          <a:p>
            <a:pPr marL="628650" lvl="1" indent="-171450">
              <a:buFont typeface="Arial" pitchFamily="34" charset="0"/>
              <a:buChar char="•"/>
            </a:pPr>
            <a:r>
              <a:rPr lang="en-US" b="1" baseline="0" dirty="0" smtClean="0"/>
              <a:t>Show Preview</a:t>
            </a:r>
          </a:p>
          <a:p>
            <a:pPr marL="1085850" lvl="2" indent="-171450">
              <a:buFont typeface="Arial" pitchFamily="34" charset="0"/>
              <a:buChar char="•"/>
            </a:pPr>
            <a:r>
              <a:rPr lang="en-US" b="0" baseline="0" dirty="0" smtClean="0"/>
              <a:t>V</a:t>
            </a:r>
            <a:r>
              <a:rPr lang="en-US" baseline="0" dirty="0" smtClean="0"/>
              <a:t>alidate the expected results. </a:t>
            </a:r>
          </a:p>
          <a:p>
            <a:pPr marL="1085850" lvl="2" indent="-171450">
              <a:buFont typeface="Arial" pitchFamily="34" charset="0"/>
              <a:buChar char="•"/>
            </a:pPr>
            <a:r>
              <a:rPr lang="en-US" baseline="0" dirty="0" smtClean="0"/>
              <a:t>First 100 results are returned by default. </a:t>
            </a:r>
          </a:p>
          <a:p>
            <a:pPr marL="1085850" lvl="2" indent="-171450">
              <a:buFont typeface="Arial" pitchFamily="34" charset="0"/>
              <a:buChar char="•"/>
            </a:pPr>
            <a:r>
              <a:rPr lang="en-US" baseline="0" dirty="0" smtClean="0"/>
              <a:t>NOTE- This not only previews, but it runs all your records, so it can timeout. </a:t>
            </a:r>
          </a:p>
          <a:p>
            <a:pPr marL="2457450" lvl="5" indent="-171450">
              <a:buFont typeface="Arial" pitchFamily="34" charset="0"/>
              <a:buChar char="•"/>
            </a:pPr>
            <a:endParaRPr lang="en-US" baseline="0" dirty="0" smtClean="0"/>
          </a:p>
          <a:p>
            <a:pPr marL="628650" lvl="1" indent="-171450">
              <a:buFont typeface="Arial" pitchFamily="34" charset="0"/>
              <a:buChar char="•"/>
            </a:pPr>
            <a:r>
              <a:rPr lang="en-US" b="1" baseline="0" dirty="0" smtClean="0"/>
              <a:t>Number of Entries</a:t>
            </a:r>
          </a:p>
          <a:p>
            <a:pPr marL="1085850" lvl="2" indent="-171450">
              <a:buFont typeface="Arial" pitchFamily="34" charset="0"/>
              <a:buChar char="•"/>
            </a:pPr>
            <a:r>
              <a:rPr lang="en-US" b="0" baseline="0" dirty="0" smtClean="0"/>
              <a:t>If you click this it will let you know, if you were to run this query in its entirety, how many rows of data you would get back. Great for seeing if your getting that you’re expecting. For example if your expecting to get 10,000 rows of data and you only get 1,000, then you’ll know something isn’t working correctly. </a:t>
            </a:r>
            <a:endParaRPr lang="en-US" baseline="0" dirty="0" smtClean="0"/>
          </a:p>
          <a:p>
            <a:pPr marL="628650" lvl="1" indent="-171450">
              <a:buFont typeface="Arial" pitchFamily="34" charset="0"/>
              <a:buChar char="•"/>
            </a:pPr>
            <a:endParaRPr lang="en-US" baseline="0" dirty="0" smtClean="0"/>
          </a:p>
          <a:p>
            <a:pPr marL="171450" lvl="0" indent="-171450">
              <a:buFont typeface="Arial" pitchFamily="34" charset="0"/>
              <a:buChar char="•"/>
            </a:pPr>
            <a:r>
              <a:rPr lang="en-US" b="1" baseline="0" dirty="0" smtClean="0"/>
              <a:t>Select fields for output –</a:t>
            </a:r>
            <a:r>
              <a:rPr lang="en-US" baseline="0" dirty="0" smtClean="0"/>
              <a:t>What specific data elements do you want to return? </a:t>
            </a:r>
          </a:p>
          <a:p>
            <a:pPr marL="628650" marR="0" lvl="1" indent="-171450" algn="l" defTabSz="914400" rtl="0" eaLnBrk="1" fontAlgn="auto" latinLnBrk="0" hangingPunct="1">
              <a:lnSpc>
                <a:spcPct val="100000"/>
              </a:lnSpc>
              <a:spcBef>
                <a:spcPts val="0"/>
              </a:spcBef>
              <a:spcAft>
                <a:spcPts val="0"/>
              </a:spcAft>
              <a:buClrTx/>
              <a:buSzTx/>
              <a:buFont typeface="Arial" pitchFamily="34" charset="0"/>
              <a:buChar char="•"/>
              <a:tabLst/>
              <a:defRPr/>
            </a:pPr>
            <a:r>
              <a:rPr lang="en-US" baseline="0" dirty="0" smtClean="0"/>
              <a:t>NOTE - do not want to jump back and forth between tables – select all fields for the table at one time.  Query will run in the order of your selections.</a:t>
            </a:r>
          </a:p>
          <a:p>
            <a:pPr marL="171450" lvl="0" indent="-171450">
              <a:buFont typeface="Arial" pitchFamily="34" charset="0"/>
              <a:buChar char="•"/>
            </a:pPr>
            <a:endParaRPr lang="en-US" b="1" baseline="0" dirty="0" smtClean="0"/>
          </a:p>
        </p:txBody>
      </p:sp>
      <p:sp>
        <p:nvSpPr>
          <p:cNvPr id="4" name="Slide Number Placeholder 3"/>
          <p:cNvSpPr>
            <a:spLocks noGrp="1"/>
          </p:cNvSpPr>
          <p:nvPr>
            <p:ph type="sldNum" sz="quarter" idx="10"/>
          </p:nvPr>
        </p:nvSpPr>
        <p:spPr/>
        <p:txBody>
          <a:bodyPr/>
          <a:lstStyle/>
          <a:p>
            <a:fld id="{2AAFFAD7-F4BB-40AB-9856-8EF2547A47A0}" type="slidenum">
              <a:rPr lang="en-US" smtClean="0"/>
              <a:pPr/>
              <a:t>82</a:t>
            </a:fld>
            <a:endParaRPr lang="en-US" dirty="0"/>
          </a:p>
        </p:txBody>
      </p:sp>
    </p:spTree>
    <p:extLst>
      <p:ext uri="{BB962C8B-B14F-4D97-AF65-F5344CB8AC3E}">
        <p14:creationId xmlns:p14="http://schemas.microsoft.com/office/powerpoint/2010/main" val="2089600683"/>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Autofit/>
          </a:bodyPr>
          <a:lstStyle/>
          <a:p>
            <a:pPr marL="171450" lvl="0" indent="-171450">
              <a:buFont typeface="Arial" pitchFamily="34" charset="0"/>
              <a:buChar char="•"/>
            </a:pPr>
            <a:r>
              <a:rPr lang="en-US" b="1" dirty="0" smtClean="0"/>
              <a:t>Set</a:t>
            </a:r>
            <a:r>
              <a:rPr lang="en-US" b="1" baseline="0" dirty="0" smtClean="0"/>
              <a:t> Order of Fields</a:t>
            </a:r>
          </a:p>
          <a:p>
            <a:pPr marL="628650" lvl="1" indent="-171450">
              <a:buFont typeface="Arial" pitchFamily="34" charset="0"/>
              <a:buChar char="•"/>
            </a:pPr>
            <a:r>
              <a:rPr lang="en-US" b="0" baseline="0" dirty="0" smtClean="0"/>
              <a:t>This is the place you’ll want to change the order of your fields. VERY Important to make sure it’s set up in the correct order here!</a:t>
            </a:r>
          </a:p>
          <a:p>
            <a:pPr marL="628650" lvl="1" indent="-171450">
              <a:buFont typeface="Arial" pitchFamily="34" charset="0"/>
              <a:buChar char="•"/>
            </a:pPr>
            <a:r>
              <a:rPr lang="en-US" b="0" baseline="0" dirty="0" smtClean="0"/>
              <a:t>Grab on the left hand side of the row</a:t>
            </a:r>
            <a:endParaRPr lang="en-US" b="0" dirty="0" smtClean="0"/>
          </a:p>
          <a:p>
            <a:pPr marL="628650" lvl="1" indent="-171450">
              <a:buFont typeface="Arial" pitchFamily="34" charset="0"/>
              <a:buChar char="•"/>
            </a:pPr>
            <a:r>
              <a:rPr lang="en-US" b="0" baseline="0" dirty="0" smtClean="0"/>
              <a:t>Select line (arrow on left) and drag and drop</a:t>
            </a:r>
            <a:endParaRPr lang="en-US" b="0" dirty="0" smtClean="0"/>
          </a:p>
          <a:p>
            <a:pPr marL="171450" lvl="0" indent="-171450">
              <a:buFont typeface="Arial" pitchFamily="34" charset="0"/>
              <a:buChar char="•"/>
            </a:pPr>
            <a:endParaRPr lang="en-US" b="1" dirty="0" smtClean="0"/>
          </a:p>
          <a:p>
            <a:pPr marL="171450" lvl="0" indent="-171450">
              <a:buFont typeface="Arial" pitchFamily="34" charset="0"/>
              <a:buChar char="•"/>
            </a:pPr>
            <a:r>
              <a:rPr lang="en-US" b="1" dirty="0" smtClean="0"/>
              <a:t>Output/Selection</a:t>
            </a:r>
          </a:p>
          <a:p>
            <a:pPr marL="628650" lvl="1" indent="-171450">
              <a:buFont typeface="Arial" pitchFamily="34" charset="0"/>
              <a:buChar char="•"/>
            </a:pPr>
            <a:r>
              <a:rPr lang="en-US" b="0" dirty="0" smtClean="0"/>
              <a:t>As you select a field from above,</a:t>
            </a:r>
            <a:r>
              <a:rPr lang="en-US" b="0" baseline="0" dirty="0" smtClean="0"/>
              <a:t> it will automatically have Output selected. </a:t>
            </a:r>
            <a:endParaRPr lang="en-US" b="0" dirty="0" smtClean="0"/>
          </a:p>
          <a:p>
            <a:pPr marL="628650" lvl="1" indent="-171450">
              <a:buFont typeface="Arial" pitchFamily="34" charset="0"/>
              <a:buChar char="•"/>
            </a:pPr>
            <a:r>
              <a:rPr lang="en-US" b="0" dirty="0" smtClean="0"/>
              <a:t>Output will show in the Query report</a:t>
            </a:r>
          </a:p>
          <a:p>
            <a:pPr marL="628650" lvl="1" indent="-171450">
              <a:buFont typeface="Arial" pitchFamily="34" charset="0"/>
              <a:buChar char="•"/>
            </a:pPr>
            <a:r>
              <a:rPr lang="en-US" b="0" dirty="0" smtClean="0"/>
              <a:t>Selection</a:t>
            </a:r>
            <a:r>
              <a:rPr lang="en-US" b="0" baseline="0" dirty="0" smtClean="0"/>
              <a:t> means you can specify and narrow your search – for example, select a plant</a:t>
            </a:r>
          </a:p>
          <a:p>
            <a:pPr marL="628650" lvl="1" indent="-171450">
              <a:buFont typeface="Arial" pitchFamily="34" charset="0"/>
              <a:buChar char="•"/>
            </a:pPr>
            <a:r>
              <a:rPr lang="en-US" b="0" baseline="0" dirty="0" smtClean="0"/>
              <a:t>Can be both</a:t>
            </a:r>
          </a:p>
          <a:p>
            <a:pPr marL="628650" lvl="1" indent="-171450">
              <a:buFont typeface="Arial" pitchFamily="34" charset="0"/>
              <a:buChar char="•"/>
            </a:pPr>
            <a:r>
              <a:rPr lang="en-US" b="0" baseline="0" dirty="0" smtClean="0"/>
              <a:t>NOTE: Can not uncheck Output and then check Selection.</a:t>
            </a:r>
            <a:endParaRPr lang="en-US" b="0" dirty="0" smtClean="0"/>
          </a:p>
          <a:p>
            <a:pPr marL="171450" marR="0" lvl="0" indent="-171450" algn="l" defTabSz="914400" rtl="0" eaLnBrk="1" fontAlgn="auto" latinLnBrk="0" hangingPunct="1">
              <a:lnSpc>
                <a:spcPct val="100000"/>
              </a:lnSpc>
              <a:spcBef>
                <a:spcPts val="0"/>
              </a:spcBef>
              <a:spcAft>
                <a:spcPts val="0"/>
              </a:spcAft>
              <a:buClrTx/>
              <a:buSzTx/>
              <a:buFont typeface="Arial" pitchFamily="34" charset="0"/>
              <a:buChar char="•"/>
              <a:tabLst/>
              <a:defRPr/>
            </a:pPr>
            <a:endParaRPr lang="en-US" b="1" dirty="0" smtClean="0"/>
          </a:p>
          <a:p>
            <a:pPr marL="171450" marR="0" lvl="0" indent="-171450" algn="l" defTabSz="914400" rtl="0" eaLnBrk="1" fontAlgn="auto" latinLnBrk="0" hangingPunct="1">
              <a:lnSpc>
                <a:spcPct val="100000"/>
              </a:lnSpc>
              <a:spcBef>
                <a:spcPts val="0"/>
              </a:spcBef>
              <a:spcAft>
                <a:spcPts val="0"/>
              </a:spcAft>
              <a:buClrTx/>
              <a:buSzTx/>
              <a:buFont typeface="Arial" pitchFamily="34" charset="0"/>
              <a:buChar char="•"/>
              <a:tabLst/>
              <a:defRPr/>
            </a:pPr>
            <a:r>
              <a:rPr lang="en-US" b="1" dirty="0" smtClean="0"/>
              <a:t>Field Description</a:t>
            </a:r>
          </a:p>
          <a:p>
            <a:pPr marL="628650" marR="0" lvl="1" indent="-171450" algn="l" defTabSz="914400" rtl="0" eaLnBrk="1" fontAlgn="auto" latinLnBrk="0" hangingPunct="1">
              <a:lnSpc>
                <a:spcPct val="100000"/>
              </a:lnSpc>
              <a:spcBef>
                <a:spcPts val="0"/>
              </a:spcBef>
              <a:spcAft>
                <a:spcPts val="0"/>
              </a:spcAft>
              <a:buClrTx/>
              <a:buSzTx/>
              <a:buFont typeface="Arial" pitchFamily="34" charset="0"/>
              <a:buChar char="•"/>
              <a:tabLst/>
              <a:defRPr/>
            </a:pPr>
            <a:r>
              <a:rPr lang="en-US" dirty="0" smtClean="0"/>
              <a:t>SAP Field Description,</a:t>
            </a:r>
            <a:r>
              <a:rPr lang="en-US" baseline="0" dirty="0" smtClean="0"/>
              <a:t> automatically generated.</a:t>
            </a:r>
            <a:endParaRPr lang="en-US" dirty="0" smtClean="0"/>
          </a:p>
          <a:p>
            <a:pPr marL="171450" marR="0" lvl="0" indent="-171450" algn="l" defTabSz="914400" rtl="0" eaLnBrk="1" fontAlgn="auto" latinLnBrk="0" hangingPunct="1">
              <a:lnSpc>
                <a:spcPct val="100000"/>
              </a:lnSpc>
              <a:spcBef>
                <a:spcPts val="0"/>
              </a:spcBef>
              <a:spcAft>
                <a:spcPts val="0"/>
              </a:spcAft>
              <a:buClrTx/>
              <a:buSzTx/>
              <a:buFont typeface="Arial" pitchFamily="34" charset="0"/>
              <a:buChar char="•"/>
              <a:tabLst/>
              <a:defRPr/>
            </a:pPr>
            <a:endParaRPr lang="en-US" b="1" dirty="0" smtClean="0"/>
          </a:p>
          <a:p>
            <a:pPr marL="171450" marR="0" lvl="0" indent="-171450" algn="l" defTabSz="914400" rtl="0" eaLnBrk="1" fontAlgn="auto" latinLnBrk="0" hangingPunct="1">
              <a:lnSpc>
                <a:spcPct val="100000"/>
              </a:lnSpc>
              <a:spcBef>
                <a:spcPts val="0"/>
              </a:spcBef>
              <a:spcAft>
                <a:spcPts val="0"/>
              </a:spcAft>
              <a:buClrTx/>
              <a:buSzTx/>
              <a:buFont typeface="Arial" pitchFamily="34" charset="0"/>
              <a:buChar char="•"/>
              <a:tabLst/>
              <a:defRPr/>
            </a:pPr>
            <a:r>
              <a:rPr lang="en-US" b="0" dirty="0" smtClean="0"/>
              <a:t>Technical</a:t>
            </a:r>
            <a:r>
              <a:rPr lang="en-US" b="0" baseline="0" dirty="0" smtClean="0"/>
              <a:t> Name</a:t>
            </a:r>
          </a:p>
          <a:p>
            <a:pPr marL="628650" marR="0" lvl="1" indent="-171450" algn="l" defTabSz="914400" rtl="0" eaLnBrk="1" fontAlgn="auto" latinLnBrk="0" hangingPunct="1">
              <a:lnSpc>
                <a:spcPct val="100000"/>
              </a:lnSpc>
              <a:spcBef>
                <a:spcPts val="0"/>
              </a:spcBef>
              <a:spcAft>
                <a:spcPts val="0"/>
              </a:spcAft>
              <a:buClrTx/>
              <a:buSzTx/>
              <a:buFont typeface="Arial" pitchFamily="34" charset="0"/>
              <a:buChar char="•"/>
              <a:tabLst/>
              <a:defRPr/>
            </a:pPr>
            <a:r>
              <a:rPr lang="en-US" b="0" baseline="0" dirty="0" smtClean="0"/>
              <a:t>A</a:t>
            </a:r>
            <a:r>
              <a:rPr lang="en-US" dirty="0" smtClean="0"/>
              <a:t>utomatically generated, indicates the table name and the selected field name.</a:t>
            </a:r>
          </a:p>
          <a:p>
            <a:pPr marL="171450" lvl="0" indent="-171450">
              <a:buFont typeface="Arial" pitchFamily="34" charset="0"/>
              <a:buChar char="•"/>
            </a:pPr>
            <a:endParaRPr lang="en-US" b="1" baseline="0" dirty="0" smtClean="0"/>
          </a:p>
          <a:p>
            <a:pPr marL="171450" lvl="0" indent="-171450">
              <a:buFont typeface="Arial" pitchFamily="34" charset="0"/>
              <a:buChar char="•"/>
            </a:pPr>
            <a:r>
              <a:rPr lang="en-US" b="1" baseline="0" dirty="0" smtClean="0"/>
              <a:t>Selection Type</a:t>
            </a:r>
            <a:endParaRPr lang="en-US" b="1" dirty="0" smtClean="0"/>
          </a:p>
          <a:p>
            <a:pPr marL="628650" lvl="1" indent="-171450">
              <a:buFont typeface="Arial" pitchFamily="34" charset="0"/>
              <a:buChar char="•"/>
            </a:pPr>
            <a:r>
              <a:rPr lang="en-US" i="0" baseline="0" dirty="0" smtClean="0"/>
              <a:t>Fixed - For the actual criteria, enter either the fixed value</a:t>
            </a:r>
          </a:p>
          <a:p>
            <a:pPr marL="1085850" lvl="2" indent="-171450">
              <a:buFont typeface="Arial" pitchFamily="34" charset="0"/>
              <a:buChar char="•"/>
            </a:pPr>
            <a:r>
              <a:rPr lang="en-US" i="0" baseline="0" dirty="0" smtClean="0"/>
              <a:t>Select a constant (i.e. “Today – 1” =  all the data for yesterday) </a:t>
            </a:r>
          </a:p>
          <a:p>
            <a:pPr marL="1085850" lvl="2" indent="-171450">
              <a:buFont typeface="Arial" pitchFamily="34" charset="0"/>
              <a:buChar char="•"/>
            </a:pPr>
            <a:r>
              <a:rPr lang="en-US" i="0" baseline="0" dirty="0" smtClean="0"/>
              <a:t>Select a value from SAP</a:t>
            </a:r>
          </a:p>
          <a:p>
            <a:pPr marL="1085850" lvl="2" indent="-171450">
              <a:buFont typeface="Arial" pitchFamily="34" charset="0"/>
              <a:buChar char="•"/>
            </a:pPr>
            <a:r>
              <a:rPr lang="en-US" i="0" baseline="0" dirty="0" smtClean="0"/>
              <a:t>Can point to an Excel file or Text document for these values</a:t>
            </a:r>
          </a:p>
          <a:p>
            <a:pPr marL="628650" lvl="1" indent="-171450">
              <a:buFont typeface="Arial" pitchFamily="34" charset="0"/>
              <a:buChar char="•"/>
            </a:pPr>
            <a:r>
              <a:rPr lang="en-US" i="0" baseline="0" dirty="0" smtClean="0"/>
              <a:t>RunTime  - Enter in a value before you run the query</a:t>
            </a:r>
          </a:p>
          <a:p>
            <a:pPr marL="1085850" lvl="2" indent="-171450">
              <a:buFont typeface="Arial" pitchFamily="34" charset="0"/>
              <a:buChar char="•"/>
            </a:pPr>
            <a:r>
              <a:rPr lang="en-US" i="0" baseline="0" dirty="0" smtClean="0"/>
              <a:t>Also choose Lookup Type</a:t>
            </a:r>
          </a:p>
          <a:p>
            <a:pPr marL="1543050" lvl="3" indent="-171450">
              <a:buFont typeface="Arial" pitchFamily="34" charset="0"/>
              <a:buChar char="•"/>
            </a:pPr>
            <a:r>
              <a:rPr lang="en-US" i="1" baseline="0" dirty="0" smtClean="0"/>
              <a:t>Review Lookup Type in a moment</a:t>
            </a:r>
          </a:p>
          <a:p>
            <a:pPr marL="171450" lvl="0" indent="-171450">
              <a:buFont typeface="Arial" pitchFamily="34" charset="0"/>
              <a:buChar char="•"/>
            </a:pPr>
            <a:endParaRPr lang="en-US" b="1" baseline="0" dirty="0" smtClean="0"/>
          </a:p>
          <a:p>
            <a:pPr marL="171450" lvl="0" indent="-171450">
              <a:buFont typeface="Arial" pitchFamily="34" charset="0"/>
              <a:buChar char="•"/>
            </a:pPr>
            <a:r>
              <a:rPr lang="en-US" b="0" baseline="0" dirty="0" smtClean="0"/>
              <a:t>Where Clause </a:t>
            </a:r>
            <a:r>
              <a:rPr lang="en-US" baseline="0" dirty="0" smtClean="0"/>
              <a:t>– </a:t>
            </a:r>
            <a:r>
              <a:rPr lang="en-US" i="1" baseline="0" dirty="0" smtClean="0"/>
              <a:t>will look at this in a moment</a:t>
            </a:r>
          </a:p>
          <a:p>
            <a:pPr marL="171450" lvl="0" indent="-171450">
              <a:buFont typeface="Arial" pitchFamily="34" charset="0"/>
              <a:buChar char="•"/>
            </a:pPr>
            <a:endParaRPr lang="en-US" b="1" baseline="0" dirty="0" smtClean="0"/>
          </a:p>
          <a:p>
            <a:pPr marL="171450" lvl="0" indent="-171450">
              <a:buFont typeface="Arial" pitchFamily="34" charset="0"/>
              <a:buChar char="•"/>
            </a:pPr>
            <a:r>
              <a:rPr lang="en-US" b="1" baseline="0" dirty="0" smtClean="0"/>
              <a:t>Required</a:t>
            </a:r>
          </a:p>
          <a:p>
            <a:pPr marL="628650" lvl="1" indent="-171450">
              <a:buFont typeface="Arial" pitchFamily="34" charset="0"/>
              <a:buChar char="•"/>
            </a:pPr>
            <a:r>
              <a:rPr lang="en-US" baseline="0" dirty="0" smtClean="0"/>
              <a:t>Make an input field required (For RunTime value)</a:t>
            </a:r>
          </a:p>
          <a:p>
            <a:pPr marL="171450" lvl="0" indent="-171450">
              <a:buFont typeface="Arial" pitchFamily="34" charset="0"/>
              <a:buChar char="•"/>
            </a:pPr>
            <a:endParaRPr lang="en-US" b="1" baseline="0" dirty="0" smtClean="0"/>
          </a:p>
          <a:p>
            <a:pPr marL="171450" lvl="0" indent="-171450">
              <a:buFont typeface="Arial" pitchFamily="34" charset="0"/>
              <a:buChar char="•"/>
            </a:pPr>
            <a:r>
              <a:rPr lang="en-US" b="1" baseline="0" dirty="0" smtClean="0"/>
              <a:t>Lookup Type </a:t>
            </a:r>
          </a:p>
          <a:p>
            <a:pPr marL="628650" lvl="1" indent="-171450">
              <a:buFont typeface="Arial" pitchFamily="34" charset="0"/>
              <a:buChar char="•"/>
            </a:pPr>
            <a:r>
              <a:rPr lang="en-US" baseline="0" dirty="0" smtClean="0"/>
              <a:t>SAPOptional - Allows a user to type in the value or use F4 search help</a:t>
            </a:r>
          </a:p>
          <a:p>
            <a:pPr marL="628650" lvl="1" indent="-171450">
              <a:buFont typeface="Arial" pitchFamily="34" charset="0"/>
              <a:buChar char="•"/>
            </a:pPr>
            <a:r>
              <a:rPr lang="en-US" baseline="0" dirty="0" smtClean="0"/>
              <a:t>SAPOnly - Only use F4 search help</a:t>
            </a:r>
          </a:p>
          <a:p>
            <a:pPr marL="628650" lvl="1" indent="-171450">
              <a:buFont typeface="Arial" pitchFamily="34" charset="0"/>
              <a:buChar char="•"/>
            </a:pPr>
            <a:r>
              <a:rPr lang="en-US" baseline="0" dirty="0" smtClean="0"/>
              <a:t>List - Provide a list of values to choose from </a:t>
            </a:r>
          </a:p>
          <a:p>
            <a:pPr marL="628650" lvl="1" indent="-171450">
              <a:buFont typeface="Arial" pitchFamily="34" charset="0"/>
              <a:buChar char="•"/>
            </a:pPr>
            <a:r>
              <a:rPr lang="en-US" baseline="0" dirty="0" smtClean="0"/>
              <a:t>None – User must type in value</a:t>
            </a:r>
          </a:p>
          <a:p>
            <a:pPr marL="171450" lvl="0" indent="-171450" defTabSz="864931">
              <a:buFont typeface="Arial" pitchFamily="34" charset="0"/>
              <a:buChar char="•"/>
              <a:defRPr/>
            </a:pPr>
            <a:endParaRPr lang="en-US" b="0" dirty="0" smtClean="0"/>
          </a:p>
          <a:p>
            <a:pPr marL="171450" lvl="0" indent="-171450" defTabSz="864931">
              <a:buFont typeface="Arial" pitchFamily="34" charset="0"/>
              <a:buChar char="•"/>
              <a:defRPr/>
            </a:pPr>
            <a:r>
              <a:rPr lang="en-US" b="0" dirty="0" smtClean="0"/>
              <a:t>Field size</a:t>
            </a:r>
          </a:p>
          <a:p>
            <a:pPr marL="628650" lvl="1" indent="-171450" defTabSz="864931">
              <a:buFont typeface="Arial" pitchFamily="34" charset="0"/>
              <a:buChar char="•"/>
              <a:defRPr/>
            </a:pPr>
            <a:r>
              <a:rPr lang="en-US" dirty="0" smtClean="0"/>
              <a:t>Displays the number of characters possible that field criteria. If you know the field size, you can narrow the selection of criteria.</a:t>
            </a:r>
          </a:p>
          <a:p>
            <a:pPr marL="171450" marR="0" lvl="0" indent="-171450" algn="l" defTabSz="914400" rtl="0" eaLnBrk="1" fontAlgn="auto" latinLnBrk="0" hangingPunct="1">
              <a:lnSpc>
                <a:spcPct val="100000"/>
              </a:lnSpc>
              <a:spcBef>
                <a:spcPts val="0"/>
              </a:spcBef>
              <a:spcAft>
                <a:spcPts val="0"/>
              </a:spcAft>
              <a:buClrTx/>
              <a:buSzTx/>
              <a:buFont typeface="Arial" pitchFamily="34" charset="0"/>
              <a:buChar char="•"/>
              <a:tabLst/>
              <a:defRPr/>
            </a:pPr>
            <a:endParaRPr lang="en-US" dirty="0" smtClean="0"/>
          </a:p>
          <a:p>
            <a:pPr marL="171450" marR="0" lvl="0" indent="-171450" algn="l" defTabSz="914400" rtl="0" eaLnBrk="1" fontAlgn="auto" latinLnBrk="0" hangingPunct="1">
              <a:lnSpc>
                <a:spcPct val="100000"/>
              </a:lnSpc>
              <a:spcBef>
                <a:spcPts val="0"/>
              </a:spcBef>
              <a:spcAft>
                <a:spcPts val="0"/>
              </a:spcAft>
              <a:buClrTx/>
              <a:buSzTx/>
              <a:buFont typeface="Arial" pitchFamily="34" charset="0"/>
              <a:buChar char="•"/>
              <a:tabLst/>
              <a:defRPr/>
            </a:pPr>
            <a:r>
              <a:rPr lang="en-US" dirty="0" smtClean="0"/>
              <a:t>SAP type</a:t>
            </a:r>
          </a:p>
          <a:p>
            <a:pPr marL="628650" marR="0" lvl="1" indent="-171450" algn="l" defTabSz="914400" rtl="0" eaLnBrk="1" fontAlgn="auto" latinLnBrk="0" hangingPunct="1">
              <a:lnSpc>
                <a:spcPct val="100000"/>
              </a:lnSpc>
              <a:spcBef>
                <a:spcPts val="0"/>
              </a:spcBef>
              <a:spcAft>
                <a:spcPts val="0"/>
              </a:spcAft>
              <a:buClrTx/>
              <a:buSzTx/>
              <a:buFont typeface="Arial" pitchFamily="34" charset="0"/>
              <a:buChar char="•"/>
              <a:tabLst/>
              <a:defRPr/>
            </a:pPr>
            <a:r>
              <a:rPr lang="en-US" dirty="0" smtClean="0"/>
              <a:t>Displays the type of field, whether a string, double-byte, date or time data type.</a:t>
            </a:r>
          </a:p>
          <a:p>
            <a:pPr marL="628650" marR="0" lvl="1" indent="-171450" algn="l" defTabSz="914400" rtl="0" eaLnBrk="1" fontAlgn="auto" latinLnBrk="0" hangingPunct="1">
              <a:lnSpc>
                <a:spcPct val="100000"/>
              </a:lnSpc>
              <a:spcBef>
                <a:spcPts val="0"/>
              </a:spcBef>
              <a:spcAft>
                <a:spcPts val="0"/>
              </a:spcAft>
              <a:buClrTx/>
              <a:buSzTx/>
              <a:buFont typeface="Arial" pitchFamily="34" charset="0"/>
              <a:buChar char="•"/>
              <a:tabLst/>
              <a:defRPr/>
            </a:pPr>
            <a:endParaRPr lang="en-US" dirty="0" smtClean="0"/>
          </a:p>
          <a:p>
            <a:pPr marL="0" marR="0" lvl="0" indent="0" algn="l" defTabSz="914400" rtl="0" eaLnBrk="1" fontAlgn="auto" latinLnBrk="0" hangingPunct="1">
              <a:lnSpc>
                <a:spcPct val="100000"/>
              </a:lnSpc>
              <a:spcBef>
                <a:spcPts val="0"/>
              </a:spcBef>
              <a:spcAft>
                <a:spcPts val="0"/>
              </a:spcAft>
              <a:buClrTx/>
              <a:buSzTx/>
              <a:buFont typeface="Arial" pitchFamily="34" charset="0"/>
              <a:buNone/>
              <a:tabLst/>
              <a:defRPr/>
            </a:pPr>
            <a:r>
              <a:rPr lang="en-US" dirty="0" smtClean="0"/>
              <a:t>Any questions….. Now let’s look at how to Build a Where</a:t>
            </a:r>
            <a:r>
              <a:rPr lang="en-US" baseline="0" dirty="0" smtClean="0"/>
              <a:t> Clause…</a:t>
            </a:r>
            <a:endParaRPr lang="en-US" dirty="0" smtClean="0"/>
          </a:p>
        </p:txBody>
      </p:sp>
      <p:sp>
        <p:nvSpPr>
          <p:cNvPr id="4" name="Slide Number Placeholder 3"/>
          <p:cNvSpPr>
            <a:spLocks noGrp="1"/>
          </p:cNvSpPr>
          <p:nvPr>
            <p:ph type="sldNum" sz="quarter" idx="10"/>
          </p:nvPr>
        </p:nvSpPr>
        <p:spPr/>
        <p:txBody>
          <a:bodyPr/>
          <a:lstStyle/>
          <a:p>
            <a:fld id="{2AAFFAD7-F4BB-40AB-9856-8EF2547A47A0}" type="slidenum">
              <a:rPr lang="en-US" smtClean="0"/>
              <a:pPr/>
              <a:t>83</a:t>
            </a:fld>
            <a:endParaRPr lang="en-US" dirty="0"/>
          </a:p>
        </p:txBody>
      </p:sp>
    </p:spTree>
    <p:extLst>
      <p:ext uri="{BB962C8B-B14F-4D97-AF65-F5344CB8AC3E}">
        <p14:creationId xmlns:p14="http://schemas.microsoft.com/office/powerpoint/2010/main" val="3909065827"/>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smtClean="0"/>
              <a:t>DEMO- SELECTING</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If no WHERE clause is specified, all records will be return.</a:t>
            </a:r>
          </a:p>
          <a:p>
            <a:endParaRPr lang="en-US" dirty="0" smtClean="0"/>
          </a:p>
          <a:p>
            <a:r>
              <a:rPr lang="en-US" dirty="0" smtClean="0"/>
              <a:t>WHERE clauses:</a:t>
            </a:r>
          </a:p>
          <a:p>
            <a:r>
              <a:rPr lang="en-US" dirty="0" smtClean="0"/>
              <a:t>	limit extractions and reduce download time</a:t>
            </a:r>
          </a:p>
          <a:p>
            <a:r>
              <a:rPr lang="en-US" dirty="0" smtClean="0"/>
              <a:t>	especially useful in multi-table queries</a:t>
            </a:r>
          </a:p>
          <a:p>
            <a:pPr marL="0" marR="0" lvl="0" indent="-457200" algn="l" defTabSz="914400" rtl="0" eaLnBrk="1" fontAlgn="auto" latinLnBrk="0" hangingPunct="1">
              <a:lnSpc>
                <a:spcPct val="100000"/>
              </a:lnSpc>
              <a:spcBef>
                <a:spcPts val="0"/>
              </a:spcBef>
              <a:spcAft>
                <a:spcPts val="0"/>
              </a:spcAft>
              <a:buClrTx/>
              <a:buSzTx/>
              <a:buFontTx/>
              <a:buNone/>
              <a:tabLst/>
              <a:defRPr/>
            </a:pPr>
            <a:r>
              <a:rPr lang="en-US" baseline="0" dirty="0" smtClean="0"/>
              <a:t>	         Example: Do you only want to see information for active employees? Do you want to have a fixed criteria for query or do you want the Runner to specify the criteria? </a:t>
            </a:r>
          </a:p>
          <a:p>
            <a:endParaRPr lang="en-US" dirty="0" smtClean="0"/>
          </a:p>
          <a:p>
            <a:r>
              <a:rPr lang="en-US" dirty="0" smtClean="0"/>
              <a:t>No limit to the number of WHERE clauses.</a:t>
            </a:r>
          </a:p>
          <a:p>
            <a:pPr marL="171450" indent="-171450">
              <a:buFont typeface="Arial" pitchFamily="34" charset="0"/>
              <a:buChar char="•"/>
            </a:pPr>
            <a:endParaRPr lang="en-US" b="1" dirty="0" smtClean="0"/>
          </a:p>
          <a:p>
            <a:pPr marL="0" marR="0" lvl="0" indent="0" algn="l" defTabSz="914400" rtl="0" eaLnBrk="1" fontAlgn="auto" latinLnBrk="0" hangingPunct="1">
              <a:lnSpc>
                <a:spcPct val="100000"/>
              </a:lnSpc>
              <a:spcBef>
                <a:spcPts val="0"/>
              </a:spcBef>
              <a:spcAft>
                <a:spcPts val="0"/>
              </a:spcAft>
              <a:buClrTx/>
              <a:buSzTx/>
              <a:buFont typeface="Arial" pitchFamily="34" charset="0"/>
              <a:buNone/>
              <a:tabLst/>
              <a:defRPr/>
            </a:pPr>
            <a:r>
              <a:rPr lang="en-US" baseline="0" dirty="0" smtClean="0"/>
              <a:t>Click the ellipses button to open the Where Clause Builder </a:t>
            </a:r>
          </a:p>
          <a:p>
            <a:pPr marL="171450" marR="0" lvl="0" indent="-171450" algn="l" defTabSz="914400" rtl="0" eaLnBrk="1" fontAlgn="auto" latinLnBrk="0" hangingPunct="1">
              <a:lnSpc>
                <a:spcPct val="100000"/>
              </a:lnSpc>
              <a:spcBef>
                <a:spcPts val="0"/>
              </a:spcBef>
              <a:spcAft>
                <a:spcPts val="0"/>
              </a:spcAft>
              <a:buClrTx/>
              <a:buSzTx/>
              <a:buFont typeface="Arial" pitchFamily="34" charset="0"/>
              <a:buChar char="•"/>
              <a:tabLst/>
              <a:defRPr/>
            </a:pPr>
            <a:r>
              <a:rPr lang="en-US" baseline="0" dirty="0" smtClean="0"/>
              <a:t>Options depend on criteria that has been set</a:t>
            </a:r>
          </a:p>
          <a:p>
            <a:pPr marL="171450" marR="0" lvl="0" indent="-171450" algn="l" defTabSz="914400" rtl="0" eaLnBrk="1" fontAlgn="auto" latinLnBrk="0" hangingPunct="1">
              <a:lnSpc>
                <a:spcPct val="100000"/>
              </a:lnSpc>
              <a:spcBef>
                <a:spcPts val="0"/>
              </a:spcBef>
              <a:spcAft>
                <a:spcPts val="0"/>
              </a:spcAft>
              <a:buClrTx/>
              <a:buSzTx/>
              <a:buFont typeface="Arial" pitchFamily="34" charset="0"/>
              <a:buChar char="•"/>
              <a:tabLst/>
              <a:defRPr/>
            </a:pPr>
            <a:r>
              <a:rPr lang="en-US" dirty="0" smtClean="0"/>
              <a:t>Uses only those logical operators that apply to the selected field. </a:t>
            </a:r>
          </a:p>
          <a:p>
            <a:pPr marL="1085850" lvl="2" indent="-171450">
              <a:buFont typeface="Arial" pitchFamily="34" charset="0"/>
              <a:buChar char="•"/>
            </a:pPr>
            <a:endParaRPr lang="en-US" b="0" dirty="0" smtClean="0"/>
          </a:p>
          <a:p>
            <a:pPr marL="171450" lvl="0" indent="-171450">
              <a:buFont typeface="Arial" pitchFamily="34" charset="0"/>
              <a:buChar char="•"/>
            </a:pPr>
            <a:r>
              <a:rPr lang="en-US" b="1" dirty="0" smtClean="0"/>
              <a:t>Operator</a:t>
            </a:r>
          </a:p>
          <a:p>
            <a:pPr marL="628650" lvl="1" indent="-171450">
              <a:buFont typeface="Arial" pitchFamily="34" charset="0"/>
              <a:buChar char="•"/>
            </a:pPr>
            <a:r>
              <a:rPr lang="en-US" dirty="0" smtClean="0"/>
              <a:t>Change according the field that is selected. Includes Not, =, &lt;, &gt;, &lt;=, &gt;=, Like, Between, In, Is Null, Is not Null</a:t>
            </a:r>
          </a:p>
          <a:p>
            <a:pPr marL="628650" lvl="1" indent="-171450">
              <a:buFont typeface="Arial" pitchFamily="34" charset="0"/>
              <a:buChar char="•"/>
            </a:pPr>
            <a:r>
              <a:rPr lang="en-US" b="1" baseline="0" dirty="0" smtClean="0"/>
              <a:t>In</a:t>
            </a:r>
            <a:r>
              <a:rPr lang="en-US" b="0" baseline="0" dirty="0" smtClean="0"/>
              <a:t> will open up the bottom section of the screen</a:t>
            </a:r>
          </a:p>
          <a:p>
            <a:pPr marL="1085850" marR="0" lvl="2" indent="-171450" algn="l" defTabSz="914400" rtl="0" eaLnBrk="1" fontAlgn="auto" latinLnBrk="0" hangingPunct="1">
              <a:lnSpc>
                <a:spcPct val="100000"/>
              </a:lnSpc>
              <a:spcBef>
                <a:spcPts val="0"/>
              </a:spcBef>
              <a:spcAft>
                <a:spcPts val="0"/>
              </a:spcAft>
              <a:buClrTx/>
              <a:buSzTx/>
              <a:buFont typeface="Arial" pitchFamily="34" charset="0"/>
              <a:buChar char="•"/>
              <a:tabLst/>
              <a:defRPr/>
            </a:pPr>
            <a:r>
              <a:rPr lang="en-US" b="0" dirty="0" smtClean="0"/>
              <a:t>Most</a:t>
            </a:r>
            <a:r>
              <a:rPr lang="en-US" b="0" baseline="0" dirty="0" smtClean="0"/>
              <a:t> flexible</a:t>
            </a:r>
            <a:endParaRPr lang="en-US" b="0" dirty="0" smtClean="0"/>
          </a:p>
          <a:p>
            <a:pPr marL="628650" marR="0" lvl="1" indent="-171450" algn="l" defTabSz="914400" rtl="0" eaLnBrk="1" fontAlgn="auto" latinLnBrk="0" hangingPunct="1">
              <a:lnSpc>
                <a:spcPct val="100000"/>
              </a:lnSpc>
              <a:spcBef>
                <a:spcPts val="0"/>
              </a:spcBef>
              <a:spcAft>
                <a:spcPts val="0"/>
              </a:spcAft>
              <a:buClrTx/>
              <a:buSzTx/>
              <a:buFont typeface="Arial" pitchFamily="34" charset="0"/>
              <a:buChar char="•"/>
              <a:tabLst/>
              <a:defRPr/>
            </a:pPr>
            <a:r>
              <a:rPr lang="en-US" b="1" dirty="0" smtClean="0"/>
              <a:t>Between</a:t>
            </a:r>
            <a:r>
              <a:rPr lang="en-US" dirty="0" smtClean="0"/>
              <a:t> (range) includes end points</a:t>
            </a:r>
          </a:p>
          <a:p>
            <a:pPr marL="628650" marR="0" lvl="1" indent="-171450" algn="l" defTabSz="914400" rtl="0" eaLnBrk="1" fontAlgn="auto" latinLnBrk="0" hangingPunct="1">
              <a:lnSpc>
                <a:spcPct val="100000"/>
              </a:lnSpc>
              <a:spcBef>
                <a:spcPts val="0"/>
              </a:spcBef>
              <a:spcAft>
                <a:spcPts val="0"/>
              </a:spcAft>
              <a:buClrTx/>
              <a:buSzTx/>
              <a:buFont typeface="Arial" pitchFamily="34" charset="0"/>
              <a:buChar char="•"/>
              <a:tabLst/>
              <a:defRPr/>
            </a:pPr>
            <a:endParaRPr lang="en-US" b="0" dirty="0" smtClean="0"/>
          </a:p>
          <a:p>
            <a:pPr marL="171450" lvl="0" indent="-171450">
              <a:buFont typeface="Arial" pitchFamily="34" charset="0"/>
              <a:buChar char="•"/>
            </a:pPr>
            <a:r>
              <a:rPr lang="en-US" b="0" dirty="0" smtClean="0"/>
              <a:t>Not</a:t>
            </a:r>
          </a:p>
          <a:p>
            <a:pPr marL="628650" lvl="1" indent="-171450">
              <a:buFont typeface="Arial" pitchFamily="34" charset="0"/>
              <a:buChar char="•"/>
            </a:pPr>
            <a:r>
              <a:rPr lang="en-US" b="0" dirty="0" smtClean="0"/>
              <a:t>Select</a:t>
            </a:r>
            <a:r>
              <a:rPr lang="en-US" b="0" baseline="0" dirty="0" smtClean="0"/>
              <a:t> Not from the drop down – this will do the </a:t>
            </a:r>
            <a:r>
              <a:rPr lang="en-US" b="0" i="1" baseline="0" dirty="0" smtClean="0"/>
              <a:t>opposite </a:t>
            </a:r>
            <a:r>
              <a:rPr lang="en-US" b="0" i="0" baseline="0" dirty="0" smtClean="0"/>
              <a:t>of the selected Operator</a:t>
            </a:r>
            <a:endParaRPr lang="en-US" b="0" i="1" baseline="0" dirty="0" smtClean="0"/>
          </a:p>
          <a:p>
            <a:pPr marL="628650" lvl="1" indent="-171450">
              <a:buFont typeface="Arial" pitchFamily="34" charset="0"/>
              <a:buChar char="•"/>
            </a:pPr>
            <a:endParaRPr lang="en-US" b="0" dirty="0" smtClean="0"/>
          </a:p>
          <a:p>
            <a:pPr marL="171450" lvl="0" indent="-171450">
              <a:buFont typeface="Arial" pitchFamily="34" charset="0"/>
              <a:buChar char="•"/>
            </a:pPr>
            <a:r>
              <a:rPr lang="en-US" b="0" dirty="0" smtClean="0"/>
              <a:t>Padding</a:t>
            </a:r>
          </a:p>
          <a:p>
            <a:pPr marL="628650" lvl="1" indent="-171450">
              <a:buFont typeface="Arial" pitchFamily="34" charset="0"/>
              <a:buChar char="•"/>
            </a:pPr>
            <a:r>
              <a:rPr lang="en-US" b="0" dirty="0" smtClean="0"/>
              <a:t>Leading 0’s </a:t>
            </a:r>
          </a:p>
          <a:p>
            <a:pPr marL="628650" lvl="1" indent="-171450">
              <a:buFont typeface="Arial" pitchFamily="34" charset="0"/>
              <a:buChar char="•"/>
            </a:pPr>
            <a:r>
              <a:rPr lang="en-US" b="0" dirty="0" smtClean="0"/>
              <a:t>Turn cell padding on or off</a:t>
            </a:r>
          </a:p>
          <a:p>
            <a:pPr marL="628650" lvl="1" indent="-171450">
              <a:buFont typeface="Arial" pitchFamily="34" charset="0"/>
              <a:buChar char="•"/>
            </a:pPr>
            <a:endParaRPr lang="en-US" b="0" dirty="0" smtClean="0"/>
          </a:p>
          <a:p>
            <a:pPr marL="171450" lvl="0" indent="-171450">
              <a:buFont typeface="Arial" pitchFamily="34" charset="0"/>
              <a:buChar char="•"/>
            </a:pPr>
            <a:r>
              <a:rPr lang="en-US" b="1" dirty="0" smtClean="0"/>
              <a:t>Condition</a:t>
            </a:r>
          </a:p>
          <a:p>
            <a:pPr marL="628650" marR="0" lvl="1" indent="-171450" algn="l" defTabSz="914400" rtl="0" eaLnBrk="1" fontAlgn="auto" latinLnBrk="0" hangingPunct="1">
              <a:lnSpc>
                <a:spcPct val="100000"/>
              </a:lnSpc>
              <a:spcBef>
                <a:spcPts val="0"/>
              </a:spcBef>
              <a:spcAft>
                <a:spcPts val="0"/>
              </a:spcAft>
              <a:buClrTx/>
              <a:buSzTx/>
              <a:buFont typeface="Arial" pitchFamily="34" charset="0"/>
              <a:buChar char="•"/>
              <a:tabLst/>
              <a:defRPr/>
            </a:pPr>
            <a:r>
              <a:rPr lang="en-US" dirty="0" smtClean="0"/>
              <a:t>Type a condition to define the search, or see below for more options. </a:t>
            </a:r>
          </a:p>
          <a:p>
            <a:pPr marL="628650" lvl="1" indent="-171450">
              <a:buFont typeface="Arial" pitchFamily="34" charset="0"/>
              <a:buChar char="•"/>
            </a:pPr>
            <a:r>
              <a:rPr lang="en-US" b="0" dirty="0" smtClean="0"/>
              <a:t>Value</a:t>
            </a:r>
            <a:r>
              <a:rPr lang="en-US" b="0" baseline="0" dirty="0" smtClean="0"/>
              <a:t> that relates to the Operator selected</a:t>
            </a:r>
          </a:p>
          <a:p>
            <a:pPr marL="628650" lvl="1" indent="-171450">
              <a:buFont typeface="Arial" pitchFamily="34" charset="0"/>
              <a:buChar char="•"/>
            </a:pPr>
            <a:r>
              <a:rPr lang="en-US" b="1" dirty="0" smtClean="0"/>
              <a:t>OR</a:t>
            </a:r>
            <a:r>
              <a:rPr lang="en-US" dirty="0" smtClean="0"/>
              <a:t> and </a:t>
            </a:r>
            <a:r>
              <a:rPr lang="en-US" b="1" dirty="0" smtClean="0"/>
              <a:t>AND</a:t>
            </a:r>
            <a:r>
              <a:rPr lang="en-US" dirty="0" smtClean="0"/>
              <a:t> expression - Use AND or OR to apply more than one condition.</a:t>
            </a:r>
          </a:p>
          <a:p>
            <a:pPr marL="628650" lvl="1" indent="-171450">
              <a:buFont typeface="Arial" pitchFamily="34" charset="0"/>
              <a:buChar char="•"/>
            </a:pPr>
            <a:endParaRPr lang="en-US" b="0" dirty="0" smtClean="0"/>
          </a:p>
          <a:p>
            <a:pPr marL="171450" lvl="0" indent="-171450">
              <a:buFont typeface="Arial" pitchFamily="34" charset="0"/>
              <a:buChar char="•"/>
            </a:pPr>
            <a:r>
              <a:rPr lang="en-US" b="1" dirty="0" smtClean="0"/>
              <a:t>Dates</a:t>
            </a:r>
          </a:p>
          <a:p>
            <a:pPr marL="628650" lvl="1" indent="-171450">
              <a:buFont typeface="Arial" pitchFamily="34" charset="0"/>
              <a:buChar char="•"/>
            </a:pPr>
            <a:r>
              <a:rPr lang="en-US" b="0" dirty="0" smtClean="0"/>
              <a:t>Select</a:t>
            </a:r>
            <a:r>
              <a:rPr lang="en-US" b="0" baseline="0" dirty="0" smtClean="0"/>
              <a:t> specific dates or create a where clause using an Operator </a:t>
            </a:r>
          </a:p>
          <a:p>
            <a:pPr marL="628650" marR="0" lvl="1" indent="-171450" algn="l" defTabSz="914400" rtl="0" eaLnBrk="1" fontAlgn="auto" latinLnBrk="0" hangingPunct="1">
              <a:lnSpc>
                <a:spcPct val="100000"/>
              </a:lnSpc>
              <a:spcBef>
                <a:spcPts val="0"/>
              </a:spcBef>
              <a:spcAft>
                <a:spcPts val="0"/>
              </a:spcAft>
              <a:buClrTx/>
              <a:buSzTx/>
              <a:buFont typeface="Arial" pitchFamily="34" charset="0"/>
              <a:buChar char="•"/>
              <a:tabLst/>
              <a:defRPr/>
            </a:pPr>
            <a:r>
              <a:rPr lang="en-US" dirty="0" smtClean="0"/>
              <a:t>When working with a Date</a:t>
            </a:r>
            <a:r>
              <a:rPr lang="en-US" baseline="0" dirty="0" smtClean="0"/>
              <a:t> field, </a:t>
            </a:r>
            <a:r>
              <a:rPr lang="en-US" dirty="0" smtClean="0"/>
              <a:t>you can specify a date constant, perform date math, such as </a:t>
            </a:r>
            <a:r>
              <a:rPr lang="en-US" b="1" dirty="0" smtClean="0"/>
              <a:t>Today-1</a:t>
            </a:r>
            <a:r>
              <a:rPr lang="en-US" b="1" baseline="0" dirty="0" smtClean="0"/>
              <a:t> (for yesterday)</a:t>
            </a:r>
            <a:r>
              <a:rPr lang="en-US" dirty="0" smtClean="0"/>
              <a:t>, or a run-time variable. </a:t>
            </a:r>
          </a:p>
          <a:p>
            <a:pPr marL="628650" lvl="1" indent="-171450">
              <a:buFont typeface="Arial" pitchFamily="34" charset="0"/>
              <a:buChar char="•"/>
            </a:pPr>
            <a:endParaRPr lang="en-US" b="1" dirty="0" smtClean="0"/>
          </a:p>
          <a:p>
            <a:pPr marL="171450" marR="0" lvl="0" indent="-171450" algn="l" defTabSz="914400" rtl="0" eaLnBrk="1" fontAlgn="auto" latinLnBrk="0" hangingPunct="1">
              <a:lnSpc>
                <a:spcPct val="100000"/>
              </a:lnSpc>
              <a:spcBef>
                <a:spcPts val="0"/>
              </a:spcBef>
              <a:spcAft>
                <a:spcPts val="0"/>
              </a:spcAft>
              <a:buClrTx/>
              <a:buSzTx/>
              <a:buFont typeface="Arial" pitchFamily="34" charset="0"/>
              <a:buChar char="•"/>
              <a:tabLst/>
              <a:defRPr/>
            </a:pPr>
            <a:r>
              <a:rPr lang="en-US" b="1" dirty="0" smtClean="0"/>
              <a:t>Files (Select File Constant/Variable (F5))</a:t>
            </a:r>
          </a:p>
          <a:p>
            <a:pPr marL="628650" lvl="1" indent="-171450">
              <a:buFont typeface="Arial" pitchFamily="34" charset="0"/>
              <a:buChar char="•"/>
            </a:pPr>
            <a:r>
              <a:rPr lang="en-US" dirty="0" smtClean="0"/>
              <a:t>Specify file that contains values that are read when the query is previewed or run. </a:t>
            </a:r>
          </a:p>
          <a:p>
            <a:pPr marL="1085850" lvl="2" indent="-171450">
              <a:buFont typeface="Arial" pitchFamily="34" charset="0"/>
              <a:buChar char="•"/>
            </a:pPr>
            <a:r>
              <a:rPr lang="en-US" dirty="0" smtClean="0"/>
              <a:t>File constant can be in text</a:t>
            </a:r>
          </a:p>
          <a:p>
            <a:pPr marL="1085850" lvl="2" indent="-171450">
              <a:buFont typeface="Arial" pitchFamily="34" charset="0"/>
              <a:buChar char="•"/>
            </a:pPr>
            <a:r>
              <a:rPr lang="en-US" dirty="0" smtClean="0"/>
              <a:t>Variable file can be text or Excel</a:t>
            </a:r>
          </a:p>
          <a:p>
            <a:pPr marL="628650" lvl="1" indent="-171450">
              <a:buFont typeface="Arial" pitchFamily="34" charset="0"/>
              <a:buChar char="•"/>
            </a:pPr>
            <a:r>
              <a:rPr lang="en-US" dirty="0" smtClean="0"/>
              <a:t>Must use </a:t>
            </a:r>
            <a:r>
              <a:rPr lang="en-US" b="1" dirty="0" smtClean="0"/>
              <a:t>In</a:t>
            </a:r>
            <a:r>
              <a:rPr lang="en-US" dirty="0" smtClean="0"/>
              <a:t> operator </a:t>
            </a:r>
          </a:p>
          <a:p>
            <a:pPr marL="1085850" lvl="2" indent="-171450">
              <a:buFont typeface="Arial" pitchFamily="34" charset="0"/>
              <a:buChar char="•"/>
            </a:pPr>
            <a:r>
              <a:rPr lang="en-US" dirty="0" smtClean="0"/>
              <a:t>Select the run-time variable when you are prompted to specify the file name</a:t>
            </a:r>
          </a:p>
          <a:p>
            <a:pPr marL="628650" lvl="1" indent="-171450">
              <a:buFont typeface="Arial" pitchFamily="34" charset="0"/>
              <a:buChar char="•"/>
            </a:pPr>
            <a:endParaRPr lang="en-US" b="0" baseline="0" dirty="0" smtClean="0"/>
          </a:p>
          <a:p>
            <a:pPr marL="171450" lvl="0" indent="-171450">
              <a:buFont typeface="Arial" pitchFamily="34" charset="0"/>
              <a:buChar char="•"/>
            </a:pPr>
            <a:r>
              <a:rPr lang="en-US" b="1" baseline="0" dirty="0" smtClean="0"/>
              <a:t>Select Values (</a:t>
            </a:r>
            <a:r>
              <a:rPr lang="en-US" b="1" dirty="0" smtClean="0"/>
              <a:t>Select Values from SAP (F4) button)</a:t>
            </a:r>
          </a:p>
          <a:p>
            <a:pPr marL="628650" lvl="1" indent="-171450">
              <a:buFont typeface="Arial" pitchFamily="34" charset="0"/>
              <a:buChar char="•"/>
            </a:pPr>
            <a:r>
              <a:rPr lang="en-US" dirty="0" smtClean="0"/>
              <a:t>Add SAP values to the criteria builder</a:t>
            </a:r>
          </a:p>
          <a:p>
            <a:pPr marL="628650" lvl="1" indent="-171450">
              <a:buFont typeface="Arial" pitchFamily="34" charset="0"/>
              <a:buChar char="•"/>
            </a:pPr>
            <a:r>
              <a:rPr lang="en-US" dirty="0" smtClean="0"/>
              <a:t>Add values appropriate to a field in your criteria builder, click </a:t>
            </a:r>
            <a:r>
              <a:rPr lang="en-US" b="1" dirty="0" smtClean="0"/>
              <a:t>Select SAP Values</a:t>
            </a:r>
            <a:r>
              <a:rPr lang="en-US" dirty="0" smtClean="0"/>
              <a:t> or press </a:t>
            </a:r>
            <a:r>
              <a:rPr lang="en-US" b="1" dirty="0" smtClean="0"/>
              <a:t>F4</a:t>
            </a:r>
            <a:r>
              <a:rPr lang="en-US" dirty="0" smtClean="0"/>
              <a:t>.</a:t>
            </a:r>
          </a:p>
          <a:p>
            <a:pPr marL="1085850" lvl="2" indent="-171450">
              <a:buFont typeface="Arial" pitchFamily="34" charset="0"/>
              <a:buChar char="•"/>
            </a:pPr>
            <a:r>
              <a:rPr lang="en-US" dirty="0" smtClean="0"/>
              <a:t>Click a value</a:t>
            </a:r>
          </a:p>
          <a:p>
            <a:pPr marL="1085850" lvl="2" indent="-171450">
              <a:buFont typeface="Arial" pitchFamily="34" charset="0"/>
              <a:buChar char="•"/>
            </a:pPr>
            <a:r>
              <a:rPr lang="en-US" dirty="0" smtClean="0"/>
              <a:t>Then click the Check Mark. </a:t>
            </a:r>
          </a:p>
          <a:p>
            <a:pPr marL="1543050" lvl="3" indent="-171450">
              <a:buFont typeface="Arial" pitchFamily="34" charset="0"/>
              <a:buChar char="•"/>
            </a:pPr>
            <a:r>
              <a:rPr lang="en-US" dirty="0" smtClean="0"/>
              <a:t>Value appears in the Condition field. </a:t>
            </a:r>
          </a:p>
          <a:p>
            <a:pPr marL="1543050" lvl="3" indent="-171450">
              <a:buFont typeface="Arial" pitchFamily="34" charset="0"/>
              <a:buChar char="•"/>
            </a:pPr>
            <a:r>
              <a:rPr lang="en-US" dirty="0" smtClean="0"/>
              <a:t>By default, 100 SAP values are displayed. To see more values, specify the number you want to see in the values box. Press F4 to open the SAP Values dialog box.</a:t>
            </a:r>
          </a:p>
          <a:p>
            <a:pPr marL="171450" lvl="0" indent="-171450">
              <a:buFont typeface="Arial" pitchFamily="34" charset="0"/>
              <a:buChar char="•"/>
            </a:pPr>
            <a:endParaRPr lang="en-US" b="1" baseline="0" dirty="0" smtClean="0"/>
          </a:p>
          <a:p>
            <a:pPr marL="171450" lvl="0" indent="-171450">
              <a:buFont typeface="Arial" pitchFamily="34" charset="0"/>
              <a:buChar char="•"/>
            </a:pPr>
            <a:r>
              <a:rPr lang="en-US" b="1" baseline="0" dirty="0" smtClean="0"/>
              <a:t>Wildcards </a:t>
            </a:r>
            <a:endParaRPr lang="en-US" dirty="0" smtClean="0"/>
          </a:p>
          <a:p>
            <a:pPr marL="628650" lvl="1" indent="-171450">
              <a:buFont typeface="Arial" pitchFamily="34" charset="0"/>
              <a:buChar char="•"/>
            </a:pPr>
            <a:r>
              <a:rPr lang="en-US" dirty="0" smtClean="0"/>
              <a:t>Fine-tune your query.</a:t>
            </a:r>
          </a:p>
          <a:p>
            <a:pPr marL="628650" lvl="1" indent="-171450">
              <a:buFont typeface="Arial" pitchFamily="34" charset="0"/>
              <a:buChar char="•"/>
            </a:pPr>
            <a:r>
              <a:rPr lang="en-US" b="1" dirty="0" smtClean="0"/>
              <a:t>Single underscore or question mark</a:t>
            </a:r>
          </a:p>
          <a:p>
            <a:pPr marL="1085850" lvl="2" indent="-171450">
              <a:buFont typeface="Arial" pitchFamily="34" charset="0"/>
              <a:buChar char="•"/>
            </a:pPr>
            <a:r>
              <a:rPr lang="en-US" b="1" dirty="0" smtClean="0"/>
              <a:t>a_</a:t>
            </a:r>
            <a:r>
              <a:rPr lang="en-US" dirty="0" smtClean="0"/>
              <a:t> or </a:t>
            </a:r>
            <a:r>
              <a:rPr lang="en-US" b="1" dirty="0" smtClean="0"/>
              <a:t>a?</a:t>
            </a:r>
            <a:r>
              <a:rPr lang="en-US" dirty="0" smtClean="0"/>
              <a:t> returns records for values like a1, a2, and ab, but not a12 or abcd. You can use any number of underscores the number of characters you want to match.</a:t>
            </a:r>
          </a:p>
          <a:p>
            <a:pPr marL="628650" lvl="1" indent="-171450">
              <a:buFont typeface="Arial" pitchFamily="34" charset="0"/>
              <a:buChar char="•"/>
            </a:pPr>
            <a:r>
              <a:rPr lang="en-US" b="1" dirty="0" smtClean="0"/>
              <a:t>Percentage </a:t>
            </a:r>
          </a:p>
          <a:p>
            <a:pPr marL="1085850" lvl="2" indent="-171450">
              <a:buFont typeface="Arial" pitchFamily="34" charset="0"/>
              <a:buChar char="•"/>
            </a:pPr>
            <a:r>
              <a:rPr lang="en-US" b="1" dirty="0" smtClean="0"/>
              <a:t>a%</a:t>
            </a:r>
            <a:r>
              <a:rPr lang="en-US" dirty="0" smtClean="0"/>
              <a:t> or </a:t>
            </a:r>
            <a:r>
              <a:rPr lang="en-US" b="1" dirty="0" smtClean="0"/>
              <a:t>a*</a:t>
            </a:r>
            <a:r>
              <a:rPr lang="en-US" dirty="0" smtClean="0"/>
              <a:t> returns all values that start with ‘a’, followed by any number of characters. (e.g. a1, a2, ab, a12, and abcd)</a:t>
            </a:r>
          </a:p>
          <a:p>
            <a:pPr marL="914400" lvl="2" indent="0">
              <a:buFont typeface="Arial" pitchFamily="34" charset="0"/>
              <a:buNone/>
            </a:pPr>
            <a:endParaRPr lang="en-US" b="1" dirty="0" smtClean="0">
              <a:solidFill>
                <a:srgbClr val="FF0000"/>
              </a:solidFill>
            </a:endParaRPr>
          </a:p>
          <a:p>
            <a:pPr marL="0" indent="0">
              <a:buFont typeface="Arial" pitchFamily="34" charset="0"/>
              <a:buNone/>
            </a:pPr>
            <a:r>
              <a:rPr lang="en-US" b="1" u="sng" baseline="0" dirty="0" smtClean="0"/>
              <a:t>DEMO TO THIS POINT:  </a:t>
            </a:r>
          </a:p>
          <a:p>
            <a:pPr marL="228600" indent="-228600">
              <a:buFont typeface="Arial" pitchFamily="34" charset="0"/>
              <a:buAutoNum type="arabicPeriod"/>
            </a:pPr>
            <a:r>
              <a:rPr lang="en-US" b="1" u="sng" baseline="0" dirty="0" smtClean="0"/>
              <a:t>Launch Query</a:t>
            </a:r>
          </a:p>
          <a:p>
            <a:pPr marL="685800" lvl="1" indent="-228600">
              <a:buFont typeface="Arial" pitchFamily="34" charset="0"/>
              <a:buAutoNum type="arabicPeriod"/>
            </a:pPr>
            <a:r>
              <a:rPr lang="en-US" b="1" u="sng" baseline="0" dirty="0" smtClean="0"/>
              <a:t>Click New and review Select options</a:t>
            </a:r>
          </a:p>
          <a:p>
            <a:pPr marL="228600" indent="-228600">
              <a:buFont typeface="Arial" pitchFamily="34" charset="0"/>
              <a:buAutoNum type="arabicPeriod"/>
            </a:pPr>
            <a:r>
              <a:rPr lang="en-US" b="1" u="sng" baseline="0" dirty="0" smtClean="0"/>
              <a:t>Click Create Query </a:t>
            </a:r>
          </a:p>
          <a:p>
            <a:pPr marL="685800" lvl="1" indent="-228600">
              <a:buFont typeface="Arial" pitchFamily="34" charset="0"/>
              <a:buAutoNum type="arabicPeriod"/>
            </a:pPr>
            <a:r>
              <a:rPr lang="en-US" b="1" u="sng" baseline="0" dirty="0" smtClean="0"/>
              <a:t>Login to SAP  EH5 </a:t>
            </a:r>
          </a:p>
          <a:p>
            <a:pPr marL="685800" lvl="1" indent="-228600">
              <a:buFont typeface="Arial" pitchFamily="34" charset="0"/>
              <a:buAutoNum type="arabicPeriod"/>
            </a:pPr>
            <a:r>
              <a:rPr lang="en-US" b="1" u="sng" baseline="0" dirty="0" smtClean="0"/>
              <a:t>Select Tables - add meta-data has needed</a:t>
            </a:r>
          </a:p>
          <a:p>
            <a:pPr marL="228600" indent="-228600">
              <a:buFont typeface="Arial" pitchFamily="34" charset="0"/>
              <a:buAutoNum type="arabicPeriod"/>
            </a:pPr>
            <a:r>
              <a:rPr lang="en-US" b="1" u="sng" baseline="0" dirty="0" smtClean="0"/>
              <a:t>OK</a:t>
            </a:r>
          </a:p>
          <a:p>
            <a:pPr marL="228600" indent="-228600">
              <a:buFont typeface="Arial" pitchFamily="34" charset="0"/>
              <a:buAutoNum type="arabicPeriod"/>
            </a:pPr>
            <a:r>
              <a:rPr lang="en-US" b="1" u="sng" baseline="0" dirty="0" smtClean="0"/>
              <a:t>Open Materials Management </a:t>
            </a:r>
          </a:p>
          <a:p>
            <a:pPr marL="228600" indent="-228600">
              <a:buFont typeface="Arial" pitchFamily="34" charset="0"/>
              <a:buAutoNum type="arabicPeriod"/>
            </a:pPr>
            <a:r>
              <a:rPr lang="en-US" b="1" u="sng" baseline="0" dirty="0" smtClean="0"/>
              <a:t>Pull over MARA and MARC (will join on Material Number) - resize</a:t>
            </a:r>
          </a:p>
          <a:p>
            <a:pPr marL="228600" indent="-228600">
              <a:buFont typeface="Arial" pitchFamily="34" charset="0"/>
              <a:buAutoNum type="arabicPeriod"/>
            </a:pPr>
            <a:r>
              <a:rPr lang="en-US" b="1" u="sng" baseline="0" dirty="0" smtClean="0"/>
              <a:t>Click on Full Screen icon and click again</a:t>
            </a:r>
          </a:p>
          <a:p>
            <a:pPr marL="228600" indent="-228600">
              <a:buFont typeface="Arial" pitchFamily="34" charset="0"/>
              <a:buAutoNum type="arabicPeriod"/>
            </a:pPr>
            <a:r>
              <a:rPr lang="en-US" b="1" u="sng" baseline="0" dirty="0" smtClean="0"/>
              <a:t>Right click and zoom in to MARA to get one scroll bar.  </a:t>
            </a:r>
          </a:p>
          <a:p>
            <a:pPr marL="685800" lvl="1" indent="-228600">
              <a:buFont typeface="Arial" pitchFamily="34" charset="0"/>
              <a:buAutoNum type="arabicPeriod"/>
            </a:pPr>
            <a:r>
              <a:rPr lang="en-US" b="1" u="sng" baseline="0" dirty="0" smtClean="0"/>
              <a:t>Last option is Show All Possible Joins for XXXX.</a:t>
            </a:r>
          </a:p>
          <a:p>
            <a:pPr marL="228600" indent="-228600">
              <a:buFont typeface="Arial" pitchFamily="34" charset="0"/>
              <a:buAutoNum type="arabicPeriod"/>
            </a:pPr>
            <a:r>
              <a:rPr lang="en-US" b="1" u="sng" baseline="0" dirty="0" smtClean="0"/>
              <a:t>Select MARA  (say – order of fields selected in a table does not matter)</a:t>
            </a:r>
          </a:p>
          <a:p>
            <a:pPr marL="685800" lvl="1" indent="-228600">
              <a:buFont typeface="Arial" pitchFamily="34" charset="0"/>
              <a:buAutoNum type="arabicPeriod"/>
            </a:pPr>
            <a:r>
              <a:rPr lang="en-US" b="1" u="sng" baseline="0" dirty="0" smtClean="0"/>
              <a:t>1- MATNR – Material Number</a:t>
            </a:r>
          </a:p>
          <a:p>
            <a:pPr marL="685800" lvl="1" indent="-228600">
              <a:buFont typeface="Arial" pitchFamily="34" charset="0"/>
              <a:buAutoNum type="arabicPeriod"/>
            </a:pPr>
            <a:r>
              <a:rPr lang="en-US" b="1" u="sng" baseline="0" dirty="0" smtClean="0"/>
              <a:t>2-MTART – Material Type</a:t>
            </a:r>
          </a:p>
          <a:p>
            <a:pPr marL="685800" lvl="1" indent="-228600">
              <a:buFont typeface="Arial" pitchFamily="34" charset="0"/>
              <a:buAutoNum type="arabicPeriod"/>
            </a:pPr>
            <a:r>
              <a:rPr lang="en-US" b="1" u="sng" baseline="0" dirty="0" smtClean="0"/>
              <a:t>3-MATKL – Material Group</a:t>
            </a:r>
          </a:p>
          <a:p>
            <a:pPr marL="685800" lvl="1" indent="-228600">
              <a:buFont typeface="Arial" pitchFamily="34" charset="0"/>
              <a:buAutoNum type="arabicPeriod"/>
            </a:pPr>
            <a:r>
              <a:rPr lang="en-US" b="1" u="sng" baseline="0" dirty="0" smtClean="0"/>
              <a:t>11-ERSDA – Created On</a:t>
            </a:r>
          </a:p>
          <a:p>
            <a:pPr marL="685800" lvl="1" indent="-228600">
              <a:buFont typeface="Arial" pitchFamily="34" charset="0"/>
              <a:buAutoNum type="arabicPeriod"/>
            </a:pPr>
            <a:r>
              <a:rPr lang="en-US" b="1" u="sng" baseline="0" dirty="0" smtClean="0"/>
              <a:t>18-MBRSH – Industry Sector</a:t>
            </a:r>
          </a:p>
          <a:p>
            <a:pPr marL="685800" lvl="1" indent="-228600">
              <a:buFont typeface="Arial" pitchFamily="34" charset="0"/>
              <a:buAutoNum type="arabicPeriod"/>
            </a:pPr>
            <a:r>
              <a:rPr lang="en-US" b="1" u="sng" baseline="0" dirty="0" smtClean="0"/>
              <a:t>19-MEINS –Base Unit of Measure</a:t>
            </a:r>
          </a:p>
          <a:p>
            <a:pPr marL="685800" lvl="1" indent="-228600">
              <a:buFont typeface="Arial" pitchFamily="34" charset="0"/>
              <a:buAutoNum type="arabicPeriod"/>
            </a:pPr>
            <a:r>
              <a:rPr lang="en-US" b="1" u="sng" baseline="0" dirty="0" smtClean="0"/>
              <a:t>35-BRGEW – Gross Weight</a:t>
            </a:r>
          </a:p>
          <a:p>
            <a:pPr marL="685800" lvl="1" indent="-228600">
              <a:buFont typeface="Arial" pitchFamily="34" charset="0"/>
              <a:buAutoNum type="arabicPeriod"/>
            </a:pPr>
            <a:r>
              <a:rPr lang="en-US" b="1" u="sng" baseline="0" dirty="0" smtClean="0"/>
              <a:t>36-NTGEW –Net Weight</a:t>
            </a:r>
          </a:p>
          <a:p>
            <a:pPr marL="685800" lvl="1" indent="-228600">
              <a:buFont typeface="Arial" pitchFamily="34" charset="0"/>
              <a:buAutoNum type="arabicPeriod"/>
            </a:pPr>
            <a:r>
              <a:rPr lang="en-US" b="1" u="sng" baseline="0" dirty="0" smtClean="0"/>
              <a:t>37-GEWEI –Weight Unit</a:t>
            </a:r>
          </a:p>
          <a:p>
            <a:pPr marL="685800" lvl="1" indent="-228600">
              <a:buFont typeface="Arial" pitchFamily="34" charset="0"/>
              <a:buAutoNum type="arabicPeriod"/>
            </a:pPr>
            <a:r>
              <a:rPr lang="en-US" b="1" u="sng" baseline="0" dirty="0" smtClean="0"/>
              <a:t>OK</a:t>
            </a:r>
          </a:p>
          <a:p>
            <a:pPr marL="228600" indent="-228600">
              <a:buFont typeface="Arial" pitchFamily="34" charset="0"/>
              <a:buAutoNum type="arabicPeriod"/>
            </a:pPr>
            <a:r>
              <a:rPr lang="en-US" b="1" u="sng" baseline="0" dirty="0" smtClean="0"/>
              <a:t>Click on MARC and right click to zoom in</a:t>
            </a:r>
          </a:p>
          <a:p>
            <a:pPr marL="685800" lvl="1" indent="-228600">
              <a:buFont typeface="Arial" pitchFamily="34" charset="0"/>
              <a:buAutoNum type="arabicPeriod"/>
            </a:pPr>
            <a:r>
              <a:rPr lang="en-US" b="1" u="sng" baseline="0" dirty="0" smtClean="0"/>
              <a:t>2-WERKS –  Plant</a:t>
            </a:r>
          </a:p>
          <a:p>
            <a:pPr marL="685800" lvl="1" indent="-228600">
              <a:buFont typeface="Arial" pitchFamily="34" charset="0"/>
              <a:buAutoNum type="arabicPeriod"/>
            </a:pPr>
            <a:r>
              <a:rPr lang="en-US" b="1" u="sng" baseline="0" dirty="0" smtClean="0"/>
              <a:t>4-DISPO – MPR Controller</a:t>
            </a:r>
          </a:p>
          <a:p>
            <a:pPr marL="685800" lvl="1" indent="-228600">
              <a:buFont typeface="Arial" pitchFamily="34" charset="0"/>
              <a:buAutoNum type="arabicPeriod"/>
            </a:pPr>
            <a:r>
              <a:rPr lang="en-US" b="1" u="sng" baseline="0" dirty="0" smtClean="0"/>
              <a:t>6-PRCTR – Profit Center</a:t>
            </a:r>
          </a:p>
          <a:p>
            <a:pPr marL="685800" lvl="1" indent="-228600">
              <a:buFont typeface="Arial" pitchFamily="34" charset="0"/>
              <a:buAutoNum type="arabicPeriod"/>
            </a:pPr>
            <a:r>
              <a:rPr lang="en-US" b="1" u="sng" baseline="0" dirty="0" smtClean="0"/>
              <a:t>14-MMSTA – Plant Specific Material Status</a:t>
            </a:r>
          </a:p>
          <a:p>
            <a:pPr marL="685800" lvl="1" indent="-228600">
              <a:buFont typeface="Arial" pitchFamily="34" charset="0"/>
              <a:buAutoNum type="arabicPeriod"/>
            </a:pPr>
            <a:r>
              <a:rPr lang="en-US" b="1" u="sng" baseline="0" dirty="0" smtClean="0"/>
              <a:t>18-EKGRP – Purchasing Group</a:t>
            </a:r>
          </a:p>
          <a:p>
            <a:pPr marL="685800" lvl="1" indent="-228600">
              <a:buFont typeface="Arial" pitchFamily="34" charset="0"/>
              <a:buAutoNum type="arabicPeriod"/>
            </a:pPr>
            <a:r>
              <a:rPr lang="en-US" b="1" u="sng" baseline="0" dirty="0" smtClean="0"/>
              <a:t>OK</a:t>
            </a:r>
          </a:p>
          <a:p>
            <a:pPr marL="228600" marR="0" lvl="0" indent="-228600" algn="l" defTabSz="914400" rtl="0" eaLnBrk="1" fontAlgn="auto" latinLnBrk="0" hangingPunct="1">
              <a:lnSpc>
                <a:spcPct val="100000"/>
              </a:lnSpc>
              <a:spcBef>
                <a:spcPts val="0"/>
              </a:spcBef>
              <a:spcAft>
                <a:spcPts val="0"/>
              </a:spcAft>
              <a:buClrTx/>
              <a:buSzTx/>
              <a:buFont typeface="Arial" pitchFamily="34" charset="0"/>
              <a:buAutoNum type="arabicPeriod"/>
              <a:tabLst/>
              <a:defRPr/>
            </a:pPr>
            <a:r>
              <a:rPr lang="en-US" b="1" u="sng" baseline="0" dirty="0" smtClean="0"/>
              <a:t>Click on Field Description header to sort  – NOTE to audience</a:t>
            </a:r>
          </a:p>
          <a:p>
            <a:pPr marL="228600" lvl="0" indent="-228600">
              <a:buFont typeface="Arial" pitchFamily="34" charset="0"/>
              <a:buAutoNum type="arabicPeriod"/>
            </a:pPr>
            <a:r>
              <a:rPr lang="en-US" b="1" u="sng" baseline="0" dirty="0" smtClean="0"/>
              <a:t>MATERIAL GROUP</a:t>
            </a:r>
          </a:p>
          <a:p>
            <a:pPr marL="685800" lvl="1" indent="-228600">
              <a:buFont typeface="Arial" pitchFamily="34" charset="0"/>
              <a:buAutoNum type="arabicPeriod"/>
            </a:pPr>
            <a:r>
              <a:rPr lang="en-US" b="1" u="sng" baseline="0" dirty="0" smtClean="0"/>
              <a:t>Check Selection column </a:t>
            </a:r>
          </a:p>
          <a:p>
            <a:pPr marL="685800" lvl="1" indent="-228600">
              <a:buFont typeface="Arial" pitchFamily="34" charset="0"/>
              <a:buAutoNum type="arabicPeriod"/>
            </a:pPr>
            <a:r>
              <a:rPr lang="en-US" b="1" u="sng" baseline="0" dirty="0" smtClean="0"/>
              <a:t>Open Where Clause builder</a:t>
            </a:r>
          </a:p>
          <a:p>
            <a:pPr marL="1143000" lvl="2" indent="-228600">
              <a:buFont typeface="Arial" pitchFamily="34" charset="0"/>
              <a:buAutoNum type="arabicPeriod"/>
            </a:pPr>
            <a:r>
              <a:rPr lang="en-US" b="1" u="sng" baseline="0" dirty="0" smtClean="0"/>
              <a:t>Change the Operator to IN</a:t>
            </a:r>
          </a:p>
          <a:p>
            <a:pPr marL="1143000" lvl="2" indent="-228600">
              <a:buFont typeface="Arial" pitchFamily="34" charset="0"/>
              <a:buAutoNum type="arabicPeriod"/>
            </a:pPr>
            <a:r>
              <a:rPr lang="en-US" b="1" u="sng" baseline="0" dirty="0" smtClean="0"/>
              <a:t>OK</a:t>
            </a:r>
          </a:p>
          <a:p>
            <a:pPr marL="228600" lvl="0" indent="-228600">
              <a:buFont typeface="Arial" pitchFamily="34" charset="0"/>
              <a:buAutoNum type="arabicPeriod"/>
            </a:pPr>
            <a:r>
              <a:rPr lang="en-US" b="1" u="sng" baseline="0" dirty="0" smtClean="0"/>
              <a:t>CREATED ON</a:t>
            </a:r>
          </a:p>
          <a:p>
            <a:pPr marL="685800" lvl="1" indent="-228600">
              <a:buFont typeface="Arial" pitchFamily="34" charset="0"/>
              <a:buAutoNum type="arabicPeriod"/>
            </a:pPr>
            <a:r>
              <a:rPr lang="en-US" b="1" u="sng" baseline="0" dirty="0" smtClean="0"/>
              <a:t>Check Selection to show warning message about degrading performance – Click Yes</a:t>
            </a:r>
          </a:p>
          <a:p>
            <a:pPr marL="685800" lvl="1" indent="-228600">
              <a:buFont typeface="Arial" pitchFamily="34" charset="0"/>
              <a:buAutoNum type="arabicPeriod"/>
            </a:pPr>
            <a:r>
              <a:rPr lang="en-US" b="1" u="sng" baseline="0" dirty="0" smtClean="0"/>
              <a:t>Open Where Clause builder</a:t>
            </a:r>
          </a:p>
          <a:p>
            <a:pPr marL="1143000" lvl="2" indent="-228600">
              <a:buFont typeface="Arial" pitchFamily="34" charset="0"/>
              <a:buAutoNum type="arabicPeriod"/>
            </a:pPr>
            <a:r>
              <a:rPr lang="en-US" b="1" u="sng" baseline="0" dirty="0" smtClean="0"/>
              <a:t>Under Operator select Between</a:t>
            </a:r>
          </a:p>
          <a:p>
            <a:pPr marL="1143000" lvl="2" indent="-228600">
              <a:buFont typeface="Arial" pitchFamily="34" charset="0"/>
              <a:buAutoNum type="arabicPeriod"/>
            </a:pPr>
            <a:r>
              <a:rPr lang="en-US" b="1" u="sng" baseline="0" dirty="0" smtClean="0"/>
              <a:t>Click on Condition field</a:t>
            </a:r>
          </a:p>
          <a:p>
            <a:pPr marL="1143000" lvl="2" indent="-228600">
              <a:buFont typeface="Arial" pitchFamily="34" charset="0"/>
              <a:buAutoNum type="arabicPeriod"/>
            </a:pPr>
            <a:r>
              <a:rPr lang="en-US" b="1" u="sng" baseline="0" dirty="0" smtClean="0"/>
              <a:t>Under select Date constants section</a:t>
            </a:r>
          </a:p>
          <a:p>
            <a:pPr marL="1600200" lvl="3" indent="-228600">
              <a:buFont typeface="Arial" pitchFamily="34" charset="0"/>
              <a:buAutoNum type="arabicPeriod"/>
            </a:pPr>
            <a:r>
              <a:rPr lang="en-US" b="1" u="sng" baseline="0" dirty="0" smtClean="0"/>
              <a:t>Date constant = Today</a:t>
            </a:r>
          </a:p>
          <a:p>
            <a:pPr marL="1600200" lvl="3" indent="-228600">
              <a:buFont typeface="Arial" pitchFamily="34" charset="0"/>
              <a:buAutoNum type="arabicPeriod"/>
            </a:pPr>
            <a:r>
              <a:rPr lang="en-US" b="1" u="sng" baseline="0" dirty="0" smtClean="0"/>
              <a:t>Operator  = - </a:t>
            </a:r>
          </a:p>
          <a:p>
            <a:pPr marL="1600200" lvl="3" indent="-228600">
              <a:buFont typeface="Arial" pitchFamily="34" charset="0"/>
              <a:buAutoNum type="arabicPeriod"/>
            </a:pPr>
            <a:r>
              <a:rPr lang="en-US" b="1" u="sng" baseline="0" dirty="0" smtClean="0"/>
              <a:t>Value = 1.  This means today’s date minus 1 day</a:t>
            </a:r>
          </a:p>
          <a:p>
            <a:pPr marL="1600200" lvl="3" indent="-228600">
              <a:buFont typeface="Arial" pitchFamily="34" charset="0"/>
              <a:buAutoNum type="arabicPeriod"/>
            </a:pPr>
            <a:r>
              <a:rPr lang="en-US" b="1" u="sng" baseline="0" dirty="0" smtClean="0"/>
              <a:t>Click on Green Checkmark</a:t>
            </a:r>
          </a:p>
          <a:p>
            <a:pPr marL="1600200" marR="0" lvl="3" indent="-228600" algn="l" defTabSz="914400" rtl="0" eaLnBrk="1" fontAlgn="auto" latinLnBrk="0" hangingPunct="1">
              <a:lnSpc>
                <a:spcPct val="100000"/>
              </a:lnSpc>
              <a:spcBef>
                <a:spcPts val="0"/>
              </a:spcBef>
              <a:spcAft>
                <a:spcPts val="0"/>
              </a:spcAft>
              <a:buClrTx/>
              <a:buSzTx/>
              <a:buFont typeface="Arial" pitchFamily="34" charset="0"/>
              <a:buAutoNum type="arabicPeriod"/>
              <a:tabLst/>
              <a:defRPr/>
            </a:pPr>
            <a:r>
              <a:rPr lang="en-US" b="1" u="sng" baseline="0" dirty="0" smtClean="0"/>
              <a:t>Show date options – date picker (calendar) </a:t>
            </a:r>
          </a:p>
          <a:p>
            <a:pPr marL="1143000" lvl="2" indent="-228600">
              <a:buFont typeface="Arial" pitchFamily="34" charset="0"/>
              <a:buAutoNum type="arabicPeriod"/>
            </a:pPr>
            <a:r>
              <a:rPr lang="en-US" b="1" u="sng" baseline="0" dirty="0" smtClean="0"/>
              <a:t>Cancel</a:t>
            </a:r>
          </a:p>
          <a:p>
            <a:pPr marL="685800" lvl="1" indent="-228600">
              <a:buFont typeface="Arial" pitchFamily="34" charset="0"/>
              <a:buAutoNum type="arabicPeriod"/>
            </a:pPr>
            <a:r>
              <a:rPr lang="en-US" b="1" u="sng" baseline="0" dirty="0" smtClean="0"/>
              <a:t>Uncheck Selection</a:t>
            </a:r>
          </a:p>
          <a:p>
            <a:pPr marL="228600" indent="-228600">
              <a:buFont typeface="Arial" pitchFamily="34" charset="0"/>
              <a:buAutoNum type="arabicPeriod"/>
            </a:pPr>
            <a:r>
              <a:rPr lang="en-US" b="1" u="sng" baseline="0" dirty="0" smtClean="0"/>
              <a:t>PLANT</a:t>
            </a:r>
          </a:p>
          <a:p>
            <a:pPr marL="685800" marR="0" lvl="1" indent="-228600" algn="l" defTabSz="914400" rtl="0" eaLnBrk="1" fontAlgn="auto" latinLnBrk="0" hangingPunct="1">
              <a:lnSpc>
                <a:spcPct val="100000"/>
              </a:lnSpc>
              <a:spcBef>
                <a:spcPts val="0"/>
              </a:spcBef>
              <a:spcAft>
                <a:spcPts val="0"/>
              </a:spcAft>
              <a:buClrTx/>
              <a:buSzTx/>
              <a:buFont typeface="Arial" pitchFamily="34" charset="0"/>
              <a:buAutoNum type="arabicPeriod"/>
              <a:tabLst/>
              <a:defRPr/>
            </a:pPr>
            <a:r>
              <a:rPr lang="en-US" b="1" u="sng" baseline="0" dirty="0" smtClean="0"/>
              <a:t>Check Selection</a:t>
            </a:r>
          </a:p>
          <a:p>
            <a:pPr marL="685800" lvl="1" indent="-228600">
              <a:buFont typeface="Arial" pitchFamily="34" charset="0"/>
              <a:buAutoNum type="arabicPeriod"/>
            </a:pPr>
            <a:r>
              <a:rPr lang="en-US" b="1" u="sng" baseline="0" dirty="0" smtClean="0"/>
              <a:t>Uncheck Output column</a:t>
            </a:r>
          </a:p>
          <a:p>
            <a:pPr marL="685800" lvl="1" indent="-228600">
              <a:buFont typeface="Arial" pitchFamily="34" charset="0"/>
              <a:buAutoNum type="arabicPeriod"/>
            </a:pPr>
            <a:r>
              <a:rPr lang="en-US" b="1" u="sng" baseline="0" dirty="0" smtClean="0"/>
              <a:t>Change Selection Type to Fixed</a:t>
            </a:r>
          </a:p>
          <a:p>
            <a:pPr marL="1143000" lvl="2" indent="-228600">
              <a:buFont typeface="Arial" pitchFamily="34" charset="0"/>
              <a:buAutoNum type="arabicPeriod"/>
            </a:pPr>
            <a:r>
              <a:rPr lang="en-US" b="1" u="sng" baseline="0" dirty="0" smtClean="0"/>
              <a:t>Screen opens</a:t>
            </a:r>
          </a:p>
          <a:p>
            <a:pPr marL="1143000" lvl="2" indent="-228600">
              <a:buFont typeface="Arial" pitchFamily="34" charset="0"/>
              <a:buAutoNum type="arabicPeriod"/>
            </a:pPr>
            <a:r>
              <a:rPr lang="en-US" b="1" u="sng" baseline="0" dirty="0" smtClean="0"/>
              <a:t>Type 1000 in Condition</a:t>
            </a:r>
          </a:p>
          <a:p>
            <a:pPr marL="1143000" lvl="2" indent="-228600">
              <a:buFont typeface="Arial" pitchFamily="34" charset="0"/>
              <a:buAutoNum type="arabicPeriod"/>
            </a:pPr>
            <a:r>
              <a:rPr lang="en-US" b="1" u="sng" baseline="0" dirty="0" smtClean="0"/>
              <a:t>OK</a:t>
            </a:r>
          </a:p>
          <a:p>
            <a:pPr marL="228600" indent="-228600">
              <a:buFont typeface="Arial" pitchFamily="34" charset="0"/>
              <a:buAutoNum type="arabicPeriod"/>
            </a:pPr>
            <a:r>
              <a:rPr lang="en-US" b="1" u="sng" baseline="0" dirty="0" smtClean="0"/>
              <a:t>MATERIAL TYPE</a:t>
            </a:r>
          </a:p>
          <a:p>
            <a:pPr marL="685800" lvl="1" indent="-228600">
              <a:buFont typeface="Arial" pitchFamily="34" charset="0"/>
              <a:buAutoNum type="arabicPeriod"/>
            </a:pPr>
            <a:r>
              <a:rPr lang="en-US" b="1" u="sng" baseline="0" dirty="0" smtClean="0"/>
              <a:t>Check Selection</a:t>
            </a:r>
          </a:p>
          <a:p>
            <a:pPr marL="685800" lvl="1" indent="-228600">
              <a:buFont typeface="Arial" pitchFamily="34" charset="0"/>
              <a:buAutoNum type="arabicPeriod"/>
            </a:pPr>
            <a:r>
              <a:rPr lang="en-US" b="1" u="sng" baseline="0" dirty="0" smtClean="0"/>
              <a:t>Click on Where Clause</a:t>
            </a:r>
          </a:p>
          <a:p>
            <a:pPr marL="1143000" lvl="2" indent="-228600">
              <a:buFont typeface="Arial" pitchFamily="34" charset="0"/>
              <a:buAutoNum type="arabicPeriod"/>
            </a:pPr>
            <a:r>
              <a:rPr lang="en-US" b="1" u="sng" baseline="0" dirty="0" smtClean="0"/>
              <a:t>Select IN Operator – gives a lot of flexibility</a:t>
            </a:r>
          </a:p>
          <a:p>
            <a:pPr marL="1143000" lvl="2" indent="-228600">
              <a:buFont typeface="Arial" pitchFamily="34" charset="0"/>
              <a:buAutoNum type="arabicPeriod"/>
            </a:pPr>
            <a:r>
              <a:rPr lang="en-US" b="1" u="sng" baseline="0" dirty="0" smtClean="0"/>
              <a:t>Click in Condition field</a:t>
            </a:r>
            <a:r>
              <a:rPr lang="en-US" b="0" u="none" baseline="0" dirty="0" smtClean="0"/>
              <a:t>- to make Select Values from SAP button become available. </a:t>
            </a:r>
            <a:endParaRPr lang="en-US" b="1" u="sng" baseline="0" dirty="0" smtClean="0"/>
          </a:p>
          <a:p>
            <a:pPr marL="1143000" lvl="2" indent="-228600">
              <a:buFont typeface="Arial" pitchFamily="34" charset="0"/>
              <a:buAutoNum type="arabicPeriod"/>
            </a:pPr>
            <a:r>
              <a:rPr lang="en-US" b="1" u="sng" baseline="0" dirty="0" smtClean="0"/>
              <a:t>Click on Select Values from SAP (F4) button (upper left hand side of screen)</a:t>
            </a:r>
          </a:p>
          <a:p>
            <a:pPr marL="1600200" lvl="3" indent="-228600">
              <a:buFont typeface="Arial" pitchFamily="34" charset="0"/>
              <a:buAutoNum type="arabicPeriod"/>
            </a:pPr>
            <a:r>
              <a:rPr lang="en-US" b="1" u="sng" baseline="0" dirty="0" smtClean="0"/>
              <a:t>Look for values</a:t>
            </a:r>
          </a:p>
          <a:p>
            <a:pPr marL="1600200" lvl="3" indent="-228600">
              <a:buFont typeface="Arial" pitchFamily="34" charset="0"/>
              <a:buAutoNum type="arabicPeriod"/>
            </a:pPr>
            <a:r>
              <a:rPr lang="en-US" b="1" u="sng" baseline="0" dirty="0" smtClean="0"/>
              <a:t>X out of SAP</a:t>
            </a:r>
          </a:p>
          <a:p>
            <a:pPr marL="1600200" lvl="3" indent="-228600">
              <a:buFont typeface="Arial" pitchFamily="34" charset="0"/>
              <a:buAutoNum type="arabicPeriod"/>
            </a:pPr>
            <a:r>
              <a:rPr lang="en-US" b="1" u="sng" baseline="0" dirty="0" smtClean="0"/>
              <a:t>Cancel out of Where Clause screen</a:t>
            </a:r>
          </a:p>
          <a:p>
            <a:pPr marL="685800" lvl="1" indent="-228600">
              <a:buFont typeface="Arial" pitchFamily="34" charset="0"/>
              <a:buAutoNum type="arabicPeriod"/>
            </a:pPr>
            <a:r>
              <a:rPr lang="en-US" b="1" u="sng" baseline="0" dirty="0" smtClean="0"/>
              <a:t>Lookup Type drop down</a:t>
            </a:r>
          </a:p>
          <a:p>
            <a:pPr marL="1600200" lvl="3" indent="-228600">
              <a:buFont typeface="Arial" pitchFamily="34" charset="0"/>
              <a:buAutoNum type="arabicPeriod"/>
            </a:pPr>
            <a:r>
              <a:rPr lang="en-US" b="1" u="sng" baseline="0" dirty="0" smtClean="0"/>
              <a:t>SapOptional – if I know the value I can type it in, if I don’t know I can use the F4 search</a:t>
            </a:r>
          </a:p>
          <a:p>
            <a:pPr marL="1600200" lvl="3" indent="-228600">
              <a:buFont typeface="Arial" pitchFamily="34" charset="0"/>
              <a:buAutoNum type="arabicPeriod"/>
            </a:pPr>
            <a:r>
              <a:rPr lang="en-US" b="1" u="sng" baseline="0" dirty="0" smtClean="0"/>
              <a:t>SapOnly – you cannot type it in, you must use F4 search</a:t>
            </a:r>
          </a:p>
          <a:p>
            <a:pPr marL="1600200" lvl="3" indent="-228600">
              <a:buFont typeface="Arial" pitchFamily="34" charset="0"/>
              <a:buAutoNum type="arabicPeriod"/>
            </a:pPr>
            <a:r>
              <a:rPr lang="en-US" b="1" u="sng" baseline="0" dirty="0" smtClean="0"/>
              <a:t>List – creator builds a custom list</a:t>
            </a:r>
          </a:p>
          <a:p>
            <a:pPr marL="1600200" lvl="3" indent="-228600">
              <a:buFont typeface="Arial" pitchFamily="34" charset="0"/>
              <a:buAutoNum type="arabicPeriod"/>
            </a:pPr>
            <a:r>
              <a:rPr lang="en-US" b="1" u="sng" baseline="0" dirty="0" smtClean="0"/>
              <a:t>None – no help – you must type it in</a:t>
            </a:r>
          </a:p>
          <a:p>
            <a:pPr marL="1143000" lvl="2" indent="-228600">
              <a:buFont typeface="Arial" pitchFamily="34" charset="0"/>
              <a:buAutoNum type="arabicPeriod"/>
            </a:pPr>
            <a:r>
              <a:rPr lang="en-US" b="1" u="sng" baseline="0" dirty="0" smtClean="0"/>
              <a:t>Select List</a:t>
            </a:r>
          </a:p>
          <a:p>
            <a:pPr marL="1600200" lvl="3" indent="-228600">
              <a:buFont typeface="Arial" pitchFamily="34" charset="0"/>
              <a:buAutoNum type="arabicPeriod"/>
            </a:pPr>
            <a:r>
              <a:rPr lang="en-US" b="1" u="sng" baseline="0" dirty="0" smtClean="0"/>
              <a:t>Value field table</a:t>
            </a:r>
          </a:p>
          <a:p>
            <a:pPr marL="2057400" lvl="4" indent="-228600">
              <a:buFont typeface="Arial" pitchFamily="34" charset="0"/>
              <a:buAutoNum type="arabicPeriod"/>
            </a:pPr>
            <a:r>
              <a:rPr lang="en-US" b="1" u="sng" baseline="0" dirty="0" smtClean="0"/>
              <a:t>FERT; HALB; HAWA  (Say:  when query is run only this list will be available to select from)</a:t>
            </a:r>
          </a:p>
          <a:p>
            <a:pPr marL="1600200" lvl="3" indent="-228600">
              <a:buFont typeface="Arial" pitchFamily="34" charset="0"/>
              <a:buAutoNum type="arabicPeriod"/>
            </a:pPr>
            <a:r>
              <a:rPr lang="en-US" b="1" u="sng" baseline="0" dirty="0" smtClean="0"/>
              <a:t>OK</a:t>
            </a:r>
          </a:p>
          <a:p>
            <a:pPr marL="228600" lvl="0" indent="-228600">
              <a:buFont typeface="Arial" pitchFamily="34" charset="0"/>
              <a:buAutoNum type="arabicPeriod"/>
            </a:pPr>
            <a:r>
              <a:rPr lang="en-US" b="1" u="sng" baseline="0" dirty="0" smtClean="0"/>
              <a:t>Preview the query – just the first 100 rows</a:t>
            </a:r>
          </a:p>
          <a:p>
            <a:pPr marL="685800" lvl="1" indent="-228600">
              <a:buFont typeface="Arial" pitchFamily="34" charset="0"/>
              <a:buAutoNum type="arabicPeriod"/>
            </a:pPr>
            <a:r>
              <a:rPr lang="en-US" b="1" u="sng" baseline="0" dirty="0" smtClean="0"/>
              <a:t>Click on icon (second from right)</a:t>
            </a:r>
          </a:p>
          <a:p>
            <a:pPr marL="685800" lvl="1" indent="-228600">
              <a:buFont typeface="Arial" pitchFamily="34" charset="0"/>
              <a:buAutoNum type="arabicPeriod"/>
            </a:pPr>
            <a:r>
              <a:rPr lang="en-US" b="1" u="sng" baseline="0" dirty="0" smtClean="0"/>
              <a:t>Screen opens – </a:t>
            </a:r>
          </a:p>
          <a:p>
            <a:pPr marL="1143000" lvl="2" indent="-228600">
              <a:buFont typeface="Arial" pitchFamily="34" charset="0"/>
              <a:buAutoNum type="arabicPeriod"/>
            </a:pPr>
            <a:r>
              <a:rPr lang="en-US" b="1" u="sng" baseline="0" dirty="0" smtClean="0"/>
              <a:t>Material Type  - click on icon to right of field to shows list</a:t>
            </a:r>
          </a:p>
          <a:p>
            <a:pPr marL="1600200" lvl="3" indent="-228600">
              <a:buFont typeface="Arial" pitchFamily="34" charset="0"/>
              <a:buAutoNum type="arabicPeriod"/>
            </a:pPr>
            <a:r>
              <a:rPr lang="en-US" b="1" u="sng" baseline="0" dirty="0" smtClean="0"/>
              <a:t>Select FERT</a:t>
            </a:r>
          </a:p>
          <a:p>
            <a:pPr marL="1600200" lvl="3" indent="-228600">
              <a:buFont typeface="Arial" pitchFamily="34" charset="0"/>
              <a:buAutoNum type="arabicPeriod"/>
            </a:pPr>
            <a:r>
              <a:rPr lang="en-US" b="1" u="sng" baseline="0" dirty="0" smtClean="0"/>
              <a:t>OK</a:t>
            </a:r>
          </a:p>
          <a:p>
            <a:pPr marL="1143000" lvl="2" indent="-228600">
              <a:buFont typeface="Arial" pitchFamily="34" charset="0"/>
              <a:buAutoNum type="arabicPeriod"/>
            </a:pPr>
            <a:r>
              <a:rPr lang="en-US" b="1" u="sng" baseline="0" dirty="0" smtClean="0"/>
              <a:t>Material Group – click on icon to right of field</a:t>
            </a:r>
          </a:p>
          <a:p>
            <a:pPr marL="1600200" lvl="3" indent="-228600">
              <a:buFont typeface="Arial" pitchFamily="34" charset="0"/>
              <a:buAutoNum type="arabicPeriod"/>
            </a:pPr>
            <a:r>
              <a:rPr lang="en-US" b="1" u="sng" baseline="0" dirty="0" smtClean="0"/>
              <a:t>Search for values</a:t>
            </a:r>
          </a:p>
          <a:p>
            <a:pPr marL="1600200" lvl="3" indent="-228600">
              <a:buFont typeface="Arial" pitchFamily="34" charset="0"/>
              <a:buAutoNum type="arabicPeriod"/>
            </a:pPr>
            <a:r>
              <a:rPr lang="en-US" b="1" u="sng" baseline="0" dirty="0" smtClean="0"/>
              <a:t>Click on magnifying glass to open SAP search and click on 00107 then click on green check</a:t>
            </a:r>
          </a:p>
          <a:p>
            <a:pPr marL="2057400" lvl="4" indent="-228600">
              <a:buFont typeface="Arial" pitchFamily="34" charset="0"/>
              <a:buAutoNum type="arabicPeriod"/>
            </a:pPr>
            <a:r>
              <a:rPr lang="en-US" b="1" u="sng" baseline="0" dirty="0" smtClean="0"/>
              <a:t>Repeat and select 003 then click on green check</a:t>
            </a:r>
          </a:p>
          <a:p>
            <a:pPr marL="1600200" lvl="3" indent="-228600">
              <a:buFont typeface="Arial" pitchFamily="34" charset="0"/>
              <a:buAutoNum type="arabicPeriod"/>
            </a:pPr>
            <a:r>
              <a:rPr lang="en-US" b="1" u="sng" baseline="0" dirty="0" smtClean="0"/>
              <a:t>OK </a:t>
            </a:r>
            <a:br>
              <a:rPr lang="en-US" b="1" u="sng" baseline="0" dirty="0" smtClean="0"/>
            </a:br>
            <a:endParaRPr lang="en-US" b="1" u="sng" baseline="0" dirty="0" smtClean="0"/>
          </a:p>
          <a:p>
            <a:pPr marL="0" lvl="0" indent="0">
              <a:buFont typeface="Arial" pitchFamily="34" charset="0"/>
              <a:buNone/>
            </a:pPr>
            <a:r>
              <a:rPr lang="en-US" b="1" u="sng" baseline="0" dirty="0" smtClean="0"/>
              <a:t>Preview will timeout- Can show by pulling Query 112013</a:t>
            </a:r>
          </a:p>
        </p:txBody>
      </p:sp>
      <p:sp>
        <p:nvSpPr>
          <p:cNvPr id="4" name="Slide Number Placeholder 3"/>
          <p:cNvSpPr>
            <a:spLocks noGrp="1"/>
          </p:cNvSpPr>
          <p:nvPr>
            <p:ph type="sldNum" sz="quarter" idx="10"/>
          </p:nvPr>
        </p:nvSpPr>
        <p:spPr/>
        <p:txBody>
          <a:bodyPr/>
          <a:lstStyle/>
          <a:p>
            <a:fld id="{2AAFFAD7-F4BB-40AB-9856-8EF2547A47A0}" type="slidenum">
              <a:rPr lang="en-US" smtClean="0"/>
              <a:pPr/>
              <a:t>84</a:t>
            </a:fld>
            <a:endParaRPr lang="en-US" dirty="0"/>
          </a:p>
        </p:txBody>
      </p:sp>
    </p:spTree>
    <p:extLst>
      <p:ext uri="{BB962C8B-B14F-4D97-AF65-F5344CB8AC3E}">
        <p14:creationId xmlns:p14="http://schemas.microsoft.com/office/powerpoint/2010/main" val="3140224150"/>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smtClean="0"/>
              <a:t>DEMO- SELECTING</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If no WHERE clause is specified, all records will be return.</a:t>
            </a:r>
          </a:p>
          <a:p>
            <a:endParaRPr lang="en-US" dirty="0" smtClean="0"/>
          </a:p>
          <a:p>
            <a:r>
              <a:rPr lang="en-US" dirty="0" smtClean="0"/>
              <a:t>WHERE clauses:</a:t>
            </a:r>
          </a:p>
          <a:p>
            <a:r>
              <a:rPr lang="en-US" dirty="0" smtClean="0"/>
              <a:t>	limit extractions and reduce download time</a:t>
            </a:r>
          </a:p>
          <a:p>
            <a:r>
              <a:rPr lang="en-US" dirty="0" smtClean="0"/>
              <a:t>	especially useful in multi-table queries</a:t>
            </a:r>
          </a:p>
          <a:p>
            <a:pPr marL="0" marR="0" lvl="0" indent="-457200" algn="l" defTabSz="914400" rtl="0" eaLnBrk="1" fontAlgn="auto" latinLnBrk="0" hangingPunct="1">
              <a:lnSpc>
                <a:spcPct val="100000"/>
              </a:lnSpc>
              <a:spcBef>
                <a:spcPts val="0"/>
              </a:spcBef>
              <a:spcAft>
                <a:spcPts val="0"/>
              </a:spcAft>
              <a:buClrTx/>
              <a:buSzTx/>
              <a:buFontTx/>
              <a:buNone/>
              <a:tabLst/>
              <a:defRPr/>
            </a:pPr>
            <a:r>
              <a:rPr lang="en-US" baseline="0" dirty="0" smtClean="0"/>
              <a:t>	         Example: Do you only want to see information for active employees? Do you want to have a fixed criteria for query or do you want the Runner to specify the criteria? </a:t>
            </a:r>
          </a:p>
          <a:p>
            <a:endParaRPr lang="en-US" dirty="0" smtClean="0"/>
          </a:p>
          <a:p>
            <a:r>
              <a:rPr lang="en-US" dirty="0" smtClean="0"/>
              <a:t>No limit to the number of WHERE clauses.</a:t>
            </a:r>
          </a:p>
          <a:p>
            <a:pPr marL="171450" indent="-171450">
              <a:buFont typeface="Arial" pitchFamily="34" charset="0"/>
              <a:buChar char="•"/>
            </a:pPr>
            <a:endParaRPr lang="en-US" b="1" dirty="0" smtClean="0"/>
          </a:p>
          <a:p>
            <a:pPr marL="0" marR="0" lvl="0" indent="0" algn="l" defTabSz="914400" rtl="0" eaLnBrk="1" fontAlgn="auto" latinLnBrk="0" hangingPunct="1">
              <a:lnSpc>
                <a:spcPct val="100000"/>
              </a:lnSpc>
              <a:spcBef>
                <a:spcPts val="0"/>
              </a:spcBef>
              <a:spcAft>
                <a:spcPts val="0"/>
              </a:spcAft>
              <a:buClrTx/>
              <a:buSzTx/>
              <a:buFont typeface="Arial" pitchFamily="34" charset="0"/>
              <a:buNone/>
              <a:tabLst/>
              <a:defRPr/>
            </a:pPr>
            <a:r>
              <a:rPr lang="en-US" baseline="0" dirty="0" smtClean="0"/>
              <a:t>Click the ellipses button to open the Where Clause Builder </a:t>
            </a:r>
          </a:p>
          <a:p>
            <a:pPr marL="171450" marR="0" lvl="0" indent="-171450" algn="l" defTabSz="914400" rtl="0" eaLnBrk="1" fontAlgn="auto" latinLnBrk="0" hangingPunct="1">
              <a:lnSpc>
                <a:spcPct val="100000"/>
              </a:lnSpc>
              <a:spcBef>
                <a:spcPts val="0"/>
              </a:spcBef>
              <a:spcAft>
                <a:spcPts val="0"/>
              </a:spcAft>
              <a:buClrTx/>
              <a:buSzTx/>
              <a:buFont typeface="Arial" pitchFamily="34" charset="0"/>
              <a:buChar char="•"/>
              <a:tabLst/>
              <a:defRPr/>
            </a:pPr>
            <a:r>
              <a:rPr lang="en-US" baseline="0" dirty="0" smtClean="0"/>
              <a:t>Options depend on criteria that has been set</a:t>
            </a:r>
          </a:p>
          <a:p>
            <a:pPr marL="171450" marR="0" lvl="0" indent="-171450" algn="l" defTabSz="914400" rtl="0" eaLnBrk="1" fontAlgn="auto" latinLnBrk="0" hangingPunct="1">
              <a:lnSpc>
                <a:spcPct val="100000"/>
              </a:lnSpc>
              <a:spcBef>
                <a:spcPts val="0"/>
              </a:spcBef>
              <a:spcAft>
                <a:spcPts val="0"/>
              </a:spcAft>
              <a:buClrTx/>
              <a:buSzTx/>
              <a:buFont typeface="Arial" pitchFamily="34" charset="0"/>
              <a:buChar char="•"/>
              <a:tabLst/>
              <a:defRPr/>
            </a:pPr>
            <a:r>
              <a:rPr lang="en-US" dirty="0" smtClean="0"/>
              <a:t>Uses only those logical operators that apply to the selected field. </a:t>
            </a:r>
          </a:p>
          <a:p>
            <a:pPr marL="1085850" lvl="2" indent="-171450">
              <a:buFont typeface="Arial" pitchFamily="34" charset="0"/>
              <a:buChar char="•"/>
            </a:pPr>
            <a:endParaRPr lang="en-US" b="0" dirty="0" smtClean="0"/>
          </a:p>
          <a:p>
            <a:pPr marL="171450" lvl="0" indent="-171450">
              <a:buFont typeface="Arial" pitchFamily="34" charset="0"/>
              <a:buChar char="•"/>
            </a:pPr>
            <a:r>
              <a:rPr lang="en-US" b="1" dirty="0" smtClean="0"/>
              <a:t>Operator</a:t>
            </a:r>
          </a:p>
          <a:p>
            <a:pPr marL="628650" lvl="1" indent="-171450">
              <a:buFont typeface="Arial" pitchFamily="34" charset="0"/>
              <a:buChar char="•"/>
            </a:pPr>
            <a:r>
              <a:rPr lang="en-US" dirty="0" smtClean="0"/>
              <a:t>Change according the field that is selected. Includes Not, =, &lt;, &gt;, &lt;=, &gt;=, Like, Between, In, Is Null, Is not Null</a:t>
            </a:r>
          </a:p>
          <a:p>
            <a:pPr marL="628650" lvl="1" indent="-171450">
              <a:buFont typeface="Arial" pitchFamily="34" charset="0"/>
              <a:buChar char="•"/>
            </a:pPr>
            <a:r>
              <a:rPr lang="en-US" b="1" baseline="0" dirty="0" smtClean="0"/>
              <a:t>In</a:t>
            </a:r>
            <a:r>
              <a:rPr lang="en-US" b="0" baseline="0" dirty="0" smtClean="0"/>
              <a:t> will open up the bottom section of the screen</a:t>
            </a:r>
          </a:p>
          <a:p>
            <a:pPr marL="1085850" marR="0" lvl="2" indent="-171450" algn="l" defTabSz="914400" rtl="0" eaLnBrk="1" fontAlgn="auto" latinLnBrk="0" hangingPunct="1">
              <a:lnSpc>
                <a:spcPct val="100000"/>
              </a:lnSpc>
              <a:spcBef>
                <a:spcPts val="0"/>
              </a:spcBef>
              <a:spcAft>
                <a:spcPts val="0"/>
              </a:spcAft>
              <a:buClrTx/>
              <a:buSzTx/>
              <a:buFont typeface="Arial" pitchFamily="34" charset="0"/>
              <a:buChar char="•"/>
              <a:tabLst/>
              <a:defRPr/>
            </a:pPr>
            <a:r>
              <a:rPr lang="en-US" b="0" dirty="0" smtClean="0"/>
              <a:t>Most</a:t>
            </a:r>
            <a:r>
              <a:rPr lang="en-US" b="0" baseline="0" dirty="0" smtClean="0"/>
              <a:t> flexible</a:t>
            </a:r>
            <a:endParaRPr lang="en-US" b="0" dirty="0" smtClean="0"/>
          </a:p>
          <a:p>
            <a:pPr marL="628650" marR="0" lvl="1" indent="-171450" algn="l" defTabSz="914400" rtl="0" eaLnBrk="1" fontAlgn="auto" latinLnBrk="0" hangingPunct="1">
              <a:lnSpc>
                <a:spcPct val="100000"/>
              </a:lnSpc>
              <a:spcBef>
                <a:spcPts val="0"/>
              </a:spcBef>
              <a:spcAft>
                <a:spcPts val="0"/>
              </a:spcAft>
              <a:buClrTx/>
              <a:buSzTx/>
              <a:buFont typeface="Arial" pitchFamily="34" charset="0"/>
              <a:buChar char="•"/>
              <a:tabLst/>
              <a:defRPr/>
            </a:pPr>
            <a:r>
              <a:rPr lang="en-US" b="1" dirty="0" smtClean="0"/>
              <a:t>Between</a:t>
            </a:r>
            <a:r>
              <a:rPr lang="en-US" dirty="0" smtClean="0"/>
              <a:t> (range) includes end points</a:t>
            </a:r>
          </a:p>
          <a:p>
            <a:pPr marL="628650" marR="0" lvl="1" indent="-171450" algn="l" defTabSz="914400" rtl="0" eaLnBrk="1" fontAlgn="auto" latinLnBrk="0" hangingPunct="1">
              <a:lnSpc>
                <a:spcPct val="100000"/>
              </a:lnSpc>
              <a:spcBef>
                <a:spcPts val="0"/>
              </a:spcBef>
              <a:spcAft>
                <a:spcPts val="0"/>
              </a:spcAft>
              <a:buClrTx/>
              <a:buSzTx/>
              <a:buFont typeface="Arial" pitchFamily="34" charset="0"/>
              <a:buChar char="•"/>
              <a:tabLst/>
              <a:defRPr/>
            </a:pPr>
            <a:endParaRPr lang="en-US" b="0" dirty="0" smtClean="0"/>
          </a:p>
          <a:p>
            <a:pPr marL="171450" lvl="0" indent="-171450">
              <a:buFont typeface="Arial" pitchFamily="34" charset="0"/>
              <a:buChar char="•"/>
            </a:pPr>
            <a:r>
              <a:rPr lang="en-US" b="0" dirty="0" smtClean="0"/>
              <a:t>Not</a:t>
            </a:r>
          </a:p>
          <a:p>
            <a:pPr marL="628650" lvl="1" indent="-171450">
              <a:buFont typeface="Arial" pitchFamily="34" charset="0"/>
              <a:buChar char="•"/>
            </a:pPr>
            <a:r>
              <a:rPr lang="en-US" b="0" dirty="0" smtClean="0"/>
              <a:t>Select</a:t>
            </a:r>
            <a:r>
              <a:rPr lang="en-US" b="0" baseline="0" dirty="0" smtClean="0"/>
              <a:t> Not from the drop down – this will do the </a:t>
            </a:r>
            <a:r>
              <a:rPr lang="en-US" b="0" i="1" baseline="0" dirty="0" smtClean="0"/>
              <a:t>opposite </a:t>
            </a:r>
            <a:r>
              <a:rPr lang="en-US" b="0" i="0" baseline="0" dirty="0" smtClean="0"/>
              <a:t>of the selected Operator</a:t>
            </a:r>
            <a:endParaRPr lang="en-US" b="0" i="1" baseline="0" dirty="0" smtClean="0"/>
          </a:p>
          <a:p>
            <a:pPr marL="628650" lvl="1" indent="-171450">
              <a:buFont typeface="Arial" pitchFamily="34" charset="0"/>
              <a:buChar char="•"/>
            </a:pPr>
            <a:endParaRPr lang="en-US" b="0" dirty="0" smtClean="0"/>
          </a:p>
          <a:p>
            <a:pPr marL="171450" lvl="0" indent="-171450">
              <a:buFont typeface="Arial" pitchFamily="34" charset="0"/>
              <a:buChar char="•"/>
            </a:pPr>
            <a:r>
              <a:rPr lang="en-US" b="0" dirty="0" smtClean="0"/>
              <a:t>Padding</a:t>
            </a:r>
          </a:p>
          <a:p>
            <a:pPr marL="628650" lvl="1" indent="-171450">
              <a:buFont typeface="Arial" pitchFamily="34" charset="0"/>
              <a:buChar char="•"/>
            </a:pPr>
            <a:r>
              <a:rPr lang="en-US" b="0" dirty="0" smtClean="0"/>
              <a:t>Leading 0’s </a:t>
            </a:r>
          </a:p>
          <a:p>
            <a:pPr marL="628650" lvl="1" indent="-171450">
              <a:buFont typeface="Arial" pitchFamily="34" charset="0"/>
              <a:buChar char="•"/>
            </a:pPr>
            <a:r>
              <a:rPr lang="en-US" b="0" dirty="0" smtClean="0"/>
              <a:t>Turn cell padding on or off</a:t>
            </a:r>
          </a:p>
          <a:p>
            <a:pPr marL="628650" lvl="1" indent="-171450">
              <a:buFont typeface="Arial" pitchFamily="34" charset="0"/>
              <a:buChar char="•"/>
            </a:pPr>
            <a:endParaRPr lang="en-US" b="0" dirty="0" smtClean="0"/>
          </a:p>
          <a:p>
            <a:pPr marL="171450" lvl="0" indent="-171450">
              <a:buFont typeface="Arial" pitchFamily="34" charset="0"/>
              <a:buChar char="•"/>
            </a:pPr>
            <a:r>
              <a:rPr lang="en-US" b="1" dirty="0" smtClean="0"/>
              <a:t>Condition</a:t>
            </a:r>
          </a:p>
          <a:p>
            <a:pPr marL="628650" marR="0" lvl="1" indent="-171450" algn="l" defTabSz="914400" rtl="0" eaLnBrk="1" fontAlgn="auto" latinLnBrk="0" hangingPunct="1">
              <a:lnSpc>
                <a:spcPct val="100000"/>
              </a:lnSpc>
              <a:spcBef>
                <a:spcPts val="0"/>
              </a:spcBef>
              <a:spcAft>
                <a:spcPts val="0"/>
              </a:spcAft>
              <a:buClrTx/>
              <a:buSzTx/>
              <a:buFont typeface="Arial" pitchFamily="34" charset="0"/>
              <a:buChar char="•"/>
              <a:tabLst/>
              <a:defRPr/>
            </a:pPr>
            <a:r>
              <a:rPr lang="en-US" dirty="0" smtClean="0"/>
              <a:t>Type a condition to define the search, or see below for more options. </a:t>
            </a:r>
          </a:p>
          <a:p>
            <a:pPr marL="628650" lvl="1" indent="-171450">
              <a:buFont typeface="Arial" pitchFamily="34" charset="0"/>
              <a:buChar char="•"/>
            </a:pPr>
            <a:r>
              <a:rPr lang="en-US" b="0" dirty="0" smtClean="0"/>
              <a:t>Value</a:t>
            </a:r>
            <a:r>
              <a:rPr lang="en-US" b="0" baseline="0" dirty="0" smtClean="0"/>
              <a:t> that relates to the Operator selected</a:t>
            </a:r>
          </a:p>
          <a:p>
            <a:pPr marL="628650" lvl="1" indent="-171450">
              <a:buFont typeface="Arial" pitchFamily="34" charset="0"/>
              <a:buChar char="•"/>
            </a:pPr>
            <a:r>
              <a:rPr lang="en-US" b="1" dirty="0" smtClean="0"/>
              <a:t>OR</a:t>
            </a:r>
            <a:r>
              <a:rPr lang="en-US" dirty="0" smtClean="0"/>
              <a:t> and </a:t>
            </a:r>
            <a:r>
              <a:rPr lang="en-US" b="1" dirty="0" smtClean="0"/>
              <a:t>AND</a:t>
            </a:r>
            <a:r>
              <a:rPr lang="en-US" dirty="0" smtClean="0"/>
              <a:t> expression - Use AND or OR to apply more than one condition.</a:t>
            </a:r>
          </a:p>
          <a:p>
            <a:pPr marL="628650" lvl="1" indent="-171450">
              <a:buFont typeface="Arial" pitchFamily="34" charset="0"/>
              <a:buChar char="•"/>
            </a:pPr>
            <a:endParaRPr lang="en-US" b="0" dirty="0" smtClean="0"/>
          </a:p>
          <a:p>
            <a:pPr marL="171450" lvl="0" indent="-171450">
              <a:buFont typeface="Arial" pitchFamily="34" charset="0"/>
              <a:buChar char="•"/>
            </a:pPr>
            <a:r>
              <a:rPr lang="en-US" b="1" dirty="0" smtClean="0"/>
              <a:t>Dates</a:t>
            </a:r>
          </a:p>
          <a:p>
            <a:pPr marL="628650" lvl="1" indent="-171450">
              <a:buFont typeface="Arial" pitchFamily="34" charset="0"/>
              <a:buChar char="•"/>
            </a:pPr>
            <a:r>
              <a:rPr lang="en-US" b="0" dirty="0" smtClean="0"/>
              <a:t>Select</a:t>
            </a:r>
            <a:r>
              <a:rPr lang="en-US" b="0" baseline="0" dirty="0" smtClean="0"/>
              <a:t> specific dates or create a where clause using an Operator </a:t>
            </a:r>
          </a:p>
          <a:p>
            <a:pPr marL="628650" marR="0" lvl="1" indent="-171450" algn="l" defTabSz="914400" rtl="0" eaLnBrk="1" fontAlgn="auto" latinLnBrk="0" hangingPunct="1">
              <a:lnSpc>
                <a:spcPct val="100000"/>
              </a:lnSpc>
              <a:spcBef>
                <a:spcPts val="0"/>
              </a:spcBef>
              <a:spcAft>
                <a:spcPts val="0"/>
              </a:spcAft>
              <a:buClrTx/>
              <a:buSzTx/>
              <a:buFont typeface="Arial" pitchFamily="34" charset="0"/>
              <a:buChar char="•"/>
              <a:tabLst/>
              <a:defRPr/>
            </a:pPr>
            <a:r>
              <a:rPr lang="en-US" dirty="0" smtClean="0"/>
              <a:t>When working with a Date</a:t>
            </a:r>
            <a:r>
              <a:rPr lang="en-US" baseline="0" dirty="0" smtClean="0"/>
              <a:t> field, </a:t>
            </a:r>
            <a:r>
              <a:rPr lang="en-US" dirty="0" smtClean="0"/>
              <a:t>you can specify a date constant, perform date math, such as </a:t>
            </a:r>
            <a:r>
              <a:rPr lang="en-US" b="1" dirty="0" smtClean="0"/>
              <a:t>Today-1</a:t>
            </a:r>
            <a:r>
              <a:rPr lang="en-US" b="1" baseline="0" dirty="0" smtClean="0"/>
              <a:t> (for yesterday)</a:t>
            </a:r>
            <a:r>
              <a:rPr lang="en-US" dirty="0" smtClean="0"/>
              <a:t>, or a run-time variable. </a:t>
            </a:r>
          </a:p>
          <a:p>
            <a:pPr marL="628650" lvl="1" indent="-171450">
              <a:buFont typeface="Arial" pitchFamily="34" charset="0"/>
              <a:buChar char="•"/>
            </a:pPr>
            <a:endParaRPr lang="en-US" b="1" dirty="0" smtClean="0"/>
          </a:p>
          <a:p>
            <a:pPr marL="171450" marR="0" lvl="0" indent="-171450" algn="l" defTabSz="914400" rtl="0" eaLnBrk="1" fontAlgn="auto" latinLnBrk="0" hangingPunct="1">
              <a:lnSpc>
                <a:spcPct val="100000"/>
              </a:lnSpc>
              <a:spcBef>
                <a:spcPts val="0"/>
              </a:spcBef>
              <a:spcAft>
                <a:spcPts val="0"/>
              </a:spcAft>
              <a:buClrTx/>
              <a:buSzTx/>
              <a:buFont typeface="Arial" pitchFamily="34" charset="0"/>
              <a:buChar char="•"/>
              <a:tabLst/>
              <a:defRPr/>
            </a:pPr>
            <a:r>
              <a:rPr lang="en-US" b="1" dirty="0" smtClean="0"/>
              <a:t>Files (Select File Constant/Variable (F5))</a:t>
            </a:r>
          </a:p>
          <a:p>
            <a:pPr marL="628650" lvl="1" indent="-171450">
              <a:buFont typeface="Arial" pitchFamily="34" charset="0"/>
              <a:buChar char="•"/>
            </a:pPr>
            <a:r>
              <a:rPr lang="en-US" dirty="0" smtClean="0"/>
              <a:t>Specify file that contains values that are read when the query is previewed or run. </a:t>
            </a:r>
          </a:p>
          <a:p>
            <a:pPr marL="1085850" lvl="2" indent="-171450">
              <a:buFont typeface="Arial" pitchFamily="34" charset="0"/>
              <a:buChar char="•"/>
            </a:pPr>
            <a:r>
              <a:rPr lang="en-US" dirty="0" smtClean="0"/>
              <a:t>File constant can be in text</a:t>
            </a:r>
          </a:p>
          <a:p>
            <a:pPr marL="1085850" lvl="2" indent="-171450">
              <a:buFont typeface="Arial" pitchFamily="34" charset="0"/>
              <a:buChar char="•"/>
            </a:pPr>
            <a:r>
              <a:rPr lang="en-US" dirty="0" smtClean="0"/>
              <a:t>Variable file can be text or Excel</a:t>
            </a:r>
          </a:p>
          <a:p>
            <a:pPr marL="628650" lvl="1" indent="-171450">
              <a:buFont typeface="Arial" pitchFamily="34" charset="0"/>
              <a:buChar char="•"/>
            </a:pPr>
            <a:r>
              <a:rPr lang="en-US" dirty="0" smtClean="0"/>
              <a:t>Must use </a:t>
            </a:r>
            <a:r>
              <a:rPr lang="en-US" b="1" dirty="0" smtClean="0"/>
              <a:t>In</a:t>
            </a:r>
            <a:r>
              <a:rPr lang="en-US" dirty="0" smtClean="0"/>
              <a:t> operator </a:t>
            </a:r>
          </a:p>
          <a:p>
            <a:pPr marL="1085850" lvl="2" indent="-171450">
              <a:buFont typeface="Arial" pitchFamily="34" charset="0"/>
              <a:buChar char="•"/>
            </a:pPr>
            <a:r>
              <a:rPr lang="en-US" dirty="0" smtClean="0"/>
              <a:t>Select the run-time variable when you are prompted to specify the file name</a:t>
            </a:r>
          </a:p>
          <a:p>
            <a:pPr marL="628650" lvl="1" indent="-171450">
              <a:buFont typeface="Arial" pitchFamily="34" charset="0"/>
              <a:buChar char="•"/>
            </a:pPr>
            <a:endParaRPr lang="en-US" b="0" baseline="0" dirty="0" smtClean="0"/>
          </a:p>
          <a:p>
            <a:pPr marL="171450" lvl="0" indent="-171450">
              <a:buFont typeface="Arial" pitchFamily="34" charset="0"/>
              <a:buChar char="•"/>
            </a:pPr>
            <a:r>
              <a:rPr lang="en-US" b="1" baseline="0" dirty="0" smtClean="0"/>
              <a:t>Select Values (</a:t>
            </a:r>
            <a:r>
              <a:rPr lang="en-US" b="1" dirty="0" smtClean="0"/>
              <a:t>Select Values from SAP (F4) button)</a:t>
            </a:r>
          </a:p>
          <a:p>
            <a:pPr marL="628650" lvl="1" indent="-171450">
              <a:buFont typeface="Arial" pitchFamily="34" charset="0"/>
              <a:buChar char="•"/>
            </a:pPr>
            <a:r>
              <a:rPr lang="en-US" dirty="0" smtClean="0"/>
              <a:t>Add SAP values to the criteria builder</a:t>
            </a:r>
          </a:p>
          <a:p>
            <a:pPr marL="628650" lvl="1" indent="-171450">
              <a:buFont typeface="Arial" pitchFamily="34" charset="0"/>
              <a:buChar char="•"/>
            </a:pPr>
            <a:r>
              <a:rPr lang="en-US" dirty="0" smtClean="0"/>
              <a:t>Add values appropriate to a field in your criteria builder, click </a:t>
            </a:r>
            <a:r>
              <a:rPr lang="en-US" b="1" dirty="0" smtClean="0"/>
              <a:t>Select SAP Values</a:t>
            </a:r>
            <a:r>
              <a:rPr lang="en-US" dirty="0" smtClean="0"/>
              <a:t> or press </a:t>
            </a:r>
            <a:r>
              <a:rPr lang="en-US" b="1" dirty="0" smtClean="0"/>
              <a:t>F4</a:t>
            </a:r>
            <a:r>
              <a:rPr lang="en-US" dirty="0" smtClean="0"/>
              <a:t>.</a:t>
            </a:r>
          </a:p>
          <a:p>
            <a:pPr marL="1085850" lvl="2" indent="-171450">
              <a:buFont typeface="Arial" pitchFamily="34" charset="0"/>
              <a:buChar char="•"/>
            </a:pPr>
            <a:r>
              <a:rPr lang="en-US" dirty="0" smtClean="0"/>
              <a:t>Click a value</a:t>
            </a:r>
          </a:p>
          <a:p>
            <a:pPr marL="1085850" lvl="2" indent="-171450">
              <a:buFont typeface="Arial" pitchFamily="34" charset="0"/>
              <a:buChar char="•"/>
            </a:pPr>
            <a:r>
              <a:rPr lang="en-US" dirty="0" smtClean="0"/>
              <a:t>Then click the Check Mark. </a:t>
            </a:r>
          </a:p>
          <a:p>
            <a:pPr marL="1543050" lvl="3" indent="-171450">
              <a:buFont typeface="Arial" pitchFamily="34" charset="0"/>
              <a:buChar char="•"/>
            </a:pPr>
            <a:r>
              <a:rPr lang="en-US" dirty="0" smtClean="0"/>
              <a:t>Value appears in the Condition field. </a:t>
            </a:r>
          </a:p>
          <a:p>
            <a:pPr marL="1543050" lvl="3" indent="-171450">
              <a:buFont typeface="Arial" pitchFamily="34" charset="0"/>
              <a:buChar char="•"/>
            </a:pPr>
            <a:r>
              <a:rPr lang="en-US" dirty="0" smtClean="0"/>
              <a:t>By default, 100 SAP values are displayed. To see more values, specify the number you want to see in the values box. Press F4 to open the SAP Values dialog box.</a:t>
            </a:r>
          </a:p>
          <a:p>
            <a:pPr marL="171450" lvl="0" indent="-171450">
              <a:buFont typeface="Arial" pitchFamily="34" charset="0"/>
              <a:buChar char="•"/>
            </a:pPr>
            <a:endParaRPr lang="en-US" b="1" baseline="0" dirty="0" smtClean="0"/>
          </a:p>
          <a:p>
            <a:pPr marL="171450" lvl="0" indent="-171450">
              <a:buFont typeface="Arial" pitchFamily="34" charset="0"/>
              <a:buChar char="•"/>
            </a:pPr>
            <a:r>
              <a:rPr lang="en-US" b="1" baseline="0" dirty="0" smtClean="0"/>
              <a:t>Wildcards </a:t>
            </a:r>
            <a:endParaRPr lang="en-US" dirty="0" smtClean="0"/>
          </a:p>
          <a:p>
            <a:pPr marL="628650" lvl="1" indent="-171450">
              <a:buFont typeface="Arial" pitchFamily="34" charset="0"/>
              <a:buChar char="•"/>
            </a:pPr>
            <a:r>
              <a:rPr lang="en-US" dirty="0" smtClean="0"/>
              <a:t>Fine-tune your query.</a:t>
            </a:r>
          </a:p>
          <a:p>
            <a:pPr marL="628650" lvl="1" indent="-171450">
              <a:buFont typeface="Arial" pitchFamily="34" charset="0"/>
              <a:buChar char="•"/>
            </a:pPr>
            <a:r>
              <a:rPr lang="en-US" b="1" dirty="0" smtClean="0"/>
              <a:t>Single underscore or question mark</a:t>
            </a:r>
          </a:p>
          <a:p>
            <a:pPr marL="1085850" lvl="2" indent="-171450">
              <a:buFont typeface="Arial" pitchFamily="34" charset="0"/>
              <a:buChar char="•"/>
            </a:pPr>
            <a:r>
              <a:rPr lang="en-US" b="1" dirty="0" smtClean="0"/>
              <a:t>a_</a:t>
            </a:r>
            <a:r>
              <a:rPr lang="en-US" dirty="0" smtClean="0"/>
              <a:t> or </a:t>
            </a:r>
            <a:r>
              <a:rPr lang="en-US" b="1" dirty="0" smtClean="0"/>
              <a:t>a?</a:t>
            </a:r>
            <a:r>
              <a:rPr lang="en-US" dirty="0" smtClean="0"/>
              <a:t> returns records for values like a1, a2, and ab, but not a12 or abcd. You can use any number of underscores the number of characters you want to match.</a:t>
            </a:r>
          </a:p>
          <a:p>
            <a:pPr marL="628650" lvl="1" indent="-171450">
              <a:buFont typeface="Arial" pitchFamily="34" charset="0"/>
              <a:buChar char="•"/>
            </a:pPr>
            <a:r>
              <a:rPr lang="en-US" b="1" dirty="0" smtClean="0"/>
              <a:t>Percentage </a:t>
            </a:r>
          </a:p>
          <a:p>
            <a:pPr marL="1085850" lvl="2" indent="-171450">
              <a:buFont typeface="Arial" pitchFamily="34" charset="0"/>
              <a:buChar char="•"/>
            </a:pPr>
            <a:r>
              <a:rPr lang="en-US" b="1" dirty="0" smtClean="0"/>
              <a:t>a%</a:t>
            </a:r>
            <a:r>
              <a:rPr lang="en-US" dirty="0" smtClean="0"/>
              <a:t> or </a:t>
            </a:r>
            <a:r>
              <a:rPr lang="en-US" b="1" dirty="0" smtClean="0"/>
              <a:t>a*</a:t>
            </a:r>
            <a:r>
              <a:rPr lang="en-US" dirty="0" smtClean="0"/>
              <a:t> returns all values that start with ‘a’, followed by any number of characters. (e.g. a1, a2, ab, a12, and abcd)</a:t>
            </a:r>
          </a:p>
          <a:p>
            <a:pPr marL="914400" lvl="2" indent="0">
              <a:buFont typeface="Arial" pitchFamily="34" charset="0"/>
              <a:buNone/>
            </a:pPr>
            <a:endParaRPr lang="en-US" b="1" dirty="0" smtClean="0">
              <a:solidFill>
                <a:srgbClr val="FF0000"/>
              </a:solidFill>
            </a:endParaRPr>
          </a:p>
          <a:p>
            <a:pPr marL="0" indent="0">
              <a:buFont typeface="Arial" pitchFamily="34" charset="0"/>
              <a:buNone/>
            </a:pPr>
            <a:r>
              <a:rPr lang="en-US" b="1" u="sng" baseline="0" dirty="0" smtClean="0"/>
              <a:t>DEMO TO THIS POINT:  </a:t>
            </a:r>
          </a:p>
          <a:p>
            <a:pPr marL="228600" indent="-228600">
              <a:buFont typeface="Arial" pitchFamily="34" charset="0"/>
              <a:buAutoNum type="arabicPeriod"/>
            </a:pPr>
            <a:r>
              <a:rPr lang="en-US" b="1" u="sng" baseline="0" dirty="0" smtClean="0"/>
              <a:t>Launch Query</a:t>
            </a:r>
          </a:p>
          <a:p>
            <a:pPr marL="685800" lvl="1" indent="-228600">
              <a:buFont typeface="Arial" pitchFamily="34" charset="0"/>
              <a:buAutoNum type="arabicPeriod"/>
            </a:pPr>
            <a:r>
              <a:rPr lang="en-US" b="1" u="sng" baseline="0" dirty="0" smtClean="0"/>
              <a:t>Click New and review Select options</a:t>
            </a:r>
          </a:p>
          <a:p>
            <a:pPr marL="228600" indent="-228600">
              <a:buFont typeface="Arial" pitchFamily="34" charset="0"/>
              <a:buAutoNum type="arabicPeriod"/>
            </a:pPr>
            <a:r>
              <a:rPr lang="en-US" b="1" u="sng" baseline="0" dirty="0" smtClean="0"/>
              <a:t>Click Create Query </a:t>
            </a:r>
          </a:p>
          <a:p>
            <a:pPr marL="685800" lvl="1" indent="-228600">
              <a:buFont typeface="Arial" pitchFamily="34" charset="0"/>
              <a:buAutoNum type="arabicPeriod"/>
            </a:pPr>
            <a:r>
              <a:rPr lang="en-US" b="1" u="sng" baseline="0" dirty="0" smtClean="0"/>
              <a:t>Login to SAP  EH5 </a:t>
            </a:r>
          </a:p>
          <a:p>
            <a:pPr marL="685800" lvl="1" indent="-228600">
              <a:buFont typeface="Arial" pitchFamily="34" charset="0"/>
              <a:buAutoNum type="arabicPeriod"/>
            </a:pPr>
            <a:r>
              <a:rPr lang="en-US" b="1" u="sng" baseline="0" dirty="0" smtClean="0"/>
              <a:t>Select Tables - add meta-data has needed</a:t>
            </a:r>
          </a:p>
          <a:p>
            <a:pPr marL="228600" indent="-228600">
              <a:buFont typeface="Arial" pitchFamily="34" charset="0"/>
              <a:buAutoNum type="arabicPeriod"/>
            </a:pPr>
            <a:r>
              <a:rPr lang="en-US" b="1" u="sng" baseline="0" dirty="0" smtClean="0"/>
              <a:t>OK</a:t>
            </a:r>
          </a:p>
          <a:p>
            <a:pPr marL="228600" indent="-228600">
              <a:buFont typeface="Arial" pitchFamily="34" charset="0"/>
              <a:buAutoNum type="arabicPeriod"/>
            </a:pPr>
            <a:r>
              <a:rPr lang="en-US" b="1" u="sng" baseline="0" dirty="0" smtClean="0"/>
              <a:t>Open Materials Management </a:t>
            </a:r>
          </a:p>
          <a:p>
            <a:pPr marL="228600" indent="-228600">
              <a:buFont typeface="Arial" pitchFamily="34" charset="0"/>
              <a:buAutoNum type="arabicPeriod"/>
            </a:pPr>
            <a:r>
              <a:rPr lang="en-US" b="1" u="sng" baseline="0" dirty="0" smtClean="0"/>
              <a:t>Pull over MARA and MARC (will join on Material Number) - resize</a:t>
            </a:r>
          </a:p>
          <a:p>
            <a:pPr marL="228600" indent="-228600">
              <a:buFont typeface="Arial" pitchFamily="34" charset="0"/>
              <a:buAutoNum type="arabicPeriod"/>
            </a:pPr>
            <a:r>
              <a:rPr lang="en-US" b="1" u="sng" baseline="0" dirty="0" smtClean="0"/>
              <a:t>Click on Full Screen icon and click again</a:t>
            </a:r>
          </a:p>
          <a:p>
            <a:pPr marL="228600" indent="-228600">
              <a:buFont typeface="Arial" pitchFamily="34" charset="0"/>
              <a:buAutoNum type="arabicPeriod"/>
            </a:pPr>
            <a:r>
              <a:rPr lang="en-US" b="1" u="sng" baseline="0" dirty="0" smtClean="0"/>
              <a:t>Right click and zoom in to MARA to get one scroll bar.  </a:t>
            </a:r>
          </a:p>
          <a:p>
            <a:pPr marL="685800" lvl="1" indent="-228600">
              <a:buFont typeface="Arial" pitchFamily="34" charset="0"/>
              <a:buAutoNum type="arabicPeriod"/>
            </a:pPr>
            <a:r>
              <a:rPr lang="en-US" b="1" u="sng" baseline="0" dirty="0" smtClean="0"/>
              <a:t>Last option is Show All Possible Joins for XXXX.</a:t>
            </a:r>
          </a:p>
          <a:p>
            <a:pPr marL="228600" indent="-228600">
              <a:buFont typeface="Arial" pitchFamily="34" charset="0"/>
              <a:buAutoNum type="arabicPeriod"/>
            </a:pPr>
            <a:r>
              <a:rPr lang="en-US" b="1" u="sng" baseline="0" dirty="0" smtClean="0"/>
              <a:t>Select MARA  (say – order of fields selected in a table does not matter)</a:t>
            </a:r>
          </a:p>
          <a:p>
            <a:pPr marL="685800" lvl="1" indent="-228600">
              <a:buFont typeface="Arial" pitchFamily="34" charset="0"/>
              <a:buAutoNum type="arabicPeriod"/>
            </a:pPr>
            <a:r>
              <a:rPr lang="en-US" b="1" u="sng" baseline="0" dirty="0" smtClean="0"/>
              <a:t>1- MATNR – Material Number</a:t>
            </a:r>
          </a:p>
          <a:p>
            <a:pPr marL="685800" lvl="1" indent="-228600">
              <a:buFont typeface="Arial" pitchFamily="34" charset="0"/>
              <a:buAutoNum type="arabicPeriod"/>
            </a:pPr>
            <a:r>
              <a:rPr lang="en-US" b="1" u="sng" baseline="0" dirty="0" smtClean="0"/>
              <a:t>2-MTART – Material Type</a:t>
            </a:r>
          </a:p>
          <a:p>
            <a:pPr marL="685800" lvl="1" indent="-228600">
              <a:buFont typeface="Arial" pitchFamily="34" charset="0"/>
              <a:buAutoNum type="arabicPeriod"/>
            </a:pPr>
            <a:r>
              <a:rPr lang="en-US" b="1" u="sng" baseline="0" dirty="0" smtClean="0"/>
              <a:t>3-MATKL – Material Group</a:t>
            </a:r>
          </a:p>
          <a:p>
            <a:pPr marL="685800" lvl="1" indent="-228600">
              <a:buFont typeface="Arial" pitchFamily="34" charset="0"/>
              <a:buAutoNum type="arabicPeriod"/>
            </a:pPr>
            <a:r>
              <a:rPr lang="en-US" b="1" u="sng" baseline="0" dirty="0" smtClean="0"/>
              <a:t>11-ERSDA – Created On</a:t>
            </a:r>
          </a:p>
          <a:p>
            <a:pPr marL="685800" lvl="1" indent="-228600">
              <a:buFont typeface="Arial" pitchFamily="34" charset="0"/>
              <a:buAutoNum type="arabicPeriod"/>
            </a:pPr>
            <a:r>
              <a:rPr lang="en-US" b="1" u="sng" baseline="0" dirty="0" smtClean="0"/>
              <a:t>18-MBRSH – Industry Sector</a:t>
            </a:r>
          </a:p>
          <a:p>
            <a:pPr marL="685800" lvl="1" indent="-228600">
              <a:buFont typeface="Arial" pitchFamily="34" charset="0"/>
              <a:buAutoNum type="arabicPeriod"/>
            </a:pPr>
            <a:r>
              <a:rPr lang="en-US" b="1" u="sng" baseline="0" dirty="0" smtClean="0"/>
              <a:t>19-MEINS –Base Unit of Measure</a:t>
            </a:r>
          </a:p>
          <a:p>
            <a:pPr marL="685800" lvl="1" indent="-228600">
              <a:buFont typeface="Arial" pitchFamily="34" charset="0"/>
              <a:buAutoNum type="arabicPeriod"/>
            </a:pPr>
            <a:r>
              <a:rPr lang="en-US" b="1" u="sng" baseline="0" dirty="0" smtClean="0"/>
              <a:t>35-BRGEW – Gross Weight</a:t>
            </a:r>
          </a:p>
          <a:p>
            <a:pPr marL="685800" lvl="1" indent="-228600">
              <a:buFont typeface="Arial" pitchFamily="34" charset="0"/>
              <a:buAutoNum type="arabicPeriod"/>
            </a:pPr>
            <a:r>
              <a:rPr lang="en-US" b="1" u="sng" baseline="0" dirty="0" smtClean="0"/>
              <a:t>36-NTGEW –Net Weight</a:t>
            </a:r>
          </a:p>
          <a:p>
            <a:pPr marL="685800" lvl="1" indent="-228600">
              <a:buFont typeface="Arial" pitchFamily="34" charset="0"/>
              <a:buAutoNum type="arabicPeriod"/>
            </a:pPr>
            <a:r>
              <a:rPr lang="en-US" b="1" u="sng" baseline="0" dirty="0" smtClean="0"/>
              <a:t>37-GEWEI –Weight Unit</a:t>
            </a:r>
          </a:p>
          <a:p>
            <a:pPr marL="685800" lvl="1" indent="-228600">
              <a:buFont typeface="Arial" pitchFamily="34" charset="0"/>
              <a:buAutoNum type="arabicPeriod"/>
            </a:pPr>
            <a:r>
              <a:rPr lang="en-US" b="1" u="sng" baseline="0" dirty="0" smtClean="0"/>
              <a:t>OK</a:t>
            </a:r>
          </a:p>
          <a:p>
            <a:pPr marL="228600" indent="-228600">
              <a:buFont typeface="Arial" pitchFamily="34" charset="0"/>
              <a:buAutoNum type="arabicPeriod"/>
            </a:pPr>
            <a:r>
              <a:rPr lang="en-US" b="1" u="sng" baseline="0" dirty="0" smtClean="0"/>
              <a:t>Click on MARC and right click to zoom in</a:t>
            </a:r>
          </a:p>
          <a:p>
            <a:pPr marL="685800" lvl="1" indent="-228600">
              <a:buFont typeface="Arial" pitchFamily="34" charset="0"/>
              <a:buAutoNum type="arabicPeriod"/>
            </a:pPr>
            <a:r>
              <a:rPr lang="en-US" b="1" u="sng" baseline="0" dirty="0" smtClean="0"/>
              <a:t>2-WERKS –  Plant</a:t>
            </a:r>
          </a:p>
          <a:p>
            <a:pPr marL="685800" lvl="1" indent="-228600">
              <a:buFont typeface="Arial" pitchFamily="34" charset="0"/>
              <a:buAutoNum type="arabicPeriod"/>
            </a:pPr>
            <a:r>
              <a:rPr lang="en-US" b="1" u="sng" baseline="0" dirty="0" smtClean="0"/>
              <a:t>4-DISPO – MPR Controller</a:t>
            </a:r>
          </a:p>
          <a:p>
            <a:pPr marL="685800" lvl="1" indent="-228600">
              <a:buFont typeface="Arial" pitchFamily="34" charset="0"/>
              <a:buAutoNum type="arabicPeriod"/>
            </a:pPr>
            <a:r>
              <a:rPr lang="en-US" b="1" u="sng" baseline="0" dirty="0" smtClean="0"/>
              <a:t>6-PRCTR – Profit Center</a:t>
            </a:r>
          </a:p>
          <a:p>
            <a:pPr marL="685800" lvl="1" indent="-228600">
              <a:buFont typeface="Arial" pitchFamily="34" charset="0"/>
              <a:buAutoNum type="arabicPeriod"/>
            </a:pPr>
            <a:r>
              <a:rPr lang="en-US" b="1" u="sng" baseline="0" dirty="0" smtClean="0"/>
              <a:t>14-MMSTA – Plant Specific Material Status</a:t>
            </a:r>
          </a:p>
          <a:p>
            <a:pPr marL="685800" lvl="1" indent="-228600">
              <a:buFont typeface="Arial" pitchFamily="34" charset="0"/>
              <a:buAutoNum type="arabicPeriod"/>
            </a:pPr>
            <a:r>
              <a:rPr lang="en-US" b="1" u="sng" baseline="0" dirty="0" smtClean="0"/>
              <a:t>18-EKGRP – Purchasing Group</a:t>
            </a:r>
          </a:p>
          <a:p>
            <a:pPr marL="685800" lvl="1" indent="-228600">
              <a:buFont typeface="Arial" pitchFamily="34" charset="0"/>
              <a:buAutoNum type="arabicPeriod"/>
            </a:pPr>
            <a:r>
              <a:rPr lang="en-US" b="1" u="sng" baseline="0" dirty="0" smtClean="0"/>
              <a:t>OK</a:t>
            </a:r>
          </a:p>
          <a:p>
            <a:pPr marL="228600" marR="0" lvl="0" indent="-228600" algn="l" defTabSz="914400" rtl="0" eaLnBrk="1" fontAlgn="auto" latinLnBrk="0" hangingPunct="1">
              <a:lnSpc>
                <a:spcPct val="100000"/>
              </a:lnSpc>
              <a:spcBef>
                <a:spcPts val="0"/>
              </a:spcBef>
              <a:spcAft>
                <a:spcPts val="0"/>
              </a:spcAft>
              <a:buClrTx/>
              <a:buSzTx/>
              <a:buFont typeface="Arial" pitchFamily="34" charset="0"/>
              <a:buAutoNum type="arabicPeriod"/>
              <a:tabLst/>
              <a:defRPr/>
            </a:pPr>
            <a:r>
              <a:rPr lang="en-US" b="1" u="sng" baseline="0" dirty="0" smtClean="0"/>
              <a:t>Click on Field Description header to sort  – NOTE to audience</a:t>
            </a:r>
          </a:p>
          <a:p>
            <a:pPr marL="228600" lvl="0" indent="-228600">
              <a:buFont typeface="Arial" pitchFamily="34" charset="0"/>
              <a:buAutoNum type="arabicPeriod"/>
            </a:pPr>
            <a:r>
              <a:rPr lang="en-US" b="1" u="sng" baseline="0" dirty="0" smtClean="0"/>
              <a:t>MATERIAL GROUP</a:t>
            </a:r>
          </a:p>
          <a:p>
            <a:pPr marL="685800" lvl="1" indent="-228600">
              <a:buFont typeface="Arial" pitchFamily="34" charset="0"/>
              <a:buAutoNum type="arabicPeriod"/>
            </a:pPr>
            <a:r>
              <a:rPr lang="en-US" b="1" u="sng" baseline="0" dirty="0" smtClean="0"/>
              <a:t>Check Selection column </a:t>
            </a:r>
          </a:p>
          <a:p>
            <a:pPr marL="685800" lvl="1" indent="-228600">
              <a:buFont typeface="Arial" pitchFamily="34" charset="0"/>
              <a:buAutoNum type="arabicPeriod"/>
            </a:pPr>
            <a:r>
              <a:rPr lang="en-US" b="1" u="sng" baseline="0" dirty="0" smtClean="0"/>
              <a:t>Open Where Clause builder</a:t>
            </a:r>
          </a:p>
          <a:p>
            <a:pPr marL="1143000" lvl="2" indent="-228600">
              <a:buFont typeface="Arial" pitchFamily="34" charset="0"/>
              <a:buAutoNum type="arabicPeriod"/>
            </a:pPr>
            <a:r>
              <a:rPr lang="en-US" b="1" u="sng" baseline="0" dirty="0" smtClean="0"/>
              <a:t>Change the Operator to IN</a:t>
            </a:r>
          </a:p>
          <a:p>
            <a:pPr marL="1143000" lvl="2" indent="-228600">
              <a:buFont typeface="Arial" pitchFamily="34" charset="0"/>
              <a:buAutoNum type="arabicPeriod"/>
            </a:pPr>
            <a:r>
              <a:rPr lang="en-US" b="1" u="sng" baseline="0" dirty="0" smtClean="0"/>
              <a:t>OK</a:t>
            </a:r>
          </a:p>
          <a:p>
            <a:pPr marL="228600" lvl="0" indent="-228600">
              <a:buFont typeface="Arial" pitchFamily="34" charset="0"/>
              <a:buAutoNum type="arabicPeriod"/>
            </a:pPr>
            <a:r>
              <a:rPr lang="en-US" b="1" u="sng" baseline="0" dirty="0" smtClean="0"/>
              <a:t>CREATED ON</a:t>
            </a:r>
          </a:p>
          <a:p>
            <a:pPr marL="685800" lvl="1" indent="-228600">
              <a:buFont typeface="Arial" pitchFamily="34" charset="0"/>
              <a:buAutoNum type="arabicPeriod"/>
            </a:pPr>
            <a:r>
              <a:rPr lang="en-US" b="1" u="sng" baseline="0" dirty="0" smtClean="0"/>
              <a:t>Check Selection to show warning message about degrading performance – Click Yes</a:t>
            </a:r>
          </a:p>
          <a:p>
            <a:pPr marL="685800" lvl="1" indent="-228600">
              <a:buFont typeface="Arial" pitchFamily="34" charset="0"/>
              <a:buAutoNum type="arabicPeriod"/>
            </a:pPr>
            <a:r>
              <a:rPr lang="en-US" b="1" u="sng" baseline="0" dirty="0" smtClean="0"/>
              <a:t>Open Where Clause builder</a:t>
            </a:r>
          </a:p>
          <a:p>
            <a:pPr marL="1143000" lvl="2" indent="-228600">
              <a:buFont typeface="Arial" pitchFamily="34" charset="0"/>
              <a:buAutoNum type="arabicPeriod"/>
            </a:pPr>
            <a:r>
              <a:rPr lang="en-US" b="1" u="sng" baseline="0" dirty="0" smtClean="0"/>
              <a:t>Under Operator select Between</a:t>
            </a:r>
          </a:p>
          <a:p>
            <a:pPr marL="1143000" lvl="2" indent="-228600">
              <a:buFont typeface="Arial" pitchFamily="34" charset="0"/>
              <a:buAutoNum type="arabicPeriod"/>
            </a:pPr>
            <a:r>
              <a:rPr lang="en-US" b="1" u="sng" baseline="0" dirty="0" smtClean="0"/>
              <a:t>Click on Condition field</a:t>
            </a:r>
          </a:p>
          <a:p>
            <a:pPr marL="1143000" lvl="2" indent="-228600">
              <a:buFont typeface="Arial" pitchFamily="34" charset="0"/>
              <a:buAutoNum type="arabicPeriod"/>
            </a:pPr>
            <a:r>
              <a:rPr lang="en-US" b="1" u="sng" baseline="0" dirty="0" smtClean="0"/>
              <a:t>Under select Date constants section</a:t>
            </a:r>
          </a:p>
          <a:p>
            <a:pPr marL="1600200" lvl="3" indent="-228600">
              <a:buFont typeface="Arial" pitchFamily="34" charset="0"/>
              <a:buAutoNum type="arabicPeriod"/>
            </a:pPr>
            <a:r>
              <a:rPr lang="en-US" b="1" u="sng" baseline="0" dirty="0" smtClean="0"/>
              <a:t>Date constant = Today</a:t>
            </a:r>
          </a:p>
          <a:p>
            <a:pPr marL="1600200" lvl="3" indent="-228600">
              <a:buFont typeface="Arial" pitchFamily="34" charset="0"/>
              <a:buAutoNum type="arabicPeriod"/>
            </a:pPr>
            <a:r>
              <a:rPr lang="en-US" b="1" u="sng" baseline="0" dirty="0" smtClean="0"/>
              <a:t>Operator  = - </a:t>
            </a:r>
          </a:p>
          <a:p>
            <a:pPr marL="1600200" lvl="3" indent="-228600">
              <a:buFont typeface="Arial" pitchFamily="34" charset="0"/>
              <a:buAutoNum type="arabicPeriod"/>
            </a:pPr>
            <a:r>
              <a:rPr lang="en-US" b="1" u="sng" baseline="0" dirty="0" smtClean="0"/>
              <a:t>Value = 1.  This means today’s date minus 1 day</a:t>
            </a:r>
          </a:p>
          <a:p>
            <a:pPr marL="1600200" lvl="3" indent="-228600">
              <a:buFont typeface="Arial" pitchFamily="34" charset="0"/>
              <a:buAutoNum type="arabicPeriod"/>
            </a:pPr>
            <a:r>
              <a:rPr lang="en-US" b="1" u="sng" baseline="0" dirty="0" smtClean="0"/>
              <a:t>Click on Green Checkmark</a:t>
            </a:r>
          </a:p>
          <a:p>
            <a:pPr marL="1600200" marR="0" lvl="3" indent="-228600" algn="l" defTabSz="914400" rtl="0" eaLnBrk="1" fontAlgn="auto" latinLnBrk="0" hangingPunct="1">
              <a:lnSpc>
                <a:spcPct val="100000"/>
              </a:lnSpc>
              <a:spcBef>
                <a:spcPts val="0"/>
              </a:spcBef>
              <a:spcAft>
                <a:spcPts val="0"/>
              </a:spcAft>
              <a:buClrTx/>
              <a:buSzTx/>
              <a:buFont typeface="Arial" pitchFamily="34" charset="0"/>
              <a:buAutoNum type="arabicPeriod"/>
              <a:tabLst/>
              <a:defRPr/>
            </a:pPr>
            <a:r>
              <a:rPr lang="en-US" b="1" u="sng" baseline="0" dirty="0" smtClean="0"/>
              <a:t>Show date options – date picker (calendar) </a:t>
            </a:r>
          </a:p>
          <a:p>
            <a:pPr marL="1143000" lvl="2" indent="-228600">
              <a:buFont typeface="Arial" pitchFamily="34" charset="0"/>
              <a:buAutoNum type="arabicPeriod"/>
            </a:pPr>
            <a:r>
              <a:rPr lang="en-US" b="1" u="sng" baseline="0" dirty="0" smtClean="0"/>
              <a:t>Cancel</a:t>
            </a:r>
          </a:p>
          <a:p>
            <a:pPr marL="685800" lvl="1" indent="-228600">
              <a:buFont typeface="Arial" pitchFamily="34" charset="0"/>
              <a:buAutoNum type="arabicPeriod"/>
            </a:pPr>
            <a:r>
              <a:rPr lang="en-US" b="1" u="sng" baseline="0" dirty="0" smtClean="0"/>
              <a:t>Uncheck Selection</a:t>
            </a:r>
          </a:p>
          <a:p>
            <a:pPr marL="228600" indent="-228600">
              <a:buFont typeface="Arial" pitchFamily="34" charset="0"/>
              <a:buAutoNum type="arabicPeriod"/>
            </a:pPr>
            <a:r>
              <a:rPr lang="en-US" b="1" u="sng" baseline="0" dirty="0" smtClean="0"/>
              <a:t>PLANT</a:t>
            </a:r>
          </a:p>
          <a:p>
            <a:pPr marL="685800" marR="0" lvl="1" indent="-228600" algn="l" defTabSz="914400" rtl="0" eaLnBrk="1" fontAlgn="auto" latinLnBrk="0" hangingPunct="1">
              <a:lnSpc>
                <a:spcPct val="100000"/>
              </a:lnSpc>
              <a:spcBef>
                <a:spcPts val="0"/>
              </a:spcBef>
              <a:spcAft>
                <a:spcPts val="0"/>
              </a:spcAft>
              <a:buClrTx/>
              <a:buSzTx/>
              <a:buFont typeface="Arial" pitchFamily="34" charset="0"/>
              <a:buAutoNum type="arabicPeriod"/>
              <a:tabLst/>
              <a:defRPr/>
            </a:pPr>
            <a:r>
              <a:rPr lang="en-US" b="1" u="sng" baseline="0" dirty="0" smtClean="0"/>
              <a:t>Check Selection</a:t>
            </a:r>
          </a:p>
          <a:p>
            <a:pPr marL="685800" lvl="1" indent="-228600">
              <a:buFont typeface="Arial" pitchFamily="34" charset="0"/>
              <a:buAutoNum type="arabicPeriod"/>
            </a:pPr>
            <a:r>
              <a:rPr lang="en-US" b="1" u="sng" baseline="0" dirty="0" smtClean="0"/>
              <a:t>Uncheck Output column</a:t>
            </a:r>
          </a:p>
          <a:p>
            <a:pPr marL="685800" lvl="1" indent="-228600">
              <a:buFont typeface="Arial" pitchFamily="34" charset="0"/>
              <a:buAutoNum type="arabicPeriod"/>
            </a:pPr>
            <a:r>
              <a:rPr lang="en-US" b="1" u="sng" baseline="0" dirty="0" smtClean="0"/>
              <a:t>Change Selection Type to Fixed</a:t>
            </a:r>
          </a:p>
          <a:p>
            <a:pPr marL="1143000" lvl="2" indent="-228600">
              <a:buFont typeface="Arial" pitchFamily="34" charset="0"/>
              <a:buAutoNum type="arabicPeriod"/>
            </a:pPr>
            <a:r>
              <a:rPr lang="en-US" b="1" u="sng" baseline="0" dirty="0" smtClean="0"/>
              <a:t>Screen opens</a:t>
            </a:r>
          </a:p>
          <a:p>
            <a:pPr marL="1143000" lvl="2" indent="-228600">
              <a:buFont typeface="Arial" pitchFamily="34" charset="0"/>
              <a:buAutoNum type="arabicPeriod"/>
            </a:pPr>
            <a:r>
              <a:rPr lang="en-US" b="1" u="sng" baseline="0" dirty="0" smtClean="0"/>
              <a:t>Type 1000 in Condition</a:t>
            </a:r>
          </a:p>
          <a:p>
            <a:pPr marL="1143000" lvl="2" indent="-228600">
              <a:buFont typeface="Arial" pitchFamily="34" charset="0"/>
              <a:buAutoNum type="arabicPeriod"/>
            </a:pPr>
            <a:r>
              <a:rPr lang="en-US" b="1" u="sng" baseline="0" dirty="0" smtClean="0"/>
              <a:t>OK</a:t>
            </a:r>
          </a:p>
          <a:p>
            <a:pPr marL="228600" indent="-228600">
              <a:buFont typeface="Arial" pitchFamily="34" charset="0"/>
              <a:buAutoNum type="arabicPeriod"/>
            </a:pPr>
            <a:r>
              <a:rPr lang="en-US" b="1" u="sng" baseline="0" dirty="0" smtClean="0"/>
              <a:t>MATERIAL TYPE</a:t>
            </a:r>
          </a:p>
          <a:p>
            <a:pPr marL="685800" lvl="1" indent="-228600">
              <a:buFont typeface="Arial" pitchFamily="34" charset="0"/>
              <a:buAutoNum type="arabicPeriod"/>
            </a:pPr>
            <a:r>
              <a:rPr lang="en-US" b="1" u="sng" baseline="0" dirty="0" smtClean="0"/>
              <a:t>Check Selection</a:t>
            </a:r>
          </a:p>
          <a:p>
            <a:pPr marL="685800" lvl="1" indent="-228600">
              <a:buFont typeface="Arial" pitchFamily="34" charset="0"/>
              <a:buAutoNum type="arabicPeriod"/>
            </a:pPr>
            <a:r>
              <a:rPr lang="en-US" b="1" u="sng" baseline="0" dirty="0" smtClean="0"/>
              <a:t>Click on Where Clause</a:t>
            </a:r>
          </a:p>
          <a:p>
            <a:pPr marL="1143000" lvl="2" indent="-228600">
              <a:buFont typeface="Arial" pitchFamily="34" charset="0"/>
              <a:buAutoNum type="arabicPeriod"/>
            </a:pPr>
            <a:r>
              <a:rPr lang="en-US" b="1" u="sng" baseline="0" dirty="0" smtClean="0"/>
              <a:t>Select IN Operator – gives a lot of flexibility</a:t>
            </a:r>
          </a:p>
          <a:p>
            <a:pPr marL="1143000" lvl="2" indent="-228600">
              <a:buFont typeface="Arial" pitchFamily="34" charset="0"/>
              <a:buAutoNum type="arabicPeriod"/>
            </a:pPr>
            <a:r>
              <a:rPr lang="en-US" b="1" u="sng" baseline="0" dirty="0" smtClean="0"/>
              <a:t>Click in Condition field</a:t>
            </a:r>
            <a:r>
              <a:rPr lang="en-US" b="0" u="none" baseline="0" dirty="0" smtClean="0"/>
              <a:t>- to make Select Values from SAP button become available. </a:t>
            </a:r>
            <a:endParaRPr lang="en-US" b="1" u="sng" baseline="0" dirty="0" smtClean="0"/>
          </a:p>
          <a:p>
            <a:pPr marL="1143000" lvl="2" indent="-228600">
              <a:buFont typeface="Arial" pitchFamily="34" charset="0"/>
              <a:buAutoNum type="arabicPeriod"/>
            </a:pPr>
            <a:r>
              <a:rPr lang="en-US" b="1" u="sng" baseline="0" dirty="0" smtClean="0"/>
              <a:t>Click on Select Values from SAP (F4) button (upper left hand side of screen)</a:t>
            </a:r>
          </a:p>
          <a:p>
            <a:pPr marL="1600200" lvl="3" indent="-228600">
              <a:buFont typeface="Arial" pitchFamily="34" charset="0"/>
              <a:buAutoNum type="arabicPeriod"/>
            </a:pPr>
            <a:r>
              <a:rPr lang="en-US" b="1" u="sng" baseline="0" dirty="0" smtClean="0"/>
              <a:t>Look for values</a:t>
            </a:r>
          </a:p>
          <a:p>
            <a:pPr marL="1600200" lvl="3" indent="-228600">
              <a:buFont typeface="Arial" pitchFamily="34" charset="0"/>
              <a:buAutoNum type="arabicPeriod"/>
            </a:pPr>
            <a:r>
              <a:rPr lang="en-US" b="1" u="sng" baseline="0" dirty="0" smtClean="0"/>
              <a:t>X out of SAP</a:t>
            </a:r>
          </a:p>
          <a:p>
            <a:pPr marL="1600200" lvl="3" indent="-228600">
              <a:buFont typeface="Arial" pitchFamily="34" charset="0"/>
              <a:buAutoNum type="arabicPeriod"/>
            </a:pPr>
            <a:r>
              <a:rPr lang="en-US" b="1" u="sng" baseline="0" dirty="0" smtClean="0"/>
              <a:t>Cancel out of Where Clause screen</a:t>
            </a:r>
          </a:p>
          <a:p>
            <a:pPr marL="685800" lvl="1" indent="-228600">
              <a:buFont typeface="Arial" pitchFamily="34" charset="0"/>
              <a:buAutoNum type="arabicPeriod"/>
            </a:pPr>
            <a:r>
              <a:rPr lang="en-US" b="1" u="sng" baseline="0" dirty="0" smtClean="0"/>
              <a:t>Lookup Type drop down</a:t>
            </a:r>
          </a:p>
          <a:p>
            <a:pPr marL="1600200" lvl="3" indent="-228600">
              <a:buFont typeface="Arial" pitchFamily="34" charset="0"/>
              <a:buAutoNum type="arabicPeriod"/>
            </a:pPr>
            <a:r>
              <a:rPr lang="en-US" b="1" u="sng" baseline="0" dirty="0" smtClean="0"/>
              <a:t>SapOptional – if I know the value I can type it in, if I don’t know I can use the F4 search</a:t>
            </a:r>
          </a:p>
          <a:p>
            <a:pPr marL="1600200" lvl="3" indent="-228600">
              <a:buFont typeface="Arial" pitchFamily="34" charset="0"/>
              <a:buAutoNum type="arabicPeriod"/>
            </a:pPr>
            <a:r>
              <a:rPr lang="en-US" b="1" u="sng" baseline="0" dirty="0" smtClean="0"/>
              <a:t>SapOnly – you cannot type it in, you must use F4 search</a:t>
            </a:r>
          </a:p>
          <a:p>
            <a:pPr marL="1600200" lvl="3" indent="-228600">
              <a:buFont typeface="Arial" pitchFamily="34" charset="0"/>
              <a:buAutoNum type="arabicPeriod"/>
            </a:pPr>
            <a:r>
              <a:rPr lang="en-US" b="1" u="sng" baseline="0" dirty="0" smtClean="0"/>
              <a:t>List – creator builds a custom list</a:t>
            </a:r>
          </a:p>
          <a:p>
            <a:pPr marL="1600200" lvl="3" indent="-228600">
              <a:buFont typeface="Arial" pitchFamily="34" charset="0"/>
              <a:buAutoNum type="arabicPeriod"/>
            </a:pPr>
            <a:r>
              <a:rPr lang="en-US" b="1" u="sng" baseline="0" dirty="0" smtClean="0"/>
              <a:t>None – no help – you must type it in</a:t>
            </a:r>
          </a:p>
          <a:p>
            <a:pPr marL="1143000" lvl="2" indent="-228600">
              <a:buFont typeface="Arial" pitchFamily="34" charset="0"/>
              <a:buAutoNum type="arabicPeriod"/>
            </a:pPr>
            <a:r>
              <a:rPr lang="en-US" b="1" u="sng" baseline="0" dirty="0" smtClean="0"/>
              <a:t>Select List</a:t>
            </a:r>
          </a:p>
          <a:p>
            <a:pPr marL="1600200" lvl="3" indent="-228600">
              <a:buFont typeface="Arial" pitchFamily="34" charset="0"/>
              <a:buAutoNum type="arabicPeriod"/>
            </a:pPr>
            <a:r>
              <a:rPr lang="en-US" b="1" u="sng" baseline="0" dirty="0" smtClean="0"/>
              <a:t>Value field table</a:t>
            </a:r>
          </a:p>
          <a:p>
            <a:pPr marL="2057400" lvl="4" indent="-228600">
              <a:buFont typeface="Arial" pitchFamily="34" charset="0"/>
              <a:buAutoNum type="arabicPeriod"/>
            </a:pPr>
            <a:r>
              <a:rPr lang="en-US" b="1" u="sng" baseline="0" dirty="0" smtClean="0"/>
              <a:t>FERT; HALB; HAWA  (Say:  when query is run only this list will be available to select from)</a:t>
            </a:r>
          </a:p>
          <a:p>
            <a:pPr marL="1600200" lvl="3" indent="-228600">
              <a:buFont typeface="Arial" pitchFamily="34" charset="0"/>
              <a:buAutoNum type="arabicPeriod"/>
            </a:pPr>
            <a:r>
              <a:rPr lang="en-US" b="1" u="sng" baseline="0" dirty="0" smtClean="0"/>
              <a:t>OK</a:t>
            </a:r>
          </a:p>
          <a:p>
            <a:pPr marL="228600" lvl="0" indent="-228600">
              <a:buFont typeface="Arial" pitchFamily="34" charset="0"/>
              <a:buAutoNum type="arabicPeriod"/>
            </a:pPr>
            <a:r>
              <a:rPr lang="en-US" b="1" u="sng" baseline="0" dirty="0" smtClean="0"/>
              <a:t>Preview the query – just the first 100 rows</a:t>
            </a:r>
          </a:p>
          <a:p>
            <a:pPr marL="685800" lvl="1" indent="-228600">
              <a:buFont typeface="Arial" pitchFamily="34" charset="0"/>
              <a:buAutoNum type="arabicPeriod"/>
            </a:pPr>
            <a:r>
              <a:rPr lang="en-US" b="1" u="sng" baseline="0" dirty="0" smtClean="0"/>
              <a:t>Click on icon (second from right)</a:t>
            </a:r>
          </a:p>
          <a:p>
            <a:pPr marL="685800" lvl="1" indent="-228600">
              <a:buFont typeface="Arial" pitchFamily="34" charset="0"/>
              <a:buAutoNum type="arabicPeriod"/>
            </a:pPr>
            <a:r>
              <a:rPr lang="en-US" b="1" u="sng" baseline="0" dirty="0" smtClean="0"/>
              <a:t>Screen opens – </a:t>
            </a:r>
          </a:p>
          <a:p>
            <a:pPr marL="1143000" lvl="2" indent="-228600">
              <a:buFont typeface="Arial" pitchFamily="34" charset="0"/>
              <a:buAutoNum type="arabicPeriod"/>
            </a:pPr>
            <a:r>
              <a:rPr lang="en-US" b="1" u="sng" baseline="0" dirty="0" smtClean="0"/>
              <a:t>Material Type  - click on icon to right of field to shows list</a:t>
            </a:r>
          </a:p>
          <a:p>
            <a:pPr marL="1600200" lvl="3" indent="-228600">
              <a:buFont typeface="Arial" pitchFamily="34" charset="0"/>
              <a:buAutoNum type="arabicPeriod"/>
            </a:pPr>
            <a:r>
              <a:rPr lang="en-US" b="1" u="sng" baseline="0" dirty="0" smtClean="0"/>
              <a:t>Select FERT</a:t>
            </a:r>
          </a:p>
          <a:p>
            <a:pPr marL="1600200" lvl="3" indent="-228600">
              <a:buFont typeface="Arial" pitchFamily="34" charset="0"/>
              <a:buAutoNum type="arabicPeriod"/>
            </a:pPr>
            <a:r>
              <a:rPr lang="en-US" b="1" u="sng" baseline="0" dirty="0" smtClean="0"/>
              <a:t>OK</a:t>
            </a:r>
          </a:p>
          <a:p>
            <a:pPr marL="1143000" lvl="2" indent="-228600">
              <a:buFont typeface="Arial" pitchFamily="34" charset="0"/>
              <a:buAutoNum type="arabicPeriod"/>
            </a:pPr>
            <a:r>
              <a:rPr lang="en-US" b="1" u="sng" baseline="0" dirty="0" smtClean="0"/>
              <a:t>Material Group – click on icon to right of field</a:t>
            </a:r>
          </a:p>
          <a:p>
            <a:pPr marL="1600200" lvl="3" indent="-228600">
              <a:buFont typeface="Arial" pitchFamily="34" charset="0"/>
              <a:buAutoNum type="arabicPeriod"/>
            </a:pPr>
            <a:r>
              <a:rPr lang="en-US" b="1" u="sng" baseline="0" dirty="0" smtClean="0"/>
              <a:t>Search for values</a:t>
            </a:r>
          </a:p>
          <a:p>
            <a:pPr marL="1600200" lvl="3" indent="-228600">
              <a:buFont typeface="Arial" pitchFamily="34" charset="0"/>
              <a:buAutoNum type="arabicPeriod"/>
            </a:pPr>
            <a:r>
              <a:rPr lang="en-US" b="1" u="sng" baseline="0" dirty="0" smtClean="0"/>
              <a:t>Click on magnifying glass to open SAP search and click on 00107 then click on green check</a:t>
            </a:r>
          </a:p>
          <a:p>
            <a:pPr marL="2057400" lvl="4" indent="-228600">
              <a:buFont typeface="Arial" pitchFamily="34" charset="0"/>
              <a:buAutoNum type="arabicPeriod"/>
            </a:pPr>
            <a:r>
              <a:rPr lang="en-US" b="1" u="sng" baseline="0" dirty="0" smtClean="0"/>
              <a:t>Repeat and select 003 then click on green check</a:t>
            </a:r>
          </a:p>
          <a:p>
            <a:pPr marL="1600200" lvl="3" indent="-228600">
              <a:buFont typeface="Arial" pitchFamily="34" charset="0"/>
              <a:buAutoNum type="arabicPeriod"/>
            </a:pPr>
            <a:r>
              <a:rPr lang="en-US" b="1" u="sng" baseline="0" dirty="0" smtClean="0"/>
              <a:t>OK </a:t>
            </a:r>
            <a:br>
              <a:rPr lang="en-US" b="1" u="sng" baseline="0" dirty="0" smtClean="0"/>
            </a:br>
            <a:endParaRPr lang="en-US" b="1" u="sng" baseline="0" dirty="0" smtClean="0"/>
          </a:p>
          <a:p>
            <a:pPr marL="0" lvl="0" indent="0">
              <a:buFont typeface="Arial" pitchFamily="34" charset="0"/>
              <a:buNone/>
            </a:pPr>
            <a:r>
              <a:rPr lang="en-US" b="1" u="sng" baseline="0" dirty="0" smtClean="0"/>
              <a:t>Preview will timeout- Can show by pulling Query 112013</a:t>
            </a:r>
          </a:p>
        </p:txBody>
      </p:sp>
      <p:sp>
        <p:nvSpPr>
          <p:cNvPr id="4" name="Slide Number Placeholder 3"/>
          <p:cNvSpPr>
            <a:spLocks noGrp="1"/>
          </p:cNvSpPr>
          <p:nvPr>
            <p:ph type="sldNum" sz="quarter" idx="10"/>
          </p:nvPr>
        </p:nvSpPr>
        <p:spPr/>
        <p:txBody>
          <a:bodyPr/>
          <a:lstStyle/>
          <a:p>
            <a:fld id="{2AAFFAD7-F4BB-40AB-9856-8EF2547A47A0}" type="slidenum">
              <a:rPr lang="en-US" smtClean="0"/>
              <a:pPr/>
              <a:t>85</a:t>
            </a:fld>
            <a:endParaRPr lang="en-US" dirty="0"/>
          </a:p>
        </p:txBody>
      </p:sp>
    </p:spTree>
    <p:extLst>
      <p:ext uri="{BB962C8B-B14F-4D97-AF65-F5344CB8AC3E}">
        <p14:creationId xmlns:p14="http://schemas.microsoft.com/office/powerpoint/2010/main" val="3999215932"/>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Autofit/>
          </a:bodyPr>
          <a:lstStyle/>
          <a:p>
            <a:pPr marL="0" indent="0">
              <a:buFont typeface="Arial" pitchFamily="34" charset="0"/>
              <a:buNone/>
            </a:pPr>
            <a:r>
              <a:rPr lang="en-US" b="0" dirty="0" smtClean="0"/>
              <a:t>If Preview times out</a:t>
            </a:r>
            <a:endParaRPr lang="en-US" b="0" baseline="0" dirty="0" smtClean="0"/>
          </a:p>
          <a:p>
            <a:pPr marL="171450" indent="-171450">
              <a:buFont typeface="Arial" pitchFamily="34" charset="0"/>
              <a:buChar char="•"/>
            </a:pPr>
            <a:r>
              <a:rPr lang="en-US" b="0" baseline="0" dirty="0" smtClean="0"/>
              <a:t>Have to scroll – cannot resize</a:t>
            </a:r>
          </a:p>
        </p:txBody>
      </p:sp>
      <p:sp>
        <p:nvSpPr>
          <p:cNvPr id="4" name="Slide Number Placeholder 3"/>
          <p:cNvSpPr>
            <a:spLocks noGrp="1"/>
          </p:cNvSpPr>
          <p:nvPr>
            <p:ph type="sldNum" sz="quarter" idx="10"/>
          </p:nvPr>
        </p:nvSpPr>
        <p:spPr/>
        <p:txBody>
          <a:bodyPr/>
          <a:lstStyle/>
          <a:p>
            <a:fld id="{2AAFFAD7-F4BB-40AB-9856-8EF2547A47A0}" type="slidenum">
              <a:rPr lang="en-US" smtClean="0"/>
              <a:pPr/>
              <a:t>86</a:t>
            </a:fld>
            <a:endParaRPr lang="en-US" dirty="0"/>
          </a:p>
        </p:txBody>
      </p:sp>
    </p:spTree>
    <p:extLst>
      <p:ext uri="{BB962C8B-B14F-4D97-AF65-F5344CB8AC3E}">
        <p14:creationId xmlns:p14="http://schemas.microsoft.com/office/powerpoint/2010/main" val="4190699174"/>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Autofit/>
          </a:bodyPr>
          <a:lstStyle/>
          <a:p>
            <a:pPr marL="0" indent="0">
              <a:buFont typeface="Arial" pitchFamily="34" charset="0"/>
              <a:buNone/>
            </a:pPr>
            <a:r>
              <a:rPr lang="en-US" b="0" dirty="0" smtClean="0"/>
              <a:t>If Preview times out</a:t>
            </a:r>
            <a:endParaRPr lang="en-US" b="0" baseline="0" dirty="0" smtClean="0"/>
          </a:p>
          <a:p>
            <a:pPr marL="171450" indent="-171450">
              <a:buFont typeface="Arial" pitchFamily="34" charset="0"/>
              <a:buChar char="•"/>
            </a:pPr>
            <a:r>
              <a:rPr lang="en-US" b="0" baseline="0" dirty="0" smtClean="0"/>
              <a:t>Have to scroll – cannot resize</a:t>
            </a:r>
          </a:p>
        </p:txBody>
      </p:sp>
      <p:sp>
        <p:nvSpPr>
          <p:cNvPr id="4" name="Slide Number Placeholder 3"/>
          <p:cNvSpPr>
            <a:spLocks noGrp="1"/>
          </p:cNvSpPr>
          <p:nvPr>
            <p:ph type="sldNum" sz="quarter" idx="10"/>
          </p:nvPr>
        </p:nvSpPr>
        <p:spPr/>
        <p:txBody>
          <a:bodyPr/>
          <a:lstStyle/>
          <a:p>
            <a:fld id="{2AAFFAD7-F4BB-40AB-9856-8EF2547A47A0}" type="slidenum">
              <a:rPr lang="en-US" smtClean="0"/>
              <a:pPr/>
              <a:t>87</a:t>
            </a:fld>
            <a:endParaRPr lang="en-US" dirty="0"/>
          </a:p>
        </p:txBody>
      </p:sp>
    </p:spTree>
    <p:extLst>
      <p:ext uri="{BB962C8B-B14F-4D97-AF65-F5344CB8AC3E}">
        <p14:creationId xmlns:p14="http://schemas.microsoft.com/office/powerpoint/2010/main" val="2168533937"/>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Autofit/>
          </a:bodyPr>
          <a:lstStyle/>
          <a:p>
            <a:pPr marL="0" indent="0">
              <a:buFont typeface="Arial" pitchFamily="34" charset="0"/>
              <a:buNone/>
            </a:pPr>
            <a:r>
              <a:rPr lang="en-US" b="0" dirty="0" smtClean="0"/>
              <a:t>If Preview times out</a:t>
            </a:r>
            <a:endParaRPr lang="en-US" b="0" baseline="0" dirty="0" smtClean="0"/>
          </a:p>
          <a:p>
            <a:pPr marL="171450" indent="-171450">
              <a:buFont typeface="Arial" pitchFamily="34" charset="0"/>
              <a:buChar char="•"/>
            </a:pPr>
            <a:r>
              <a:rPr lang="en-US" b="0" baseline="0" dirty="0" smtClean="0"/>
              <a:t>Have to scroll – cannot resize</a:t>
            </a:r>
          </a:p>
        </p:txBody>
      </p:sp>
      <p:sp>
        <p:nvSpPr>
          <p:cNvPr id="4" name="Slide Number Placeholder 3"/>
          <p:cNvSpPr>
            <a:spLocks noGrp="1"/>
          </p:cNvSpPr>
          <p:nvPr>
            <p:ph type="sldNum" sz="quarter" idx="10"/>
          </p:nvPr>
        </p:nvSpPr>
        <p:spPr/>
        <p:txBody>
          <a:bodyPr/>
          <a:lstStyle/>
          <a:p>
            <a:fld id="{2AAFFAD7-F4BB-40AB-9856-8EF2547A47A0}" type="slidenum">
              <a:rPr lang="en-US" smtClean="0"/>
              <a:pPr/>
              <a:t>88</a:t>
            </a:fld>
            <a:endParaRPr lang="en-US" dirty="0"/>
          </a:p>
        </p:txBody>
      </p:sp>
    </p:spTree>
    <p:extLst>
      <p:ext uri="{BB962C8B-B14F-4D97-AF65-F5344CB8AC3E}">
        <p14:creationId xmlns:p14="http://schemas.microsoft.com/office/powerpoint/2010/main" val="952304020"/>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Autofit/>
          </a:bodyPr>
          <a:lstStyle/>
          <a:p>
            <a:pPr marL="0" indent="0">
              <a:buFont typeface="Arial" pitchFamily="34" charset="0"/>
              <a:buNone/>
            </a:pPr>
            <a:r>
              <a:rPr lang="en-US" b="0" dirty="0" smtClean="0"/>
              <a:t>If Preview times out</a:t>
            </a:r>
            <a:endParaRPr lang="en-US" b="0" baseline="0" dirty="0" smtClean="0"/>
          </a:p>
          <a:p>
            <a:pPr marL="171450" indent="-171450">
              <a:buFont typeface="Arial" pitchFamily="34" charset="0"/>
              <a:buChar char="•"/>
            </a:pPr>
            <a:r>
              <a:rPr lang="en-US" b="0" baseline="0" dirty="0" smtClean="0"/>
              <a:t>Have to scroll – cannot resize</a:t>
            </a:r>
          </a:p>
        </p:txBody>
      </p:sp>
      <p:sp>
        <p:nvSpPr>
          <p:cNvPr id="4" name="Slide Number Placeholder 3"/>
          <p:cNvSpPr>
            <a:spLocks noGrp="1"/>
          </p:cNvSpPr>
          <p:nvPr>
            <p:ph type="sldNum" sz="quarter" idx="10"/>
          </p:nvPr>
        </p:nvSpPr>
        <p:spPr/>
        <p:txBody>
          <a:bodyPr/>
          <a:lstStyle/>
          <a:p>
            <a:fld id="{2AAFFAD7-F4BB-40AB-9856-8EF2547A47A0}" type="slidenum">
              <a:rPr lang="en-US" smtClean="0"/>
              <a:pPr/>
              <a:t>89</a:t>
            </a:fld>
            <a:endParaRPr lang="en-US" dirty="0"/>
          </a:p>
        </p:txBody>
      </p:sp>
    </p:spTree>
    <p:extLst>
      <p:ext uri="{BB962C8B-B14F-4D97-AF65-F5344CB8AC3E}">
        <p14:creationId xmlns:p14="http://schemas.microsoft.com/office/powerpoint/2010/main" val="25200461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Autofit/>
          </a:bodyPr>
          <a:lstStyle/>
          <a:p>
            <a:pPr>
              <a:buFont typeface="Arial" pitchFamily="34" charset="0"/>
              <a:buNone/>
            </a:pPr>
            <a:r>
              <a:rPr lang="en-US" b="1" dirty="0" smtClean="0"/>
              <a:t>TIME: 26 Minutes</a:t>
            </a:r>
          </a:p>
          <a:p>
            <a:pPr>
              <a:buFont typeface="Arial" pitchFamily="34" charset="0"/>
              <a:buNone/>
            </a:pPr>
            <a:r>
              <a:rPr lang="en-US" b="1" dirty="0" smtClean="0"/>
              <a:t>DEMO</a:t>
            </a:r>
            <a:r>
              <a:rPr lang="en-US" b="1" baseline="0" dirty="0" smtClean="0"/>
              <a:t> RECORDING</a:t>
            </a:r>
          </a:p>
          <a:p>
            <a:pPr>
              <a:buFont typeface="Arial" pitchFamily="34" charset="0"/>
              <a:buNone/>
            </a:pPr>
            <a:endParaRPr lang="en-US" b="1" dirty="0" smtClean="0"/>
          </a:p>
          <a:p>
            <a:pPr>
              <a:buFont typeface="Arial" pitchFamily="34" charset="0"/>
              <a:buChar char="•"/>
            </a:pPr>
            <a:r>
              <a:rPr lang="en-US" b="1" dirty="0" smtClean="0"/>
              <a:t>Recording Modes</a:t>
            </a:r>
          </a:p>
          <a:p>
            <a:pPr defTabSz="864931">
              <a:buFont typeface="Arial" pitchFamily="34" charset="0"/>
              <a:buChar char="•"/>
              <a:defRPr/>
            </a:pPr>
            <a:r>
              <a:rPr lang="en-US" b="1" i="0" baseline="0" dirty="0" smtClean="0"/>
              <a:t>GUI Scripting </a:t>
            </a:r>
            <a:endParaRPr lang="en-US" b="0" i="0" baseline="0" dirty="0" smtClean="0"/>
          </a:p>
          <a:p>
            <a:pPr lvl="1" defTabSz="864931">
              <a:buFont typeface="Arial" pitchFamily="34" charset="0"/>
              <a:buChar char="•"/>
              <a:defRPr/>
            </a:pPr>
            <a:r>
              <a:rPr lang="en-US" i="0" baseline="0" dirty="0" smtClean="0"/>
              <a:t>Takes into account the user’s settings in SAP and records mouse movements as well as keyboard strokes. </a:t>
            </a:r>
          </a:p>
          <a:p>
            <a:pPr marL="457200" marR="0" lvl="1" indent="0" algn="l" defTabSz="864931" rtl="0" eaLnBrk="1" fontAlgn="auto" latinLnBrk="0" hangingPunct="1">
              <a:lnSpc>
                <a:spcPct val="100000"/>
              </a:lnSpc>
              <a:spcBef>
                <a:spcPts val="0"/>
              </a:spcBef>
              <a:spcAft>
                <a:spcPts val="0"/>
              </a:spcAft>
              <a:buClrTx/>
              <a:buSzTx/>
              <a:buFont typeface="Arial" pitchFamily="34" charset="0"/>
              <a:buChar char="•"/>
              <a:tabLst/>
              <a:defRPr/>
            </a:pPr>
            <a:r>
              <a:rPr lang="en-US" b="1" i="0" baseline="0" dirty="0" smtClean="0"/>
              <a:t>Scrolling in tables</a:t>
            </a:r>
            <a:endParaRPr lang="en-US" i="0" baseline="0" dirty="0" smtClean="0"/>
          </a:p>
          <a:p>
            <a:pPr lvl="2" defTabSz="864931">
              <a:buFont typeface="Arial" pitchFamily="34" charset="0"/>
              <a:buChar char="•"/>
              <a:defRPr/>
            </a:pPr>
            <a:r>
              <a:rPr lang="en-US" i="0" baseline="0" dirty="0" smtClean="0"/>
              <a:t>If transaction involves </a:t>
            </a:r>
            <a:r>
              <a:rPr lang="en-US" b="1" i="0" baseline="0" dirty="0" smtClean="0"/>
              <a:t>scrolling</a:t>
            </a:r>
            <a:r>
              <a:rPr lang="en-US" i="0" baseline="0" dirty="0" smtClean="0"/>
              <a:t> to select data elements or if you are experiencing difficulty creating scripts in the other available recording modes, use this mode.</a:t>
            </a:r>
          </a:p>
          <a:p>
            <a:pPr marL="457200" marR="0" lvl="1" indent="0" algn="l" defTabSz="864931" rtl="0" eaLnBrk="1" fontAlgn="auto" latinLnBrk="0" hangingPunct="1">
              <a:lnSpc>
                <a:spcPct val="100000"/>
              </a:lnSpc>
              <a:spcBef>
                <a:spcPts val="0"/>
              </a:spcBef>
              <a:spcAft>
                <a:spcPts val="0"/>
              </a:spcAft>
              <a:buClrTx/>
              <a:buSzTx/>
              <a:buFont typeface="Arial" pitchFamily="34" charset="0"/>
              <a:buChar char="•"/>
              <a:tabLst/>
              <a:defRPr/>
            </a:pPr>
            <a:r>
              <a:rPr lang="en-US" b="1" dirty="0" smtClean="0"/>
              <a:t>Runs in foreground</a:t>
            </a:r>
          </a:p>
          <a:p>
            <a:pPr lvl="2" defTabSz="864931">
              <a:buFont typeface="Arial" pitchFamily="34" charset="0"/>
              <a:buChar char="•"/>
              <a:defRPr/>
            </a:pPr>
            <a:r>
              <a:rPr lang="en-US" i="0" baseline="0" dirty="0" smtClean="0"/>
              <a:t>When running scripts recorded in GUI Scripting mode, they </a:t>
            </a:r>
            <a:r>
              <a:rPr lang="en-US" i="0" u="sng" baseline="0" dirty="0" smtClean="0"/>
              <a:t>always</a:t>
            </a:r>
            <a:r>
              <a:rPr lang="en-US" i="0" baseline="0" dirty="0" smtClean="0"/>
              <a:t> processes in the foreground. SLOWER</a:t>
            </a:r>
          </a:p>
          <a:p>
            <a:pPr lvl="1" defTabSz="864931">
              <a:buFont typeface="Arial" pitchFamily="34" charset="0"/>
              <a:buChar char="•"/>
              <a:defRPr/>
            </a:pPr>
            <a:r>
              <a:rPr lang="en-US" b="1" i="0" baseline="0" dirty="0" smtClean="0"/>
              <a:t>GUI scripting in SAP </a:t>
            </a:r>
            <a:r>
              <a:rPr lang="en-US" i="0" baseline="0" dirty="0" smtClean="0"/>
              <a:t>must first be enabled – both individual and basis levels.</a:t>
            </a:r>
          </a:p>
          <a:p>
            <a:pPr lvl="2" defTabSz="864931">
              <a:buFont typeface="Arial" pitchFamily="34" charset="0"/>
              <a:buChar char="•"/>
              <a:defRPr/>
            </a:pPr>
            <a:r>
              <a:rPr lang="en-US" i="0" baseline="0" dirty="0" smtClean="0"/>
              <a:t>To tell if GUI Scripting is enabled in SAP - login, bottom right icon is highlighted (hover). Also, Option-&gt;Scripting-&gt; Set Notify</a:t>
            </a:r>
          </a:p>
          <a:p>
            <a:pPr lvl="2" defTabSz="864931">
              <a:buFont typeface="Arial" pitchFamily="34" charset="0"/>
              <a:buChar char="•"/>
              <a:defRPr/>
            </a:pPr>
            <a:r>
              <a:rPr lang="en-US" i="0" baseline="0" dirty="0" smtClean="0"/>
              <a:t>Based on coordinates on the screen, so screen resolution comes into play.  If the developer has large resolution and give script to someone with smaller resolution – it could fail.  If difference is really great.</a:t>
            </a:r>
          </a:p>
          <a:p>
            <a:pPr lvl="1" defTabSz="864931">
              <a:buFont typeface="Arial" pitchFamily="34" charset="0"/>
              <a:buChar char="•"/>
              <a:defRPr/>
            </a:pPr>
            <a:r>
              <a:rPr lang="en-US" i="0" baseline="0" dirty="0" smtClean="0"/>
              <a:t>Auto mapping is not available</a:t>
            </a:r>
          </a:p>
          <a:p>
            <a:pPr defTabSz="864931">
              <a:buFont typeface="Arial" pitchFamily="34" charset="0"/>
              <a:buChar char="•"/>
              <a:defRPr/>
            </a:pPr>
            <a:endParaRPr lang="en-US" b="1" i="0" baseline="0" dirty="0" smtClean="0"/>
          </a:p>
          <a:p>
            <a:pPr defTabSz="864931">
              <a:buFont typeface="Arial" pitchFamily="34" charset="0"/>
              <a:buChar char="•"/>
              <a:defRPr/>
            </a:pPr>
            <a:r>
              <a:rPr lang="en-US" b="1" i="0" baseline="0" dirty="0" smtClean="0"/>
              <a:t>Winshuttle Function Module</a:t>
            </a:r>
          </a:p>
          <a:p>
            <a:pPr marL="628650" lvl="1" indent="-171450">
              <a:buFont typeface="Arial" pitchFamily="34" charset="0"/>
              <a:buChar char="•"/>
            </a:pPr>
            <a:r>
              <a:rPr lang="en-US" b="1" dirty="0" smtClean="0"/>
              <a:t>Supports SAP SP24 (Support Pack)</a:t>
            </a:r>
          </a:p>
          <a:p>
            <a:pPr marL="1085850" lvl="2" indent="-171450">
              <a:buFont typeface="Arial" pitchFamily="34" charset="0"/>
              <a:buChar char="•"/>
            </a:pPr>
            <a:r>
              <a:rPr lang="en-US" dirty="0" smtClean="0"/>
              <a:t>Security</a:t>
            </a:r>
            <a:r>
              <a:rPr lang="en-US" baseline="0" dirty="0" smtClean="0"/>
              <a:t> patch</a:t>
            </a:r>
          </a:p>
          <a:p>
            <a:pPr marL="1085850" lvl="2" indent="-171450">
              <a:buFont typeface="Arial" pitchFamily="34" charset="0"/>
              <a:buChar char="•"/>
            </a:pPr>
            <a:r>
              <a:rPr lang="en-US" sz="1200" kern="1200" dirty="0" smtClean="0">
                <a:solidFill>
                  <a:schemeClr val="tx1"/>
                </a:solidFill>
                <a:effectLst/>
                <a:latin typeface="+mn-lt"/>
                <a:ea typeface="+mn-ea"/>
                <a:cs typeface="+mn-cs"/>
              </a:rPr>
              <a:t>We started noticing the issue in Sap Basis release 700, when it started happening when upgrading to patch level 24: but you’ll see it for other releases (620 or 640)</a:t>
            </a:r>
            <a:endParaRPr lang="en-US" dirty="0" smtClean="0"/>
          </a:p>
          <a:p>
            <a:pPr marL="628650" lvl="1" indent="-171450">
              <a:buFont typeface="Arial" pitchFamily="34" charset="0"/>
              <a:buChar char="•"/>
            </a:pPr>
            <a:r>
              <a:rPr lang="en-US" b="1" dirty="0" smtClean="0"/>
              <a:t>Same functionality</a:t>
            </a:r>
          </a:p>
          <a:p>
            <a:pPr marL="1085850" lvl="2" indent="-171450">
              <a:buFont typeface="Arial" pitchFamily="34" charset="0"/>
              <a:buChar char="•"/>
            </a:pPr>
            <a:r>
              <a:rPr lang="en-US" dirty="0" smtClean="0"/>
              <a:t>Smarter recording</a:t>
            </a:r>
            <a:r>
              <a:rPr lang="en-US" baseline="0" dirty="0" smtClean="0"/>
              <a:t> mode</a:t>
            </a:r>
          </a:p>
          <a:p>
            <a:pPr marL="628650" marR="0" lvl="1" indent="-171450" algn="l" defTabSz="914400" rtl="0" eaLnBrk="1" fontAlgn="auto" latinLnBrk="0" hangingPunct="1">
              <a:lnSpc>
                <a:spcPct val="100000"/>
              </a:lnSpc>
              <a:spcBef>
                <a:spcPts val="0"/>
              </a:spcBef>
              <a:spcAft>
                <a:spcPts val="0"/>
              </a:spcAft>
              <a:buClrTx/>
              <a:buSzTx/>
              <a:buFont typeface="Arial" pitchFamily="34" charset="0"/>
              <a:buChar char="•"/>
              <a:tabLst/>
              <a:defRPr/>
            </a:pPr>
            <a:r>
              <a:rPr lang="en-US" baseline="0" dirty="0" smtClean="0"/>
              <a:t>Existing scripts will work if the Winshuttle Function Module is installed.</a:t>
            </a:r>
            <a:endParaRPr lang="en-US" dirty="0" smtClean="0"/>
          </a:p>
          <a:p>
            <a:pPr lvl="2" defTabSz="864931">
              <a:buFont typeface="Arial" pitchFamily="34" charset="0"/>
              <a:buChar char="•"/>
              <a:defRPr/>
            </a:pPr>
            <a:endParaRPr lang="en-US" i="0" baseline="0" dirty="0" smtClean="0"/>
          </a:p>
          <a:p>
            <a:pPr lvl="0" defTabSz="864931">
              <a:buFont typeface="Arial" pitchFamily="34" charset="0"/>
              <a:buNone/>
              <a:defRPr/>
            </a:pPr>
            <a:r>
              <a:rPr lang="en-US" i="0" baseline="0" dirty="0" smtClean="0"/>
              <a:t>If incorrect recording mode is selected for the SAP system – there will be an error message.</a:t>
            </a:r>
          </a:p>
          <a:p>
            <a:pPr lvl="2" defTabSz="864931">
              <a:buFont typeface="Arial" pitchFamily="34" charset="0"/>
              <a:buChar char="•"/>
              <a:defRPr/>
            </a:pPr>
            <a:endParaRPr lang="en-US" i="0" baseline="0" dirty="0" smtClean="0"/>
          </a:p>
          <a:p>
            <a:pPr lvl="0" defTabSz="864931">
              <a:buFont typeface="Arial" pitchFamily="34" charset="0"/>
              <a:buChar char="•"/>
              <a:defRPr/>
            </a:pPr>
            <a:r>
              <a:rPr lang="en-US" i="0" baseline="0" dirty="0" smtClean="0"/>
              <a:t>Retrieve field descriptions for Read only/Disabled fields </a:t>
            </a:r>
            <a:r>
              <a:rPr lang="en-US" b="1" i="0" baseline="0" dirty="0" smtClean="0"/>
              <a:t>check box </a:t>
            </a:r>
            <a:r>
              <a:rPr lang="en-US" i="0" baseline="0" dirty="0" smtClean="0"/>
              <a:t>– allows you to capture all the fields in the recording – can slow the recording down if you are capturing a lot of data. This happens between recording and mapping steps.</a:t>
            </a:r>
          </a:p>
          <a:p>
            <a:pPr lvl="0" defTabSz="864931">
              <a:buFont typeface="Arial" pitchFamily="34" charset="0"/>
              <a:buChar char="•"/>
              <a:defRPr/>
            </a:pPr>
            <a:endParaRPr lang="en-US" i="0" baseline="0" dirty="0" smtClean="0"/>
          </a:p>
          <a:p>
            <a:pPr marL="0" marR="0" lvl="1" indent="0" algn="l" defTabSz="914400" rtl="0" eaLnBrk="1" fontAlgn="auto" latinLnBrk="0" hangingPunct="1">
              <a:lnSpc>
                <a:spcPct val="100000"/>
              </a:lnSpc>
              <a:spcBef>
                <a:spcPts val="0"/>
              </a:spcBef>
              <a:spcAft>
                <a:spcPts val="0"/>
              </a:spcAft>
              <a:buClrTx/>
              <a:buSzTx/>
              <a:buFont typeface="Arial" pitchFamily="34" charset="0"/>
              <a:buNone/>
              <a:tabLst/>
              <a:defRPr/>
            </a:pPr>
            <a:r>
              <a:rPr lang="en-US" b="1" u="sng" baseline="0" dirty="0" smtClean="0"/>
              <a:t>DEMO TO THIS POINT:</a:t>
            </a:r>
            <a:endParaRPr lang="en-US" b="0" u="none" baseline="0" dirty="0" smtClean="0"/>
          </a:p>
          <a:p>
            <a:pPr marL="228600" marR="0" lvl="1" indent="-228600" algn="l" defTabSz="914400" rtl="0" eaLnBrk="1" fontAlgn="auto" latinLnBrk="0" hangingPunct="1">
              <a:lnSpc>
                <a:spcPct val="100000"/>
              </a:lnSpc>
              <a:spcBef>
                <a:spcPts val="0"/>
              </a:spcBef>
              <a:spcAft>
                <a:spcPts val="0"/>
              </a:spcAft>
              <a:buClrTx/>
              <a:buSzTx/>
              <a:buFont typeface="Arial" pitchFamily="34" charset="0"/>
              <a:buAutoNum type="arabicPeriod"/>
              <a:tabLst/>
              <a:defRPr/>
            </a:pPr>
            <a:r>
              <a:rPr lang="en-US" b="1" u="sng" baseline="0" dirty="0" smtClean="0"/>
              <a:t>MM02</a:t>
            </a:r>
          </a:p>
          <a:p>
            <a:pPr marL="228600" marR="0" lvl="1" indent="-228600" algn="l" defTabSz="914400" rtl="0" eaLnBrk="1" fontAlgn="auto" latinLnBrk="0" hangingPunct="1">
              <a:lnSpc>
                <a:spcPct val="100000"/>
              </a:lnSpc>
              <a:spcBef>
                <a:spcPts val="0"/>
              </a:spcBef>
              <a:spcAft>
                <a:spcPts val="0"/>
              </a:spcAft>
              <a:buClrTx/>
              <a:buSzTx/>
              <a:buFont typeface="Arial" pitchFamily="34" charset="0"/>
              <a:buAutoNum type="arabicPeriod"/>
              <a:tabLst/>
              <a:defRPr/>
            </a:pPr>
            <a:r>
              <a:rPr lang="en-US" b="1" u="sng" baseline="0" dirty="0" smtClean="0"/>
              <a:t>PLV - 1010</a:t>
            </a:r>
          </a:p>
          <a:p>
            <a:pPr marL="228600" marR="0" lvl="1" indent="-228600" algn="l" defTabSz="914400" rtl="0" eaLnBrk="1" fontAlgn="auto" latinLnBrk="0" hangingPunct="1">
              <a:lnSpc>
                <a:spcPct val="100000"/>
              </a:lnSpc>
              <a:spcBef>
                <a:spcPts val="0"/>
              </a:spcBef>
              <a:spcAft>
                <a:spcPts val="0"/>
              </a:spcAft>
              <a:buClrTx/>
              <a:buSzTx/>
              <a:buFont typeface="Arial" pitchFamily="34" charset="0"/>
              <a:buAutoNum type="arabicPeriod"/>
              <a:tabLst/>
              <a:defRPr/>
            </a:pPr>
            <a:r>
              <a:rPr lang="en-US" b="1" u="sng" baseline="0" dirty="0" smtClean="0"/>
              <a:t>Select Basic Data 1 and change</a:t>
            </a:r>
          </a:p>
          <a:p>
            <a:pPr marL="685800" marR="0" lvl="2" indent="-228600" algn="l" defTabSz="914400" rtl="0" eaLnBrk="1" fontAlgn="auto" latinLnBrk="0" hangingPunct="1">
              <a:lnSpc>
                <a:spcPct val="100000"/>
              </a:lnSpc>
              <a:spcBef>
                <a:spcPts val="0"/>
              </a:spcBef>
              <a:spcAft>
                <a:spcPts val="0"/>
              </a:spcAft>
              <a:buClrTx/>
              <a:buSzTx/>
              <a:buFont typeface="Arial" pitchFamily="34" charset="0"/>
              <a:buAutoNum type="arabicPeriod"/>
              <a:tabLst/>
              <a:defRPr/>
            </a:pPr>
            <a:r>
              <a:rPr lang="en-US" b="1" u="sng" baseline="0" dirty="0" smtClean="0"/>
              <a:t>Description</a:t>
            </a:r>
          </a:p>
          <a:p>
            <a:pPr marL="685800" marR="0" lvl="2" indent="-228600" algn="l" defTabSz="914400" rtl="0" eaLnBrk="1" fontAlgn="auto" latinLnBrk="0" hangingPunct="1">
              <a:lnSpc>
                <a:spcPct val="100000"/>
              </a:lnSpc>
              <a:spcBef>
                <a:spcPts val="0"/>
              </a:spcBef>
              <a:spcAft>
                <a:spcPts val="0"/>
              </a:spcAft>
              <a:buClrTx/>
              <a:buSzTx/>
              <a:buFont typeface="Arial" pitchFamily="34" charset="0"/>
              <a:buAutoNum type="arabicPeriod"/>
              <a:tabLst/>
              <a:defRPr/>
            </a:pPr>
            <a:r>
              <a:rPr lang="en-US" b="1" u="sng" baseline="0" dirty="0" smtClean="0"/>
              <a:t>Gross Weight</a:t>
            </a:r>
          </a:p>
          <a:p>
            <a:pPr marL="685800" marR="0" lvl="2" indent="-228600" algn="l" defTabSz="914400" rtl="0" eaLnBrk="1" fontAlgn="auto" latinLnBrk="0" hangingPunct="1">
              <a:lnSpc>
                <a:spcPct val="100000"/>
              </a:lnSpc>
              <a:spcBef>
                <a:spcPts val="0"/>
              </a:spcBef>
              <a:spcAft>
                <a:spcPts val="0"/>
              </a:spcAft>
              <a:buClrTx/>
              <a:buSzTx/>
              <a:buFont typeface="Arial" pitchFamily="34" charset="0"/>
              <a:buAutoNum type="arabicPeriod"/>
              <a:tabLst/>
              <a:defRPr/>
            </a:pPr>
            <a:r>
              <a:rPr lang="en-US" b="1" u="sng" baseline="0" dirty="0" smtClean="0"/>
              <a:t>Weight Unit</a:t>
            </a:r>
          </a:p>
          <a:p>
            <a:pPr marL="685800" marR="0" lvl="2" indent="-228600" algn="l" defTabSz="914400" rtl="0" eaLnBrk="1" fontAlgn="auto" latinLnBrk="0" hangingPunct="1">
              <a:lnSpc>
                <a:spcPct val="100000"/>
              </a:lnSpc>
              <a:spcBef>
                <a:spcPts val="0"/>
              </a:spcBef>
              <a:spcAft>
                <a:spcPts val="0"/>
              </a:spcAft>
              <a:buClrTx/>
              <a:buSzTx/>
              <a:buFont typeface="Arial" pitchFamily="34" charset="0"/>
              <a:buAutoNum type="arabicPeriod"/>
              <a:tabLst/>
              <a:defRPr/>
            </a:pPr>
            <a:r>
              <a:rPr lang="en-US" b="1" u="sng" baseline="0" dirty="0" smtClean="0"/>
              <a:t>Net Weight</a:t>
            </a:r>
          </a:p>
          <a:p>
            <a:pPr marL="228600" marR="0" lvl="1" indent="-228600" algn="l" defTabSz="914400" rtl="0" eaLnBrk="1" fontAlgn="auto" latinLnBrk="0" hangingPunct="1">
              <a:lnSpc>
                <a:spcPct val="100000"/>
              </a:lnSpc>
              <a:spcBef>
                <a:spcPts val="0"/>
              </a:spcBef>
              <a:spcAft>
                <a:spcPts val="0"/>
              </a:spcAft>
              <a:buClrTx/>
              <a:buSzTx/>
              <a:buFont typeface="Arial" pitchFamily="34" charset="0"/>
              <a:buAutoNum type="arabicPeriod"/>
              <a:tabLst/>
              <a:defRPr/>
            </a:pPr>
            <a:r>
              <a:rPr lang="en-US" b="1" u="sng" baseline="0" dirty="0" smtClean="0"/>
              <a:t>Select MRP1 and change </a:t>
            </a:r>
          </a:p>
          <a:p>
            <a:pPr marL="685800" marR="0" lvl="2" indent="-228600" algn="l" defTabSz="914400" rtl="0" eaLnBrk="1" fontAlgn="auto" latinLnBrk="0" hangingPunct="1">
              <a:lnSpc>
                <a:spcPct val="100000"/>
              </a:lnSpc>
              <a:spcBef>
                <a:spcPts val="0"/>
              </a:spcBef>
              <a:spcAft>
                <a:spcPts val="0"/>
              </a:spcAft>
              <a:buClrTx/>
              <a:buSzTx/>
              <a:buFont typeface="Arial" pitchFamily="34" charset="0"/>
              <a:buAutoNum type="arabicPeriod"/>
              <a:tabLst/>
              <a:defRPr/>
            </a:pPr>
            <a:r>
              <a:rPr lang="en-US" b="1" u="sng" baseline="0" dirty="0" smtClean="0"/>
              <a:t>MRP type PD or SM</a:t>
            </a:r>
          </a:p>
          <a:p>
            <a:pPr marL="685800" marR="0" lvl="2" indent="-228600" algn="l" defTabSz="914400" rtl="0" eaLnBrk="1" fontAlgn="auto" latinLnBrk="0" hangingPunct="1">
              <a:lnSpc>
                <a:spcPct val="100000"/>
              </a:lnSpc>
              <a:spcBef>
                <a:spcPts val="0"/>
              </a:spcBef>
              <a:spcAft>
                <a:spcPts val="0"/>
              </a:spcAft>
              <a:buClrTx/>
              <a:buSzTx/>
              <a:buFont typeface="Arial" pitchFamily="34" charset="0"/>
              <a:buAutoNum type="arabicPeriod"/>
              <a:tabLst/>
              <a:defRPr/>
            </a:pPr>
            <a:r>
              <a:rPr lang="en-US" b="1" u="sng" baseline="0" dirty="0" smtClean="0"/>
              <a:t>MRP controller 002/003</a:t>
            </a:r>
          </a:p>
          <a:p>
            <a:pPr marL="228600" marR="0" lvl="1" indent="-228600" algn="l" defTabSz="914400" rtl="0" eaLnBrk="1" fontAlgn="auto" latinLnBrk="0" hangingPunct="1">
              <a:lnSpc>
                <a:spcPct val="100000"/>
              </a:lnSpc>
              <a:spcBef>
                <a:spcPts val="0"/>
              </a:spcBef>
              <a:spcAft>
                <a:spcPts val="0"/>
              </a:spcAft>
              <a:buClrTx/>
              <a:buSzTx/>
              <a:buFont typeface="Arial" pitchFamily="34" charset="0"/>
              <a:buAutoNum type="arabicPeriod"/>
              <a:tabLst/>
              <a:defRPr/>
            </a:pPr>
            <a:r>
              <a:rPr lang="en-US" b="1" u="sng" baseline="0" dirty="0" smtClean="0"/>
              <a:t>Press Enter (this will save) then Yes</a:t>
            </a:r>
          </a:p>
          <a:p>
            <a:pPr lvl="0" defTabSz="864931">
              <a:buFont typeface="Arial" pitchFamily="34" charset="0"/>
              <a:buNone/>
              <a:defRPr/>
            </a:pPr>
            <a:endParaRPr lang="en-US" i="0" baseline="0" dirty="0" smtClean="0"/>
          </a:p>
        </p:txBody>
      </p:sp>
      <p:sp>
        <p:nvSpPr>
          <p:cNvPr id="4" name="Slide Number Placeholder 3"/>
          <p:cNvSpPr>
            <a:spLocks noGrp="1"/>
          </p:cNvSpPr>
          <p:nvPr>
            <p:ph type="sldNum" sz="quarter" idx="10"/>
          </p:nvPr>
        </p:nvSpPr>
        <p:spPr/>
        <p:txBody>
          <a:bodyPr/>
          <a:lstStyle/>
          <a:p>
            <a:fld id="{2AAFFAD7-F4BB-40AB-9856-8EF2547A47A0}" type="slidenum">
              <a:rPr lang="en-US" smtClean="0"/>
              <a:pPr/>
              <a:t>15</a:t>
            </a:fld>
            <a:endParaRPr lang="en-US" dirty="0"/>
          </a:p>
        </p:txBody>
      </p:sp>
    </p:spTree>
    <p:extLst>
      <p:ext uri="{BB962C8B-B14F-4D97-AF65-F5344CB8AC3E}">
        <p14:creationId xmlns:p14="http://schemas.microsoft.com/office/powerpoint/2010/main" val="1348252802"/>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Autofit/>
          </a:bodyPr>
          <a:lstStyle/>
          <a:p>
            <a:pPr marL="0" indent="0">
              <a:buFont typeface="Arial" pitchFamily="34" charset="0"/>
              <a:buNone/>
            </a:pPr>
            <a:r>
              <a:rPr lang="en-US" b="0" dirty="0" smtClean="0"/>
              <a:t>If Preview times out</a:t>
            </a:r>
            <a:endParaRPr lang="en-US" b="0" baseline="0" dirty="0" smtClean="0"/>
          </a:p>
          <a:p>
            <a:pPr marL="171450" indent="-171450">
              <a:buFont typeface="Arial" pitchFamily="34" charset="0"/>
              <a:buChar char="•"/>
            </a:pPr>
            <a:r>
              <a:rPr lang="en-US" b="0" baseline="0" dirty="0" smtClean="0"/>
              <a:t>Have to scroll – cannot resize</a:t>
            </a:r>
          </a:p>
        </p:txBody>
      </p:sp>
      <p:sp>
        <p:nvSpPr>
          <p:cNvPr id="4" name="Slide Number Placeholder 3"/>
          <p:cNvSpPr>
            <a:spLocks noGrp="1"/>
          </p:cNvSpPr>
          <p:nvPr>
            <p:ph type="sldNum" sz="quarter" idx="10"/>
          </p:nvPr>
        </p:nvSpPr>
        <p:spPr/>
        <p:txBody>
          <a:bodyPr/>
          <a:lstStyle/>
          <a:p>
            <a:fld id="{2AAFFAD7-F4BB-40AB-9856-8EF2547A47A0}" type="slidenum">
              <a:rPr lang="en-US" smtClean="0"/>
              <a:pPr/>
              <a:t>90</a:t>
            </a:fld>
            <a:endParaRPr lang="en-US" dirty="0"/>
          </a:p>
        </p:txBody>
      </p:sp>
    </p:spTree>
    <p:extLst>
      <p:ext uri="{BB962C8B-B14F-4D97-AF65-F5344CB8AC3E}">
        <p14:creationId xmlns:p14="http://schemas.microsoft.com/office/powerpoint/2010/main" val="2299150152"/>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Autofit/>
          </a:bodyPr>
          <a:lstStyle/>
          <a:p>
            <a:pPr marL="0" indent="0">
              <a:buFont typeface="Arial" pitchFamily="34" charset="0"/>
              <a:buNone/>
            </a:pPr>
            <a:r>
              <a:rPr lang="en-US" b="1" dirty="0" smtClean="0"/>
              <a:t>DEMO-</a:t>
            </a:r>
            <a:r>
              <a:rPr lang="en-US" b="1" baseline="0" dirty="0" smtClean="0"/>
              <a:t> MAPPING</a:t>
            </a:r>
            <a:endParaRPr lang="en-US" b="1" dirty="0" smtClean="0"/>
          </a:p>
          <a:p>
            <a:pPr marL="171450" indent="-171450">
              <a:buFont typeface="Arial" pitchFamily="34" charset="0"/>
              <a:buChar char="•"/>
            </a:pPr>
            <a:endParaRPr lang="en-US" b="1" dirty="0" smtClean="0"/>
          </a:p>
          <a:p>
            <a:pPr marL="171450" indent="-171450">
              <a:buFont typeface="Arial" pitchFamily="34" charset="0"/>
              <a:buChar char="•"/>
            </a:pPr>
            <a:r>
              <a:rPr lang="en-US" b="1" smtClean="0"/>
              <a:t>Output fields</a:t>
            </a:r>
            <a:endParaRPr lang="en-US" dirty="0" smtClean="0"/>
          </a:p>
          <a:p>
            <a:pPr marL="628650" lvl="1" indent="-171450">
              <a:buFont typeface="Arial" pitchFamily="34" charset="0"/>
              <a:buChar char="•"/>
            </a:pPr>
            <a:r>
              <a:rPr lang="en-US" dirty="0" smtClean="0"/>
              <a:t>S</a:t>
            </a:r>
            <a:r>
              <a:rPr lang="en-US" baseline="0" dirty="0" smtClean="0"/>
              <a:t>everal output options:  Excel, Access, XML, Text, SQL Server, or SharePoint List </a:t>
            </a:r>
          </a:p>
          <a:p>
            <a:pPr marL="1085850" lvl="2" indent="-171450">
              <a:buFont typeface="Arial" pitchFamily="34" charset="0"/>
              <a:buChar char="•"/>
            </a:pPr>
            <a:r>
              <a:rPr lang="en-US" baseline="0" dirty="0" smtClean="0"/>
              <a:t>SQL and SharePoint List are only available with Central and Server</a:t>
            </a:r>
          </a:p>
          <a:p>
            <a:pPr marL="628650" marR="0" lvl="1" indent="-171450" algn="l" defTabSz="914400" rtl="0" eaLnBrk="1" fontAlgn="auto" latinLnBrk="0" hangingPunct="1">
              <a:lnSpc>
                <a:spcPct val="100000"/>
              </a:lnSpc>
              <a:spcBef>
                <a:spcPts val="0"/>
              </a:spcBef>
              <a:spcAft>
                <a:spcPts val="0"/>
              </a:spcAft>
              <a:buClrTx/>
              <a:buSzTx/>
              <a:buFont typeface="Arial" pitchFamily="34" charset="0"/>
              <a:buChar char="•"/>
              <a:tabLst/>
              <a:defRPr/>
            </a:pPr>
            <a:r>
              <a:rPr lang="en-US" dirty="0" smtClean="0"/>
              <a:t>Drag</a:t>
            </a:r>
            <a:r>
              <a:rPr lang="en-US" baseline="0" dirty="0" smtClean="0"/>
              <a:t> and drop field sorting is available for XML &amp; SharePoint List output files.</a:t>
            </a:r>
          </a:p>
          <a:p>
            <a:pPr marL="171450" lvl="0" indent="-171450">
              <a:buFont typeface="Arial" pitchFamily="34" charset="0"/>
              <a:buChar char="•"/>
            </a:pPr>
            <a:endParaRPr lang="en-US" b="1" baseline="0" dirty="0" smtClean="0"/>
          </a:p>
          <a:p>
            <a:pPr marL="171450" lvl="0" indent="-171450">
              <a:buFont typeface="Arial" pitchFamily="34" charset="0"/>
              <a:buChar char="•"/>
            </a:pPr>
            <a:r>
              <a:rPr lang="en-US" b="1" baseline="0" dirty="0" smtClean="0"/>
              <a:t>AutoMap</a:t>
            </a:r>
          </a:p>
          <a:p>
            <a:pPr marL="628650" lvl="1" indent="-171450">
              <a:buFont typeface="Arial" pitchFamily="34" charset="0"/>
              <a:buChar char="•"/>
            </a:pPr>
            <a:r>
              <a:rPr lang="en-US" baseline="0" dirty="0" smtClean="0"/>
              <a:t>Only for Excel, Access or SQL Server. </a:t>
            </a:r>
          </a:p>
          <a:p>
            <a:pPr marL="628650" lvl="1" indent="-171450">
              <a:buFont typeface="Arial" pitchFamily="34" charset="0"/>
              <a:buChar char="•"/>
            </a:pPr>
            <a:r>
              <a:rPr lang="en-US" baseline="0" dirty="0" smtClean="0"/>
              <a:t>Maps each selected field and assign it to a column, etc. in the output file. </a:t>
            </a:r>
          </a:p>
          <a:p>
            <a:pPr marL="628650" lvl="1" indent="-171450">
              <a:buFont typeface="Arial" pitchFamily="34" charset="0"/>
              <a:buChar char="•"/>
            </a:pPr>
            <a:r>
              <a:rPr lang="en-US" baseline="0" dirty="0" smtClean="0"/>
              <a:t>It is all or nothing –</a:t>
            </a:r>
            <a:r>
              <a:rPr lang="en-US" u="none" baseline="0" dirty="0" smtClean="0"/>
              <a:t> </a:t>
            </a:r>
            <a:r>
              <a:rPr lang="en-US" u="sng" baseline="0" dirty="0" smtClean="0"/>
              <a:t>cannot </a:t>
            </a:r>
            <a:r>
              <a:rPr lang="en-US" baseline="0" dirty="0" smtClean="0"/>
              <a:t>highlight multiple lines like in Transaction.</a:t>
            </a:r>
          </a:p>
          <a:p>
            <a:endParaRPr lang="en-US" baseline="0" dirty="0" smtClean="0"/>
          </a:p>
          <a:p>
            <a:pPr marL="171450" lvl="0" indent="-171450">
              <a:buFont typeface="Arial" pitchFamily="34" charset="0"/>
              <a:buChar char="•"/>
            </a:pPr>
            <a:r>
              <a:rPr lang="en-US" b="1" baseline="0" dirty="0" smtClean="0"/>
              <a:t>Drag and Drop</a:t>
            </a:r>
          </a:p>
          <a:p>
            <a:pPr marL="628650" lvl="1" indent="-171450">
              <a:buFont typeface="Arial" pitchFamily="34" charset="0"/>
              <a:buChar char="•"/>
            </a:pPr>
            <a:r>
              <a:rPr lang="en-US" baseline="0" dirty="0" smtClean="0"/>
              <a:t>Just like Transaction, the same easy drag and drop mapping exists for all file formats, however the drag would only go top down</a:t>
            </a:r>
          </a:p>
          <a:p>
            <a:pPr marL="1085850" lvl="2" indent="-171450">
              <a:buFont typeface="Arial" pitchFamily="34" charset="0"/>
              <a:buChar char="•"/>
            </a:pPr>
            <a:r>
              <a:rPr lang="en-US" baseline="0" dirty="0" smtClean="0"/>
              <a:t>In direction of output file  </a:t>
            </a:r>
          </a:p>
          <a:p>
            <a:pPr marL="628650" lvl="1" indent="-171450">
              <a:buFont typeface="Arial" pitchFamily="34" charset="0"/>
              <a:buChar char="•"/>
            </a:pPr>
            <a:r>
              <a:rPr lang="en-US" baseline="0" dirty="0" smtClean="0"/>
              <a:t>Don’t have to map all fields</a:t>
            </a:r>
          </a:p>
          <a:p>
            <a:pPr marL="171450" indent="-171450">
              <a:buFont typeface="Arial" pitchFamily="34" charset="0"/>
              <a:buChar char="•"/>
            </a:pPr>
            <a:endParaRPr lang="en-US" b="1" baseline="0" dirty="0" smtClean="0"/>
          </a:p>
          <a:p>
            <a:pPr marL="171450" indent="-171450">
              <a:buFont typeface="Arial" pitchFamily="34" charset="0"/>
              <a:buChar char="•"/>
            </a:pPr>
            <a:r>
              <a:rPr lang="en-US" b="1" baseline="0" dirty="0" smtClean="0"/>
              <a:t>Excel Expression</a:t>
            </a:r>
          </a:p>
          <a:p>
            <a:pPr marL="628650" lvl="1" indent="-171450">
              <a:buFont typeface="Arial" pitchFamily="34" charset="0"/>
              <a:buChar char="•"/>
            </a:pPr>
            <a:r>
              <a:rPr lang="en-US" baseline="0" dirty="0" smtClean="0"/>
              <a:t>Enter the Excel Expression (formula) that you want to apply to your mapped data element. </a:t>
            </a:r>
          </a:p>
          <a:p>
            <a:pPr marL="628650" lvl="1" indent="-171450">
              <a:buFont typeface="Arial" pitchFamily="34" charset="0"/>
              <a:buChar char="•"/>
            </a:pPr>
            <a:r>
              <a:rPr lang="en-US" baseline="0" dirty="0" smtClean="0"/>
              <a:t>Then map the field that you want this expression to be applied to in the Excel document. 2 options:</a:t>
            </a:r>
          </a:p>
          <a:p>
            <a:pPr marL="1085850" lvl="2" indent="-171450">
              <a:buFont typeface="Arial" pitchFamily="34" charset="0"/>
              <a:buChar char="•"/>
            </a:pPr>
            <a:r>
              <a:rPr lang="en-US" baseline="0" dirty="0" smtClean="0"/>
              <a:t>2 columns – 1 with the original SAP value and 1 with the results of the formula.</a:t>
            </a:r>
          </a:p>
          <a:p>
            <a:pPr marL="1085850" lvl="2" indent="-171450">
              <a:buFont typeface="Arial" pitchFamily="34" charset="0"/>
              <a:buChar char="•"/>
            </a:pPr>
            <a:r>
              <a:rPr lang="en-US" baseline="0" dirty="0" smtClean="0"/>
              <a:t>1 column – check the Use the Transform Original Mapping to apply the Excel Expression and replace the original SAP value with the result of the formula. </a:t>
            </a:r>
          </a:p>
          <a:p>
            <a:pPr marL="628650" lvl="1" indent="-171450">
              <a:buFont typeface="Arial" pitchFamily="34" charset="0"/>
              <a:buChar char="•"/>
            </a:pPr>
            <a:r>
              <a:rPr lang="en-US" baseline="0" dirty="0" smtClean="0"/>
              <a:t>Validate button validates the Excel Expression in the Mapper. </a:t>
            </a:r>
          </a:p>
          <a:p>
            <a:pPr marL="1085850" lvl="2" indent="-171450">
              <a:buFont typeface="Arial" pitchFamily="34" charset="0"/>
              <a:buChar char="•"/>
            </a:pPr>
            <a:r>
              <a:rPr lang="en-US" baseline="0" dirty="0" smtClean="0"/>
              <a:t>Warning will show if invalid.</a:t>
            </a:r>
          </a:p>
          <a:p>
            <a:pPr marL="628650" lvl="1" indent="-171450">
              <a:buFont typeface="Arial" pitchFamily="34" charset="0"/>
              <a:buChar char="•"/>
            </a:pPr>
            <a:endParaRPr lang="en-US" b="1" u="sng" baseline="0" dirty="0" smtClean="0"/>
          </a:p>
          <a:p>
            <a:pPr marL="0" lvl="0" indent="0">
              <a:buFont typeface="Arial" pitchFamily="34" charset="0"/>
              <a:buNone/>
            </a:pPr>
            <a:r>
              <a:rPr lang="en-US" b="1" u="sng" baseline="0" dirty="0" smtClean="0"/>
              <a:t>CONTINUE DEMO TO THIS POINT:</a:t>
            </a:r>
          </a:p>
          <a:p>
            <a:pPr marL="228600" lvl="0" indent="-228600">
              <a:buFont typeface="Arial" pitchFamily="34" charset="0"/>
              <a:buAutoNum type="arabicPeriod"/>
            </a:pPr>
            <a:r>
              <a:rPr lang="en-US" b="1" u="sng" baseline="0" dirty="0" smtClean="0"/>
              <a:t>May time out but this is fairly normal – don’t want to tax server and there may be issues with the way the query is built to this point</a:t>
            </a:r>
          </a:p>
          <a:p>
            <a:pPr marL="228600" lvl="0" indent="-228600">
              <a:buFont typeface="Arial" pitchFamily="34" charset="0"/>
              <a:buAutoNum type="arabicPeriod"/>
            </a:pPr>
            <a:r>
              <a:rPr lang="en-US" b="1" u="sng" baseline="0" dirty="0" smtClean="0"/>
              <a:t>Save query</a:t>
            </a:r>
          </a:p>
          <a:p>
            <a:pPr marL="228600" lvl="0" indent="-228600">
              <a:buFont typeface="Arial" pitchFamily="34" charset="0"/>
              <a:buAutoNum type="arabicPeriod"/>
            </a:pPr>
            <a:r>
              <a:rPr lang="en-US" b="1" u="sng" baseline="0" dirty="0" smtClean="0"/>
              <a:t>Back out to main screen</a:t>
            </a:r>
          </a:p>
          <a:p>
            <a:pPr marL="228600" lvl="0" indent="-228600">
              <a:buFont typeface="Arial" pitchFamily="34" charset="0"/>
              <a:buAutoNum type="arabicPeriod"/>
            </a:pPr>
            <a:r>
              <a:rPr lang="en-US" b="1" u="sng" baseline="0" dirty="0" smtClean="0"/>
              <a:t>Click Create Mapping</a:t>
            </a:r>
          </a:p>
          <a:p>
            <a:pPr marL="228600" marR="0" lvl="0" indent="-228600" algn="l" defTabSz="914400" rtl="0" eaLnBrk="1" fontAlgn="auto" latinLnBrk="0" hangingPunct="1">
              <a:lnSpc>
                <a:spcPct val="100000"/>
              </a:lnSpc>
              <a:spcBef>
                <a:spcPts val="0"/>
              </a:spcBef>
              <a:spcAft>
                <a:spcPts val="0"/>
              </a:spcAft>
              <a:buClrTx/>
              <a:buSzTx/>
              <a:buFont typeface="Arial" pitchFamily="34" charset="0"/>
              <a:buAutoNum type="arabicPeriod"/>
              <a:tabLst/>
              <a:defRPr/>
            </a:pPr>
            <a:r>
              <a:rPr lang="en-US" b="1" u="sng" baseline="0" dirty="0" smtClean="0"/>
              <a:t>Text or XML does not have mapping – If done after mapping with loose headers</a:t>
            </a:r>
          </a:p>
          <a:p>
            <a:pPr marL="228600" lvl="0" indent="-228600">
              <a:buFont typeface="Arial" pitchFamily="34" charset="0"/>
              <a:buAutoNum type="arabicPeriod"/>
            </a:pPr>
            <a:r>
              <a:rPr lang="en-US" b="1" u="sng" baseline="0" dirty="0" smtClean="0"/>
              <a:t>Show mapping and different options without mapping (use Excel) (last 2 are for Server)</a:t>
            </a:r>
          </a:p>
          <a:p>
            <a:pPr marL="228600" lvl="0" indent="-228600">
              <a:buFont typeface="Arial" pitchFamily="34" charset="0"/>
              <a:buAutoNum type="arabicPeriod"/>
            </a:pPr>
            <a:r>
              <a:rPr lang="en-US" b="1" u="sng" baseline="0" dirty="0" smtClean="0"/>
              <a:t>Map query</a:t>
            </a:r>
          </a:p>
          <a:p>
            <a:pPr marL="228600" lvl="0" indent="-228600">
              <a:buFont typeface="Arial" pitchFamily="34" charset="0"/>
              <a:buAutoNum type="arabicPeriod"/>
            </a:pPr>
            <a:r>
              <a:rPr lang="en-US" b="1" u="sng" baseline="0" dirty="0" smtClean="0"/>
              <a:t>Drag and drop or AutoMap</a:t>
            </a:r>
          </a:p>
          <a:p>
            <a:pPr marL="228600" lvl="0" indent="-228600">
              <a:buFont typeface="Arial" pitchFamily="34" charset="0"/>
              <a:buAutoNum type="arabicPeriod"/>
            </a:pPr>
            <a:r>
              <a:rPr lang="en-US" b="1" u="sng" baseline="0" dirty="0" smtClean="0"/>
              <a:t>Create Excel expression.  </a:t>
            </a:r>
          </a:p>
          <a:p>
            <a:pPr marL="685800" lvl="1" indent="-228600">
              <a:buFont typeface="Arial" pitchFamily="34" charset="0"/>
              <a:buAutoNum type="arabicPeriod"/>
            </a:pPr>
            <a:r>
              <a:rPr lang="en-US" b="1" u="sng" baseline="0" dirty="0" smtClean="0"/>
              <a:t>Decide Expression Evaluation cell – keep original or replace </a:t>
            </a:r>
          </a:p>
          <a:p>
            <a:pPr marL="685800" lvl="1" indent="-228600">
              <a:buFont typeface="Arial" pitchFamily="34" charset="0"/>
              <a:buAutoNum type="arabicPeriod"/>
            </a:pPr>
            <a:r>
              <a:rPr lang="en-US" b="1" u="sng" baseline="0" dirty="0" smtClean="0"/>
              <a:t>Transform Original Mapping box means don’t care about original</a:t>
            </a:r>
          </a:p>
          <a:p>
            <a:pPr marL="685800" lvl="1" indent="-228600">
              <a:buFont typeface="Arial" pitchFamily="34" charset="0"/>
              <a:buAutoNum type="arabicPeriod"/>
            </a:pPr>
            <a:r>
              <a:rPr lang="en-US" b="1" u="sng" baseline="0" dirty="0" smtClean="0"/>
              <a:t>Use Expression Evaluation Cell and put in Row and Column</a:t>
            </a:r>
          </a:p>
          <a:p>
            <a:pPr marL="685800" lvl="1" indent="-228600">
              <a:buFont typeface="Arial" pitchFamily="34" charset="0"/>
              <a:buAutoNum type="arabicPeriod"/>
            </a:pPr>
            <a:r>
              <a:rPr lang="en-US" b="1" u="sng" baseline="0" dirty="0" smtClean="0"/>
              <a:t>Expression Evaluation Destination – put in header title</a:t>
            </a:r>
          </a:p>
          <a:p>
            <a:pPr marL="1143000" marR="0" lvl="2" indent="-228600" algn="l" defTabSz="914400" rtl="0" eaLnBrk="1" fontAlgn="auto" latinLnBrk="0" hangingPunct="1">
              <a:lnSpc>
                <a:spcPct val="100000"/>
              </a:lnSpc>
              <a:spcBef>
                <a:spcPts val="0"/>
              </a:spcBef>
              <a:spcAft>
                <a:spcPts val="0"/>
              </a:spcAft>
              <a:buClrTx/>
              <a:buSzTx/>
              <a:buFont typeface="Arial" pitchFamily="34" charset="0"/>
              <a:buAutoNum type="arabicPeriod"/>
              <a:tabLst/>
              <a:defRPr/>
            </a:pPr>
            <a:r>
              <a:rPr lang="en-US" b="1" u="sng" baseline="0" dirty="0" smtClean="0"/>
              <a:t>MM:  Gross Weight – “=K2+2”      HR:  Pay Scale Level – “=I2+1”</a:t>
            </a:r>
          </a:p>
          <a:p>
            <a:pPr marL="914400" marR="0" lvl="2" indent="0" algn="l" defTabSz="914400" rtl="0" eaLnBrk="1" fontAlgn="auto" latinLnBrk="0" hangingPunct="1">
              <a:lnSpc>
                <a:spcPct val="100000"/>
              </a:lnSpc>
              <a:spcBef>
                <a:spcPts val="0"/>
              </a:spcBef>
              <a:spcAft>
                <a:spcPts val="0"/>
              </a:spcAft>
              <a:buClrTx/>
              <a:buSzTx/>
              <a:buFont typeface="Arial" pitchFamily="34" charset="0"/>
              <a:buNone/>
              <a:tabLst/>
              <a:defRPr/>
            </a:pPr>
            <a:r>
              <a:rPr lang="en-US" b="1" u="sng" baseline="0" dirty="0" smtClean="0"/>
              <a:t>SAP Field Description- Gross Weight</a:t>
            </a:r>
          </a:p>
          <a:p>
            <a:pPr marL="914400" marR="0" lvl="2" indent="0" algn="l" defTabSz="914400" rtl="0" eaLnBrk="1" fontAlgn="auto" latinLnBrk="0" hangingPunct="1">
              <a:lnSpc>
                <a:spcPct val="100000"/>
              </a:lnSpc>
              <a:spcBef>
                <a:spcPts val="0"/>
              </a:spcBef>
              <a:spcAft>
                <a:spcPts val="0"/>
              </a:spcAft>
              <a:buClrTx/>
              <a:buSzTx/>
              <a:buFont typeface="Arial" pitchFamily="34" charset="0"/>
              <a:buNone/>
              <a:tabLst/>
              <a:defRPr/>
            </a:pPr>
            <a:r>
              <a:rPr lang="en-US" b="1" u="sng" baseline="0" dirty="0" smtClean="0"/>
              <a:t>Excel Expression- “=K2+2” NOTE: “K” is really whatever Mapped to Column reads</a:t>
            </a:r>
          </a:p>
          <a:p>
            <a:pPr marL="914400" marR="0" lvl="2" indent="0" algn="l" defTabSz="914400" rtl="0" eaLnBrk="1" fontAlgn="auto" latinLnBrk="0" hangingPunct="1">
              <a:lnSpc>
                <a:spcPct val="100000"/>
              </a:lnSpc>
              <a:spcBef>
                <a:spcPts val="0"/>
              </a:spcBef>
              <a:spcAft>
                <a:spcPts val="0"/>
              </a:spcAft>
              <a:buClrTx/>
              <a:buSzTx/>
              <a:buFont typeface="Arial" pitchFamily="34" charset="0"/>
              <a:buNone/>
              <a:tabLst/>
              <a:defRPr/>
            </a:pPr>
            <a:r>
              <a:rPr lang="en-US" b="1" u="sng" baseline="0" dirty="0" smtClean="0"/>
              <a:t>Expression Evaluation cell- P2 - Last available column in mapper</a:t>
            </a:r>
          </a:p>
          <a:p>
            <a:pPr marL="914400" marR="0" lvl="2" indent="0" algn="l" defTabSz="914400" rtl="0" eaLnBrk="1" fontAlgn="auto" latinLnBrk="0" hangingPunct="1">
              <a:lnSpc>
                <a:spcPct val="100000"/>
              </a:lnSpc>
              <a:spcBef>
                <a:spcPts val="0"/>
              </a:spcBef>
              <a:spcAft>
                <a:spcPts val="0"/>
              </a:spcAft>
              <a:buClrTx/>
              <a:buSzTx/>
              <a:buFont typeface="Arial" pitchFamily="34" charset="0"/>
              <a:buNone/>
              <a:tabLst/>
              <a:defRPr/>
            </a:pPr>
            <a:r>
              <a:rPr lang="en-US" b="1" u="sng" baseline="0" dirty="0" smtClean="0"/>
              <a:t>Expression Evaluation Description- Gross Weight + 2 </a:t>
            </a:r>
            <a:r>
              <a:rPr lang="en-US" b="1" u="sng" baseline="0" dirty="0" err="1" smtClean="0"/>
              <a:t>lbs</a:t>
            </a:r>
            <a:endParaRPr lang="en-US" b="1" u="sng" baseline="0" dirty="0" smtClean="0"/>
          </a:p>
          <a:p>
            <a:pPr marL="914400" marR="0" lvl="2" indent="0" algn="l" defTabSz="914400" rtl="0" eaLnBrk="1" fontAlgn="auto" latinLnBrk="0" hangingPunct="1">
              <a:lnSpc>
                <a:spcPct val="100000"/>
              </a:lnSpc>
              <a:spcBef>
                <a:spcPts val="0"/>
              </a:spcBef>
              <a:spcAft>
                <a:spcPts val="0"/>
              </a:spcAft>
              <a:buClrTx/>
              <a:buSzTx/>
              <a:buFont typeface="Arial" pitchFamily="34" charset="0"/>
              <a:buNone/>
              <a:tabLst/>
              <a:defRPr/>
            </a:pPr>
            <a:endParaRPr lang="en-US" b="1" u="sng" baseline="0" dirty="0" smtClean="0"/>
          </a:p>
          <a:p>
            <a:pPr marL="228600" lvl="0" indent="-228600">
              <a:buFont typeface="Arial" pitchFamily="34" charset="0"/>
              <a:buAutoNum type="arabicPeriod"/>
            </a:pPr>
            <a:r>
              <a:rPr lang="en-US" b="1" u="sng" baseline="0" dirty="0" smtClean="0"/>
              <a:t>Validate (if no message the expression is incorrect)</a:t>
            </a:r>
          </a:p>
          <a:p>
            <a:pPr marL="228600" lvl="0" indent="-228600">
              <a:buFont typeface="Arial" pitchFamily="34" charset="0"/>
              <a:buAutoNum type="arabicPeriod"/>
            </a:pPr>
            <a:r>
              <a:rPr lang="en-US" b="1" u="sng" baseline="0" dirty="0" smtClean="0"/>
              <a:t>OK</a:t>
            </a:r>
          </a:p>
          <a:p>
            <a:pPr marL="228600" lvl="0" indent="-228600">
              <a:buFont typeface="Arial" pitchFamily="34" charset="0"/>
              <a:buAutoNum type="arabicPeriod"/>
            </a:pPr>
            <a:r>
              <a:rPr lang="en-US" b="1" u="sng" baseline="0" dirty="0" smtClean="0"/>
              <a:t>Save</a:t>
            </a:r>
          </a:p>
          <a:p>
            <a:pPr marL="228600" lvl="0" indent="-228600">
              <a:buFont typeface="Arial" pitchFamily="34" charset="0"/>
              <a:buAutoNum type="arabicPeriod"/>
            </a:pPr>
            <a:r>
              <a:rPr lang="en-US" b="1" u="sng" baseline="0" dirty="0" smtClean="0"/>
              <a:t>Exit mapper</a:t>
            </a:r>
          </a:p>
          <a:p>
            <a:pPr marL="228600" lvl="0" indent="-228600">
              <a:buFont typeface="Arial" pitchFamily="34" charset="0"/>
              <a:buAutoNum type="arabicPeriod"/>
            </a:pPr>
            <a:endParaRPr lang="en-US" b="1" u="sng" baseline="0" dirty="0" smtClean="0"/>
          </a:p>
          <a:p>
            <a:pPr marL="0" lvl="0" indent="0">
              <a:buFont typeface="Arial" pitchFamily="34" charset="0"/>
              <a:buNone/>
            </a:pPr>
            <a:r>
              <a:rPr lang="en-US" b="1" u="sng" baseline="0" dirty="0" smtClean="0"/>
              <a:t>NEXT SLIDE</a:t>
            </a:r>
          </a:p>
        </p:txBody>
      </p:sp>
      <p:sp>
        <p:nvSpPr>
          <p:cNvPr id="4" name="Slide Number Placeholder 3"/>
          <p:cNvSpPr>
            <a:spLocks noGrp="1"/>
          </p:cNvSpPr>
          <p:nvPr>
            <p:ph type="sldNum" sz="quarter" idx="10"/>
          </p:nvPr>
        </p:nvSpPr>
        <p:spPr/>
        <p:txBody>
          <a:bodyPr/>
          <a:lstStyle/>
          <a:p>
            <a:fld id="{2AAFFAD7-F4BB-40AB-9856-8EF2547A47A0}" type="slidenum">
              <a:rPr lang="en-US" smtClean="0"/>
              <a:pPr/>
              <a:t>91</a:t>
            </a:fld>
            <a:endParaRPr lang="en-US" dirty="0"/>
          </a:p>
        </p:txBody>
      </p:sp>
    </p:spTree>
    <p:extLst>
      <p:ext uri="{BB962C8B-B14F-4D97-AF65-F5344CB8AC3E}">
        <p14:creationId xmlns:p14="http://schemas.microsoft.com/office/powerpoint/2010/main" val="1135880303"/>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Autofit/>
          </a:bodyPr>
          <a:lstStyle/>
          <a:p>
            <a:pPr marL="0" indent="0">
              <a:buFont typeface="Arial" pitchFamily="34" charset="0"/>
              <a:buNone/>
            </a:pPr>
            <a:r>
              <a:rPr lang="en-US" b="1" dirty="0" smtClean="0"/>
              <a:t>DEMO-</a:t>
            </a:r>
            <a:r>
              <a:rPr lang="en-US" b="1" baseline="0" dirty="0" smtClean="0"/>
              <a:t> MAPPING</a:t>
            </a:r>
            <a:endParaRPr lang="en-US" b="1" dirty="0" smtClean="0"/>
          </a:p>
          <a:p>
            <a:pPr marL="171450" indent="-171450">
              <a:buFont typeface="Arial" pitchFamily="34" charset="0"/>
              <a:buChar char="•"/>
            </a:pPr>
            <a:endParaRPr lang="en-US" b="1" dirty="0" smtClean="0"/>
          </a:p>
          <a:p>
            <a:pPr marL="171450" indent="-171450">
              <a:buFont typeface="Arial" pitchFamily="34" charset="0"/>
              <a:buChar char="•"/>
            </a:pPr>
            <a:r>
              <a:rPr lang="en-US" b="1" smtClean="0"/>
              <a:t>Output fields</a:t>
            </a:r>
            <a:endParaRPr lang="en-US" dirty="0" smtClean="0"/>
          </a:p>
          <a:p>
            <a:pPr marL="628650" lvl="1" indent="-171450">
              <a:buFont typeface="Arial" pitchFamily="34" charset="0"/>
              <a:buChar char="•"/>
            </a:pPr>
            <a:r>
              <a:rPr lang="en-US" dirty="0" smtClean="0"/>
              <a:t>S</a:t>
            </a:r>
            <a:r>
              <a:rPr lang="en-US" baseline="0" dirty="0" smtClean="0"/>
              <a:t>everal output options:  Excel, Access, XML, Text, SQL Server, or SharePoint List </a:t>
            </a:r>
          </a:p>
          <a:p>
            <a:pPr marL="1085850" lvl="2" indent="-171450">
              <a:buFont typeface="Arial" pitchFamily="34" charset="0"/>
              <a:buChar char="•"/>
            </a:pPr>
            <a:r>
              <a:rPr lang="en-US" baseline="0" dirty="0" smtClean="0"/>
              <a:t>SQL and SharePoint List are only available with Central and Server</a:t>
            </a:r>
          </a:p>
          <a:p>
            <a:pPr marL="628650" marR="0" lvl="1" indent="-171450" algn="l" defTabSz="914400" rtl="0" eaLnBrk="1" fontAlgn="auto" latinLnBrk="0" hangingPunct="1">
              <a:lnSpc>
                <a:spcPct val="100000"/>
              </a:lnSpc>
              <a:spcBef>
                <a:spcPts val="0"/>
              </a:spcBef>
              <a:spcAft>
                <a:spcPts val="0"/>
              </a:spcAft>
              <a:buClrTx/>
              <a:buSzTx/>
              <a:buFont typeface="Arial" pitchFamily="34" charset="0"/>
              <a:buChar char="•"/>
              <a:tabLst/>
              <a:defRPr/>
            </a:pPr>
            <a:r>
              <a:rPr lang="en-US" dirty="0" smtClean="0"/>
              <a:t>Drag</a:t>
            </a:r>
            <a:r>
              <a:rPr lang="en-US" baseline="0" dirty="0" smtClean="0"/>
              <a:t> and drop field sorting is available for XML &amp; SharePoint List output files.</a:t>
            </a:r>
          </a:p>
          <a:p>
            <a:pPr marL="171450" lvl="0" indent="-171450">
              <a:buFont typeface="Arial" pitchFamily="34" charset="0"/>
              <a:buChar char="•"/>
            </a:pPr>
            <a:endParaRPr lang="en-US" b="1" baseline="0" dirty="0" smtClean="0"/>
          </a:p>
          <a:p>
            <a:pPr marL="171450" lvl="0" indent="-171450">
              <a:buFont typeface="Arial" pitchFamily="34" charset="0"/>
              <a:buChar char="•"/>
            </a:pPr>
            <a:r>
              <a:rPr lang="en-US" b="1" baseline="0" dirty="0" smtClean="0"/>
              <a:t>AutoMap</a:t>
            </a:r>
          </a:p>
          <a:p>
            <a:pPr marL="628650" lvl="1" indent="-171450">
              <a:buFont typeface="Arial" pitchFamily="34" charset="0"/>
              <a:buChar char="•"/>
            </a:pPr>
            <a:r>
              <a:rPr lang="en-US" baseline="0" dirty="0" smtClean="0"/>
              <a:t>Only for Excel, Access or SQL Server. </a:t>
            </a:r>
          </a:p>
          <a:p>
            <a:pPr marL="628650" lvl="1" indent="-171450">
              <a:buFont typeface="Arial" pitchFamily="34" charset="0"/>
              <a:buChar char="•"/>
            </a:pPr>
            <a:r>
              <a:rPr lang="en-US" baseline="0" dirty="0" smtClean="0"/>
              <a:t>Maps each selected field and assign it to a column, etc. in the output file. </a:t>
            </a:r>
          </a:p>
          <a:p>
            <a:pPr marL="628650" lvl="1" indent="-171450">
              <a:buFont typeface="Arial" pitchFamily="34" charset="0"/>
              <a:buChar char="•"/>
            </a:pPr>
            <a:r>
              <a:rPr lang="en-US" baseline="0" dirty="0" smtClean="0"/>
              <a:t>It is all or nothing –</a:t>
            </a:r>
            <a:r>
              <a:rPr lang="en-US" u="none" baseline="0" dirty="0" smtClean="0"/>
              <a:t> </a:t>
            </a:r>
            <a:r>
              <a:rPr lang="en-US" u="sng" baseline="0" dirty="0" smtClean="0"/>
              <a:t>cannot </a:t>
            </a:r>
            <a:r>
              <a:rPr lang="en-US" baseline="0" dirty="0" smtClean="0"/>
              <a:t>highlight multiple lines like in Transaction.</a:t>
            </a:r>
          </a:p>
          <a:p>
            <a:endParaRPr lang="en-US" baseline="0" dirty="0" smtClean="0"/>
          </a:p>
          <a:p>
            <a:pPr marL="171450" lvl="0" indent="-171450">
              <a:buFont typeface="Arial" pitchFamily="34" charset="0"/>
              <a:buChar char="•"/>
            </a:pPr>
            <a:r>
              <a:rPr lang="en-US" b="1" baseline="0" dirty="0" smtClean="0"/>
              <a:t>Drag and Drop</a:t>
            </a:r>
          </a:p>
          <a:p>
            <a:pPr marL="628650" lvl="1" indent="-171450">
              <a:buFont typeface="Arial" pitchFamily="34" charset="0"/>
              <a:buChar char="•"/>
            </a:pPr>
            <a:r>
              <a:rPr lang="en-US" baseline="0" dirty="0" smtClean="0"/>
              <a:t>Just like Transaction, the same easy drag and drop mapping exists for all file formats, however the drag would only go top down</a:t>
            </a:r>
          </a:p>
          <a:p>
            <a:pPr marL="1085850" lvl="2" indent="-171450">
              <a:buFont typeface="Arial" pitchFamily="34" charset="0"/>
              <a:buChar char="•"/>
            </a:pPr>
            <a:r>
              <a:rPr lang="en-US" baseline="0" dirty="0" smtClean="0"/>
              <a:t>In direction of output file  </a:t>
            </a:r>
          </a:p>
          <a:p>
            <a:pPr marL="628650" lvl="1" indent="-171450">
              <a:buFont typeface="Arial" pitchFamily="34" charset="0"/>
              <a:buChar char="•"/>
            </a:pPr>
            <a:r>
              <a:rPr lang="en-US" baseline="0" dirty="0" smtClean="0"/>
              <a:t>Don’t have to map all fields</a:t>
            </a:r>
          </a:p>
          <a:p>
            <a:pPr marL="171450" indent="-171450">
              <a:buFont typeface="Arial" pitchFamily="34" charset="0"/>
              <a:buChar char="•"/>
            </a:pPr>
            <a:endParaRPr lang="en-US" b="1" baseline="0" dirty="0" smtClean="0"/>
          </a:p>
          <a:p>
            <a:pPr marL="171450" indent="-171450">
              <a:buFont typeface="Arial" pitchFamily="34" charset="0"/>
              <a:buChar char="•"/>
            </a:pPr>
            <a:r>
              <a:rPr lang="en-US" b="1" baseline="0" dirty="0" smtClean="0"/>
              <a:t>Excel Expression</a:t>
            </a:r>
          </a:p>
          <a:p>
            <a:pPr marL="628650" lvl="1" indent="-171450">
              <a:buFont typeface="Arial" pitchFamily="34" charset="0"/>
              <a:buChar char="•"/>
            </a:pPr>
            <a:r>
              <a:rPr lang="en-US" baseline="0" dirty="0" smtClean="0"/>
              <a:t>Enter the Excel Expression (formula) that you want to apply to your mapped data element. </a:t>
            </a:r>
          </a:p>
          <a:p>
            <a:pPr marL="628650" lvl="1" indent="-171450">
              <a:buFont typeface="Arial" pitchFamily="34" charset="0"/>
              <a:buChar char="•"/>
            </a:pPr>
            <a:r>
              <a:rPr lang="en-US" baseline="0" dirty="0" smtClean="0"/>
              <a:t>Then map the field that you want this expression to be applied to in the Excel document. 2 options:</a:t>
            </a:r>
          </a:p>
          <a:p>
            <a:pPr marL="1085850" lvl="2" indent="-171450">
              <a:buFont typeface="Arial" pitchFamily="34" charset="0"/>
              <a:buChar char="•"/>
            </a:pPr>
            <a:r>
              <a:rPr lang="en-US" baseline="0" dirty="0" smtClean="0"/>
              <a:t>2 columns – 1 with the original SAP value and 1 with the results of the formula.</a:t>
            </a:r>
          </a:p>
          <a:p>
            <a:pPr marL="1085850" lvl="2" indent="-171450">
              <a:buFont typeface="Arial" pitchFamily="34" charset="0"/>
              <a:buChar char="•"/>
            </a:pPr>
            <a:r>
              <a:rPr lang="en-US" baseline="0" dirty="0" smtClean="0"/>
              <a:t>1 column – check the Use the Transform Original Mapping to apply the Excel Expression and replace the original SAP value with the result of the formula. </a:t>
            </a:r>
          </a:p>
          <a:p>
            <a:pPr marL="628650" lvl="1" indent="-171450">
              <a:buFont typeface="Arial" pitchFamily="34" charset="0"/>
              <a:buChar char="•"/>
            </a:pPr>
            <a:r>
              <a:rPr lang="en-US" baseline="0" dirty="0" smtClean="0"/>
              <a:t>Validate button validates the Excel Expression in the Mapper. </a:t>
            </a:r>
          </a:p>
          <a:p>
            <a:pPr marL="1085850" lvl="2" indent="-171450">
              <a:buFont typeface="Arial" pitchFamily="34" charset="0"/>
              <a:buChar char="•"/>
            </a:pPr>
            <a:r>
              <a:rPr lang="en-US" baseline="0" dirty="0" smtClean="0"/>
              <a:t>Warning will show if invalid.</a:t>
            </a:r>
          </a:p>
          <a:p>
            <a:pPr marL="628650" lvl="1" indent="-171450">
              <a:buFont typeface="Arial" pitchFamily="34" charset="0"/>
              <a:buChar char="•"/>
            </a:pPr>
            <a:endParaRPr lang="en-US" b="1" u="sng" baseline="0" dirty="0" smtClean="0"/>
          </a:p>
          <a:p>
            <a:pPr marL="0" lvl="0" indent="0">
              <a:buFont typeface="Arial" pitchFamily="34" charset="0"/>
              <a:buNone/>
            </a:pPr>
            <a:r>
              <a:rPr lang="en-US" b="1" u="sng" baseline="0" dirty="0" smtClean="0"/>
              <a:t>CONTINUE DEMO TO THIS POINT:</a:t>
            </a:r>
          </a:p>
          <a:p>
            <a:pPr marL="228600" lvl="0" indent="-228600">
              <a:buFont typeface="Arial" pitchFamily="34" charset="0"/>
              <a:buAutoNum type="arabicPeriod"/>
            </a:pPr>
            <a:r>
              <a:rPr lang="en-US" b="1" u="sng" baseline="0" dirty="0" smtClean="0"/>
              <a:t>May time out but this is fairly normal – don’t want to tax server and there may be issues with the way the query is built to this point</a:t>
            </a:r>
          </a:p>
          <a:p>
            <a:pPr marL="228600" lvl="0" indent="-228600">
              <a:buFont typeface="Arial" pitchFamily="34" charset="0"/>
              <a:buAutoNum type="arabicPeriod"/>
            </a:pPr>
            <a:r>
              <a:rPr lang="en-US" b="1" u="sng" baseline="0" dirty="0" smtClean="0"/>
              <a:t>Save query</a:t>
            </a:r>
          </a:p>
          <a:p>
            <a:pPr marL="228600" lvl="0" indent="-228600">
              <a:buFont typeface="Arial" pitchFamily="34" charset="0"/>
              <a:buAutoNum type="arabicPeriod"/>
            </a:pPr>
            <a:r>
              <a:rPr lang="en-US" b="1" u="sng" baseline="0" dirty="0" smtClean="0"/>
              <a:t>Back out to main screen</a:t>
            </a:r>
          </a:p>
          <a:p>
            <a:pPr marL="228600" lvl="0" indent="-228600">
              <a:buFont typeface="Arial" pitchFamily="34" charset="0"/>
              <a:buAutoNum type="arabicPeriod"/>
            </a:pPr>
            <a:r>
              <a:rPr lang="en-US" b="1" u="sng" baseline="0" dirty="0" smtClean="0"/>
              <a:t>Click Create Mapping</a:t>
            </a:r>
          </a:p>
          <a:p>
            <a:pPr marL="228600" marR="0" lvl="0" indent="-228600" algn="l" defTabSz="914400" rtl="0" eaLnBrk="1" fontAlgn="auto" latinLnBrk="0" hangingPunct="1">
              <a:lnSpc>
                <a:spcPct val="100000"/>
              </a:lnSpc>
              <a:spcBef>
                <a:spcPts val="0"/>
              </a:spcBef>
              <a:spcAft>
                <a:spcPts val="0"/>
              </a:spcAft>
              <a:buClrTx/>
              <a:buSzTx/>
              <a:buFont typeface="Arial" pitchFamily="34" charset="0"/>
              <a:buAutoNum type="arabicPeriod"/>
              <a:tabLst/>
              <a:defRPr/>
            </a:pPr>
            <a:r>
              <a:rPr lang="en-US" b="1" u="sng" baseline="0" dirty="0" smtClean="0"/>
              <a:t>Text or XML does not have mapping – If done after mapping with loose headers</a:t>
            </a:r>
          </a:p>
          <a:p>
            <a:pPr marL="228600" lvl="0" indent="-228600">
              <a:buFont typeface="Arial" pitchFamily="34" charset="0"/>
              <a:buAutoNum type="arabicPeriod"/>
            </a:pPr>
            <a:r>
              <a:rPr lang="en-US" b="1" u="sng" baseline="0" dirty="0" smtClean="0"/>
              <a:t>Show mapping and different options without mapping (use Excel) (last 2 are for Server)</a:t>
            </a:r>
          </a:p>
          <a:p>
            <a:pPr marL="228600" lvl="0" indent="-228600">
              <a:buFont typeface="Arial" pitchFamily="34" charset="0"/>
              <a:buAutoNum type="arabicPeriod"/>
            </a:pPr>
            <a:r>
              <a:rPr lang="en-US" b="1" u="sng" baseline="0" dirty="0" smtClean="0"/>
              <a:t>Map query</a:t>
            </a:r>
          </a:p>
          <a:p>
            <a:pPr marL="228600" lvl="0" indent="-228600">
              <a:buFont typeface="Arial" pitchFamily="34" charset="0"/>
              <a:buAutoNum type="arabicPeriod"/>
            </a:pPr>
            <a:r>
              <a:rPr lang="en-US" b="1" u="sng" baseline="0" dirty="0" smtClean="0"/>
              <a:t>Drag and drop or AutoMap</a:t>
            </a:r>
          </a:p>
          <a:p>
            <a:pPr marL="228600" lvl="0" indent="-228600">
              <a:buFont typeface="Arial" pitchFamily="34" charset="0"/>
              <a:buAutoNum type="arabicPeriod"/>
            </a:pPr>
            <a:r>
              <a:rPr lang="en-US" b="1" u="sng" baseline="0" dirty="0" smtClean="0"/>
              <a:t>Create Excel expression.  </a:t>
            </a:r>
          </a:p>
          <a:p>
            <a:pPr marL="685800" lvl="1" indent="-228600">
              <a:buFont typeface="Arial" pitchFamily="34" charset="0"/>
              <a:buAutoNum type="arabicPeriod"/>
            </a:pPr>
            <a:r>
              <a:rPr lang="en-US" b="1" u="sng" baseline="0" dirty="0" smtClean="0"/>
              <a:t>Decide Expression Evaluation cell – keep original or replace </a:t>
            </a:r>
          </a:p>
          <a:p>
            <a:pPr marL="685800" lvl="1" indent="-228600">
              <a:buFont typeface="Arial" pitchFamily="34" charset="0"/>
              <a:buAutoNum type="arabicPeriod"/>
            </a:pPr>
            <a:r>
              <a:rPr lang="en-US" b="1" u="sng" baseline="0" dirty="0" smtClean="0"/>
              <a:t>Transform Original Mapping box means don’t care about original</a:t>
            </a:r>
          </a:p>
          <a:p>
            <a:pPr marL="685800" lvl="1" indent="-228600">
              <a:buFont typeface="Arial" pitchFamily="34" charset="0"/>
              <a:buAutoNum type="arabicPeriod"/>
            </a:pPr>
            <a:r>
              <a:rPr lang="en-US" b="1" u="sng" baseline="0" dirty="0" smtClean="0"/>
              <a:t>Use Expression Evaluation Cell and put in Row and Column</a:t>
            </a:r>
          </a:p>
          <a:p>
            <a:pPr marL="685800" lvl="1" indent="-228600">
              <a:buFont typeface="Arial" pitchFamily="34" charset="0"/>
              <a:buAutoNum type="arabicPeriod"/>
            </a:pPr>
            <a:r>
              <a:rPr lang="en-US" b="1" u="sng" baseline="0" dirty="0" smtClean="0"/>
              <a:t>Expression Evaluation Destination – put in header title</a:t>
            </a:r>
          </a:p>
          <a:p>
            <a:pPr marL="1143000" marR="0" lvl="2" indent="-228600" algn="l" defTabSz="914400" rtl="0" eaLnBrk="1" fontAlgn="auto" latinLnBrk="0" hangingPunct="1">
              <a:lnSpc>
                <a:spcPct val="100000"/>
              </a:lnSpc>
              <a:spcBef>
                <a:spcPts val="0"/>
              </a:spcBef>
              <a:spcAft>
                <a:spcPts val="0"/>
              </a:spcAft>
              <a:buClrTx/>
              <a:buSzTx/>
              <a:buFont typeface="Arial" pitchFamily="34" charset="0"/>
              <a:buAutoNum type="arabicPeriod"/>
              <a:tabLst/>
              <a:defRPr/>
            </a:pPr>
            <a:r>
              <a:rPr lang="en-US" b="1" u="sng" baseline="0" dirty="0" smtClean="0"/>
              <a:t>MM:  Gross Weight – “=K2+2”      HR:  Pay Scale Level – “=I2+1”</a:t>
            </a:r>
          </a:p>
          <a:p>
            <a:pPr marL="914400" marR="0" lvl="2" indent="0" algn="l" defTabSz="914400" rtl="0" eaLnBrk="1" fontAlgn="auto" latinLnBrk="0" hangingPunct="1">
              <a:lnSpc>
                <a:spcPct val="100000"/>
              </a:lnSpc>
              <a:spcBef>
                <a:spcPts val="0"/>
              </a:spcBef>
              <a:spcAft>
                <a:spcPts val="0"/>
              </a:spcAft>
              <a:buClrTx/>
              <a:buSzTx/>
              <a:buFont typeface="Arial" pitchFamily="34" charset="0"/>
              <a:buNone/>
              <a:tabLst/>
              <a:defRPr/>
            </a:pPr>
            <a:r>
              <a:rPr lang="en-US" b="1" u="sng" baseline="0" dirty="0" smtClean="0"/>
              <a:t>SAP Field Description- Gross Weight</a:t>
            </a:r>
          </a:p>
          <a:p>
            <a:pPr marL="914400" marR="0" lvl="2" indent="0" algn="l" defTabSz="914400" rtl="0" eaLnBrk="1" fontAlgn="auto" latinLnBrk="0" hangingPunct="1">
              <a:lnSpc>
                <a:spcPct val="100000"/>
              </a:lnSpc>
              <a:spcBef>
                <a:spcPts val="0"/>
              </a:spcBef>
              <a:spcAft>
                <a:spcPts val="0"/>
              </a:spcAft>
              <a:buClrTx/>
              <a:buSzTx/>
              <a:buFont typeface="Arial" pitchFamily="34" charset="0"/>
              <a:buNone/>
              <a:tabLst/>
              <a:defRPr/>
            </a:pPr>
            <a:r>
              <a:rPr lang="en-US" b="1" u="sng" baseline="0" dirty="0" smtClean="0"/>
              <a:t>Excel Expression- “=K2+2” NOTE: “K” is really whatever Mapped to Column reads</a:t>
            </a:r>
          </a:p>
          <a:p>
            <a:pPr marL="914400" marR="0" lvl="2" indent="0" algn="l" defTabSz="914400" rtl="0" eaLnBrk="1" fontAlgn="auto" latinLnBrk="0" hangingPunct="1">
              <a:lnSpc>
                <a:spcPct val="100000"/>
              </a:lnSpc>
              <a:spcBef>
                <a:spcPts val="0"/>
              </a:spcBef>
              <a:spcAft>
                <a:spcPts val="0"/>
              </a:spcAft>
              <a:buClrTx/>
              <a:buSzTx/>
              <a:buFont typeface="Arial" pitchFamily="34" charset="0"/>
              <a:buNone/>
              <a:tabLst/>
              <a:defRPr/>
            </a:pPr>
            <a:r>
              <a:rPr lang="en-US" b="1" u="sng" baseline="0" dirty="0" smtClean="0"/>
              <a:t>Expression Evaluation cell- P2 - Last available column in mapper</a:t>
            </a:r>
          </a:p>
          <a:p>
            <a:pPr marL="914400" marR="0" lvl="2" indent="0" algn="l" defTabSz="914400" rtl="0" eaLnBrk="1" fontAlgn="auto" latinLnBrk="0" hangingPunct="1">
              <a:lnSpc>
                <a:spcPct val="100000"/>
              </a:lnSpc>
              <a:spcBef>
                <a:spcPts val="0"/>
              </a:spcBef>
              <a:spcAft>
                <a:spcPts val="0"/>
              </a:spcAft>
              <a:buClrTx/>
              <a:buSzTx/>
              <a:buFont typeface="Arial" pitchFamily="34" charset="0"/>
              <a:buNone/>
              <a:tabLst/>
              <a:defRPr/>
            </a:pPr>
            <a:r>
              <a:rPr lang="en-US" b="1" u="sng" baseline="0" dirty="0" smtClean="0"/>
              <a:t>Expression Evaluation Description- Gross Weight + 2 </a:t>
            </a:r>
            <a:r>
              <a:rPr lang="en-US" b="1" u="sng" baseline="0" dirty="0" err="1" smtClean="0"/>
              <a:t>lbs</a:t>
            </a:r>
            <a:endParaRPr lang="en-US" b="1" u="sng" baseline="0" dirty="0" smtClean="0"/>
          </a:p>
          <a:p>
            <a:pPr marL="914400" marR="0" lvl="2" indent="0" algn="l" defTabSz="914400" rtl="0" eaLnBrk="1" fontAlgn="auto" latinLnBrk="0" hangingPunct="1">
              <a:lnSpc>
                <a:spcPct val="100000"/>
              </a:lnSpc>
              <a:spcBef>
                <a:spcPts val="0"/>
              </a:spcBef>
              <a:spcAft>
                <a:spcPts val="0"/>
              </a:spcAft>
              <a:buClrTx/>
              <a:buSzTx/>
              <a:buFont typeface="Arial" pitchFamily="34" charset="0"/>
              <a:buNone/>
              <a:tabLst/>
              <a:defRPr/>
            </a:pPr>
            <a:endParaRPr lang="en-US" b="1" u="sng" baseline="0" dirty="0" smtClean="0"/>
          </a:p>
          <a:p>
            <a:pPr marL="228600" lvl="0" indent="-228600">
              <a:buFont typeface="Arial" pitchFamily="34" charset="0"/>
              <a:buAutoNum type="arabicPeriod"/>
            </a:pPr>
            <a:r>
              <a:rPr lang="en-US" b="1" u="sng" baseline="0" dirty="0" smtClean="0"/>
              <a:t>Validate (if no message the expression is incorrect)</a:t>
            </a:r>
          </a:p>
          <a:p>
            <a:pPr marL="228600" lvl="0" indent="-228600">
              <a:buFont typeface="Arial" pitchFamily="34" charset="0"/>
              <a:buAutoNum type="arabicPeriod"/>
            </a:pPr>
            <a:r>
              <a:rPr lang="en-US" b="1" u="sng" baseline="0" dirty="0" smtClean="0"/>
              <a:t>OK</a:t>
            </a:r>
          </a:p>
          <a:p>
            <a:pPr marL="228600" lvl="0" indent="-228600">
              <a:buFont typeface="Arial" pitchFamily="34" charset="0"/>
              <a:buAutoNum type="arabicPeriod"/>
            </a:pPr>
            <a:r>
              <a:rPr lang="en-US" b="1" u="sng" baseline="0" dirty="0" smtClean="0"/>
              <a:t>Save</a:t>
            </a:r>
          </a:p>
          <a:p>
            <a:pPr marL="228600" lvl="0" indent="-228600">
              <a:buFont typeface="Arial" pitchFamily="34" charset="0"/>
              <a:buAutoNum type="arabicPeriod"/>
            </a:pPr>
            <a:r>
              <a:rPr lang="en-US" b="1" u="sng" baseline="0" dirty="0" smtClean="0"/>
              <a:t>Exit mapper</a:t>
            </a:r>
          </a:p>
          <a:p>
            <a:pPr marL="228600" lvl="0" indent="-228600">
              <a:buFont typeface="Arial" pitchFamily="34" charset="0"/>
              <a:buAutoNum type="arabicPeriod"/>
            </a:pPr>
            <a:endParaRPr lang="en-US" b="1" u="sng" baseline="0" dirty="0" smtClean="0"/>
          </a:p>
          <a:p>
            <a:pPr marL="0" lvl="0" indent="0">
              <a:buFont typeface="Arial" pitchFamily="34" charset="0"/>
              <a:buNone/>
            </a:pPr>
            <a:r>
              <a:rPr lang="en-US" b="1" u="sng" baseline="0" dirty="0" smtClean="0"/>
              <a:t>NEXT SLIDE</a:t>
            </a:r>
          </a:p>
        </p:txBody>
      </p:sp>
      <p:sp>
        <p:nvSpPr>
          <p:cNvPr id="4" name="Slide Number Placeholder 3"/>
          <p:cNvSpPr>
            <a:spLocks noGrp="1"/>
          </p:cNvSpPr>
          <p:nvPr>
            <p:ph type="sldNum" sz="quarter" idx="10"/>
          </p:nvPr>
        </p:nvSpPr>
        <p:spPr/>
        <p:txBody>
          <a:bodyPr/>
          <a:lstStyle/>
          <a:p>
            <a:fld id="{2AAFFAD7-F4BB-40AB-9856-8EF2547A47A0}" type="slidenum">
              <a:rPr lang="en-US" smtClean="0"/>
              <a:pPr/>
              <a:t>92</a:t>
            </a:fld>
            <a:endParaRPr lang="en-US" dirty="0"/>
          </a:p>
        </p:txBody>
      </p:sp>
    </p:spTree>
    <p:extLst>
      <p:ext uri="{BB962C8B-B14F-4D97-AF65-F5344CB8AC3E}">
        <p14:creationId xmlns:p14="http://schemas.microsoft.com/office/powerpoint/2010/main" val="3649528580"/>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Autofit/>
          </a:bodyPr>
          <a:lstStyle/>
          <a:p>
            <a:pPr marL="0" indent="0">
              <a:buFont typeface="Arial" pitchFamily="34" charset="0"/>
              <a:buNone/>
            </a:pPr>
            <a:r>
              <a:rPr lang="en-US" dirty="0" smtClean="0"/>
              <a:t>Once</a:t>
            </a:r>
            <a:r>
              <a:rPr lang="en-US" baseline="0" dirty="0" smtClean="0"/>
              <a:t> the query is created and mapped, you are ready to run the query, you can do so either from Query, Runner or the Excel Add-in. </a:t>
            </a:r>
            <a:endParaRPr lang="en-US" b="1" dirty="0" smtClean="0"/>
          </a:p>
          <a:p>
            <a:pPr marL="171450" indent="-171450">
              <a:buFont typeface="Arial" pitchFamily="34" charset="0"/>
              <a:buChar char="•"/>
            </a:pPr>
            <a:endParaRPr lang="en-US" b="1" dirty="0" smtClean="0"/>
          </a:p>
          <a:p>
            <a:pPr marL="171450" marR="0" indent="-171450" algn="l" defTabSz="914400" rtl="0" eaLnBrk="1" fontAlgn="auto" latinLnBrk="0" hangingPunct="1">
              <a:lnSpc>
                <a:spcPct val="100000"/>
              </a:lnSpc>
              <a:spcBef>
                <a:spcPts val="0"/>
              </a:spcBef>
              <a:spcAft>
                <a:spcPts val="0"/>
              </a:spcAft>
              <a:buClrTx/>
              <a:buSzTx/>
              <a:buFont typeface="Arial" pitchFamily="34" charset="0"/>
              <a:buChar char="•"/>
              <a:tabLst/>
              <a:defRPr/>
            </a:pPr>
            <a:r>
              <a:rPr lang="en-US" b="1" dirty="0" smtClean="0"/>
              <a:t>Run Settings </a:t>
            </a:r>
            <a:endParaRPr lang="en-US" b="0" dirty="0" smtClean="0"/>
          </a:p>
          <a:p>
            <a:pPr marL="628650" lvl="1" indent="-171450">
              <a:buFont typeface="Arial" pitchFamily="34" charset="0"/>
              <a:buChar char="•"/>
            </a:pPr>
            <a:r>
              <a:rPr lang="en-US" b="0" dirty="0" smtClean="0"/>
              <a:t>Select</a:t>
            </a:r>
            <a:r>
              <a:rPr lang="en-US" b="0" baseline="0" dirty="0" smtClean="0"/>
              <a:t> data file</a:t>
            </a:r>
          </a:p>
          <a:p>
            <a:pPr marL="628650" lvl="1" indent="-171450">
              <a:buFont typeface="Arial" pitchFamily="34" charset="0"/>
              <a:buChar char="•"/>
            </a:pPr>
            <a:r>
              <a:rPr lang="en-US" b="0" baseline="0" dirty="0" smtClean="0"/>
              <a:t>Sheet</a:t>
            </a:r>
          </a:p>
          <a:p>
            <a:pPr marL="628650" lvl="1" indent="-171450">
              <a:buFont typeface="Arial" pitchFamily="34" charset="0"/>
              <a:buChar char="•"/>
            </a:pPr>
            <a:r>
              <a:rPr lang="en-US" b="0" baseline="0" dirty="0" smtClean="0"/>
              <a:t>Log column or cell</a:t>
            </a:r>
          </a:p>
          <a:p>
            <a:pPr marL="628650" lvl="1" indent="-171450">
              <a:buFont typeface="Arial" pitchFamily="34" charset="0"/>
              <a:buChar char="•"/>
            </a:pPr>
            <a:r>
              <a:rPr lang="en-US" b="0" baseline="0" dirty="0" smtClean="0"/>
              <a:t>Start row</a:t>
            </a:r>
          </a:p>
          <a:p>
            <a:pPr marL="628650" lvl="1" indent="-171450">
              <a:buFont typeface="Arial" pitchFamily="34" charset="0"/>
              <a:buChar char="•"/>
            </a:pPr>
            <a:r>
              <a:rPr lang="en-US" b="0" baseline="0" dirty="0" smtClean="0"/>
              <a:t>Extract all records or No. of records to be extracted</a:t>
            </a:r>
          </a:p>
          <a:p>
            <a:pPr marL="628650" lvl="1" indent="-171450">
              <a:buFont typeface="Arial" pitchFamily="34" charset="0"/>
              <a:buChar char="•"/>
            </a:pPr>
            <a:r>
              <a:rPr lang="en-US" b="0" strike="noStrike" baseline="0" dirty="0" smtClean="0"/>
              <a:t>Run as SAP Background Process</a:t>
            </a:r>
          </a:p>
          <a:p>
            <a:pPr marL="628650" lvl="1" indent="-171450">
              <a:buFont typeface="Arial" pitchFamily="34" charset="0"/>
              <a:buChar char="•"/>
            </a:pPr>
            <a:r>
              <a:rPr lang="en-US" b="0" strike="noStrike" baseline="0" dirty="0" smtClean="0"/>
              <a:t>Run Reason </a:t>
            </a:r>
          </a:p>
          <a:p>
            <a:pPr marL="1085850" lvl="2" indent="-171450">
              <a:buFont typeface="Arial" pitchFamily="34" charset="0"/>
              <a:buChar char="•"/>
            </a:pPr>
            <a:r>
              <a:rPr lang="en-US" b="0" strike="noStrike" baseline="0" dirty="0" smtClean="0"/>
              <a:t>Shows in Log Column header</a:t>
            </a:r>
          </a:p>
          <a:p>
            <a:pPr marL="1085850" lvl="2" indent="-171450">
              <a:buFont typeface="Arial" pitchFamily="34" charset="0"/>
              <a:buChar char="•"/>
            </a:pPr>
            <a:r>
              <a:rPr lang="en-US" b="0" strike="noStrike" baseline="0" dirty="0" smtClean="0"/>
              <a:t>Shows in reports</a:t>
            </a:r>
          </a:p>
          <a:p>
            <a:pPr marL="628650" lvl="1" indent="-171450">
              <a:buFont typeface="Arial" pitchFamily="34" charset="0"/>
              <a:buChar char="•"/>
            </a:pPr>
            <a:endParaRPr lang="en-US" b="1" dirty="0" smtClean="0"/>
          </a:p>
          <a:p>
            <a:pPr marL="171450" indent="-171450">
              <a:buFont typeface="Arial" pitchFamily="34" charset="0"/>
              <a:buChar char="•"/>
            </a:pPr>
            <a:r>
              <a:rPr lang="en-US" b="1" dirty="0" smtClean="0"/>
              <a:t>Run Options</a:t>
            </a:r>
          </a:p>
          <a:p>
            <a:pPr marL="628650" lvl="1" indent="-171450">
              <a:buFont typeface="Arial" pitchFamily="34" charset="0"/>
              <a:buChar char="•"/>
            </a:pPr>
            <a:r>
              <a:rPr lang="en-US" b="1" dirty="0" smtClean="0"/>
              <a:t>Run Now</a:t>
            </a:r>
          </a:p>
          <a:p>
            <a:pPr marL="1085850" marR="0" lvl="3" indent="-171450" algn="l" defTabSz="914400" rtl="0" eaLnBrk="1" fontAlgn="auto" latinLnBrk="0" hangingPunct="1">
              <a:lnSpc>
                <a:spcPct val="100000"/>
              </a:lnSpc>
              <a:spcBef>
                <a:spcPts val="0"/>
              </a:spcBef>
              <a:spcAft>
                <a:spcPts val="0"/>
              </a:spcAft>
              <a:buClrTx/>
              <a:buSzTx/>
              <a:buFont typeface="Arial" pitchFamily="34" charset="0"/>
              <a:buChar char="•"/>
              <a:tabLst/>
              <a:defRPr/>
            </a:pPr>
            <a:r>
              <a:rPr lang="en-US" baseline="0" dirty="0" smtClean="0"/>
              <a:t>Option to either run your query now or…</a:t>
            </a:r>
            <a:endParaRPr lang="en-US" b="1" dirty="0" smtClean="0"/>
          </a:p>
          <a:p>
            <a:pPr marL="628650" lvl="1" indent="-171450">
              <a:buFont typeface="Arial" pitchFamily="34" charset="0"/>
              <a:buChar char="•"/>
            </a:pPr>
            <a:endParaRPr lang="en-US" b="1" dirty="0" smtClean="0"/>
          </a:p>
          <a:p>
            <a:pPr marL="628650" lvl="1" indent="-171450">
              <a:buFont typeface="Arial" pitchFamily="34" charset="0"/>
              <a:buChar char="•"/>
            </a:pPr>
            <a:r>
              <a:rPr lang="en-US" b="1" dirty="0" smtClean="0"/>
              <a:t>Run</a:t>
            </a:r>
            <a:r>
              <a:rPr lang="en-US" b="1" baseline="0" dirty="0" smtClean="0"/>
              <a:t> Later (ALF – auto logon file)</a:t>
            </a:r>
          </a:p>
          <a:p>
            <a:pPr marL="1085850" marR="0" lvl="3" indent="-171450" algn="l" defTabSz="914400" rtl="0" eaLnBrk="1" fontAlgn="auto" latinLnBrk="0" hangingPunct="1">
              <a:lnSpc>
                <a:spcPct val="100000"/>
              </a:lnSpc>
              <a:spcBef>
                <a:spcPts val="0"/>
              </a:spcBef>
              <a:spcAft>
                <a:spcPts val="0"/>
              </a:spcAft>
              <a:buClrTx/>
              <a:buSzTx/>
              <a:buFont typeface="Arial" pitchFamily="34" charset="0"/>
              <a:buChar char="•"/>
              <a:tabLst/>
              <a:defRPr/>
            </a:pPr>
            <a:r>
              <a:rPr lang="en-US" baseline="0" dirty="0" smtClean="0"/>
              <a:t>To schedule a future run, you will need to capture your login settings so that Query can login to SAP on your behalf. </a:t>
            </a:r>
          </a:p>
          <a:p>
            <a:pPr marL="1543050" marR="0" lvl="4" indent="-171450" algn="l" defTabSz="914400" rtl="0" eaLnBrk="1" fontAlgn="auto" latinLnBrk="0" hangingPunct="1">
              <a:lnSpc>
                <a:spcPct val="100000"/>
              </a:lnSpc>
              <a:spcBef>
                <a:spcPts val="0"/>
              </a:spcBef>
              <a:spcAft>
                <a:spcPts val="0"/>
              </a:spcAft>
              <a:buClrTx/>
              <a:buSzTx/>
              <a:buFont typeface="Arial" pitchFamily="34" charset="0"/>
              <a:buChar char="•"/>
              <a:tabLst/>
              <a:defRPr/>
            </a:pPr>
            <a:r>
              <a:rPr lang="en-US" baseline="0" dirty="0" smtClean="0"/>
              <a:t>Options for scheduling the query include daily, weekly and monthly timeframes.</a:t>
            </a:r>
          </a:p>
          <a:p>
            <a:pPr marL="1085850" marR="0" lvl="3" indent="-171450" algn="l" defTabSz="914400" rtl="0" eaLnBrk="1" fontAlgn="auto" latinLnBrk="0" hangingPunct="1">
              <a:lnSpc>
                <a:spcPct val="100000"/>
              </a:lnSpc>
              <a:spcBef>
                <a:spcPts val="0"/>
              </a:spcBef>
              <a:spcAft>
                <a:spcPts val="0"/>
              </a:spcAft>
              <a:buClrTx/>
              <a:buSzTx/>
              <a:buFont typeface="Arial" pitchFamily="34" charset="0"/>
              <a:buChar char="•"/>
              <a:tabLst/>
              <a:defRPr/>
            </a:pPr>
            <a:r>
              <a:rPr lang="en-US" baseline="0" dirty="0" smtClean="0"/>
              <a:t>You can create a subscription to your query with a notification sent to your email. </a:t>
            </a:r>
          </a:p>
          <a:p>
            <a:pPr marL="1543050" marR="0" lvl="4" indent="-171450" algn="l" defTabSz="914400" rtl="0" eaLnBrk="1" fontAlgn="auto" latinLnBrk="0" hangingPunct="1">
              <a:lnSpc>
                <a:spcPct val="100000"/>
              </a:lnSpc>
              <a:spcBef>
                <a:spcPts val="0"/>
              </a:spcBef>
              <a:spcAft>
                <a:spcPts val="0"/>
              </a:spcAft>
              <a:buClrTx/>
              <a:buSzTx/>
              <a:buFont typeface="Arial" pitchFamily="34" charset="0"/>
              <a:buChar char="•"/>
              <a:tabLst/>
              <a:defRPr/>
            </a:pPr>
            <a:r>
              <a:rPr lang="en-US" baseline="0" dirty="0" smtClean="0"/>
              <a:t>If your Administrator has set up your own internal mail server for Query, you can also attach a copy of the report to the email notification. </a:t>
            </a:r>
          </a:p>
          <a:p>
            <a:pPr marL="1085850" marR="0" lvl="3" indent="-171450" algn="l" defTabSz="914400" rtl="0" eaLnBrk="1" fontAlgn="auto" latinLnBrk="0" hangingPunct="1">
              <a:lnSpc>
                <a:spcPct val="100000"/>
              </a:lnSpc>
              <a:spcBef>
                <a:spcPts val="0"/>
              </a:spcBef>
              <a:spcAft>
                <a:spcPts val="0"/>
              </a:spcAft>
              <a:buClrTx/>
              <a:buSzTx/>
              <a:buFont typeface="Arial" pitchFamily="34" charset="0"/>
              <a:buChar char="•"/>
              <a:tabLst/>
              <a:defRPr/>
            </a:pPr>
            <a:r>
              <a:rPr lang="en-US" baseline="0" dirty="0" smtClean="0"/>
              <a:t>Or use the Scheduler to set a date and time for the query to run. </a:t>
            </a:r>
          </a:p>
          <a:p>
            <a:pPr marL="1543050" marR="0" lvl="4" indent="-171450" algn="l" defTabSz="914400" rtl="0" eaLnBrk="1" fontAlgn="auto" latinLnBrk="0" hangingPunct="1">
              <a:lnSpc>
                <a:spcPct val="100000"/>
              </a:lnSpc>
              <a:spcBef>
                <a:spcPts val="0"/>
              </a:spcBef>
              <a:spcAft>
                <a:spcPts val="0"/>
              </a:spcAft>
              <a:buClrTx/>
              <a:buSzTx/>
              <a:buFont typeface="Arial" pitchFamily="34" charset="0"/>
              <a:buChar char="•"/>
              <a:tabLst/>
              <a:defRPr/>
            </a:pPr>
            <a:endParaRPr lang="en-US" baseline="0" dirty="0" smtClean="0"/>
          </a:p>
        </p:txBody>
      </p:sp>
      <p:sp>
        <p:nvSpPr>
          <p:cNvPr id="4" name="Slide Number Placeholder 3"/>
          <p:cNvSpPr>
            <a:spLocks noGrp="1"/>
          </p:cNvSpPr>
          <p:nvPr>
            <p:ph type="sldNum" sz="quarter" idx="10"/>
          </p:nvPr>
        </p:nvSpPr>
        <p:spPr/>
        <p:txBody>
          <a:bodyPr/>
          <a:lstStyle/>
          <a:p>
            <a:fld id="{2AAFFAD7-F4BB-40AB-9856-8EF2547A47A0}" type="slidenum">
              <a:rPr lang="en-US" smtClean="0"/>
              <a:pPr/>
              <a:t>93</a:t>
            </a:fld>
            <a:endParaRPr lang="en-US" dirty="0"/>
          </a:p>
        </p:txBody>
      </p:sp>
    </p:spTree>
    <p:extLst>
      <p:ext uri="{BB962C8B-B14F-4D97-AF65-F5344CB8AC3E}">
        <p14:creationId xmlns:p14="http://schemas.microsoft.com/office/powerpoint/2010/main" val="721688100"/>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Autofit/>
          </a:bodyPr>
          <a:lstStyle/>
          <a:p>
            <a:pPr marL="171450" indent="-171450" defTabSz="864804">
              <a:buFont typeface="Arial" pitchFamily="34" charset="0"/>
              <a:buChar char="•"/>
              <a:defRPr/>
            </a:pPr>
            <a:r>
              <a:rPr lang="en-US" b="1" baseline="0" dirty="0" smtClean="0"/>
              <a:t>Run Later &gt; Run</a:t>
            </a:r>
          </a:p>
          <a:p>
            <a:pPr marL="628650" lvl="1" indent="-171450" defTabSz="864804">
              <a:buFont typeface="Arial" pitchFamily="34" charset="0"/>
              <a:buChar char="•"/>
              <a:defRPr/>
            </a:pPr>
            <a:r>
              <a:rPr lang="en-US" baseline="0" dirty="0" smtClean="0"/>
              <a:t>Select the Run Later Option and Press Run button</a:t>
            </a:r>
          </a:p>
          <a:p>
            <a:pPr defTabSz="864804">
              <a:defRPr/>
            </a:pPr>
            <a:endParaRPr lang="en-US" baseline="0" dirty="0" smtClean="0"/>
          </a:p>
          <a:p>
            <a:pPr marL="171450" indent="-171450" defTabSz="864804">
              <a:buFont typeface="Arial" pitchFamily="34" charset="0"/>
              <a:buChar char="•"/>
              <a:defRPr/>
            </a:pPr>
            <a:r>
              <a:rPr lang="en-US" b="1" baseline="0" dirty="0" smtClean="0"/>
              <a:t>Complete the Wizard</a:t>
            </a:r>
          </a:p>
          <a:p>
            <a:pPr marL="628650" lvl="1" indent="-171450" defTabSz="864804">
              <a:buFont typeface="Arial" pitchFamily="34" charset="0"/>
              <a:buChar char="•"/>
              <a:defRPr/>
            </a:pPr>
            <a:r>
              <a:rPr lang="en-US" b="0" baseline="0" dirty="0" smtClean="0"/>
              <a:t>Use the Capture button to easier capture the SAP login credentials</a:t>
            </a:r>
          </a:p>
          <a:p>
            <a:pPr marL="628650" lvl="1" indent="-171450" defTabSz="864804">
              <a:buFont typeface="Arial" pitchFamily="34" charset="0"/>
              <a:buChar char="•"/>
              <a:defRPr/>
            </a:pPr>
            <a:r>
              <a:rPr lang="en-US" b="0" baseline="0" dirty="0" smtClean="0"/>
              <a:t>Next</a:t>
            </a:r>
          </a:p>
          <a:p>
            <a:pPr marL="628650" lvl="1" indent="-171450" defTabSz="864804">
              <a:buFont typeface="Arial" pitchFamily="34" charset="0"/>
              <a:buChar char="•"/>
              <a:defRPr/>
            </a:pPr>
            <a:r>
              <a:rPr lang="en-US" b="0" baseline="0" dirty="0" smtClean="0"/>
              <a:t>Set the time</a:t>
            </a:r>
          </a:p>
          <a:p>
            <a:pPr marL="1085850" lvl="2" indent="-171450" defTabSz="864804">
              <a:buFont typeface="Arial" pitchFamily="34" charset="0"/>
              <a:buChar char="•"/>
              <a:defRPr/>
            </a:pPr>
            <a:r>
              <a:rPr lang="en-US" b="0" baseline="0" dirty="0" smtClean="0"/>
              <a:t>Can run once or schedule to run repeatedly</a:t>
            </a:r>
          </a:p>
          <a:p>
            <a:pPr marL="628650" lvl="1" indent="-171450" defTabSz="864804">
              <a:buFont typeface="Arial" pitchFamily="34" charset="0"/>
              <a:buChar char="•"/>
              <a:defRPr/>
            </a:pPr>
            <a:r>
              <a:rPr lang="en-US" b="0" baseline="0" dirty="0" smtClean="0"/>
              <a:t>Finish</a:t>
            </a:r>
          </a:p>
          <a:p>
            <a:pPr defTabSz="864804">
              <a:defRPr/>
            </a:pPr>
            <a:endParaRPr lang="en-US" b="0" baseline="0" dirty="0" smtClean="0"/>
          </a:p>
        </p:txBody>
      </p:sp>
      <p:sp>
        <p:nvSpPr>
          <p:cNvPr id="4" name="Slide Number Placeholder 3"/>
          <p:cNvSpPr>
            <a:spLocks noGrp="1"/>
          </p:cNvSpPr>
          <p:nvPr>
            <p:ph type="sldNum" sz="quarter" idx="10"/>
          </p:nvPr>
        </p:nvSpPr>
        <p:spPr/>
        <p:txBody>
          <a:bodyPr/>
          <a:lstStyle/>
          <a:p>
            <a:fld id="{2AAFFAD7-F4BB-40AB-9856-8EF2547A47A0}" type="slidenum">
              <a:rPr lang="en-US" smtClean="0"/>
              <a:pPr/>
              <a:t>94</a:t>
            </a:fld>
            <a:endParaRPr lang="en-US" dirty="0"/>
          </a:p>
        </p:txBody>
      </p:sp>
    </p:spTree>
    <p:extLst>
      <p:ext uri="{BB962C8B-B14F-4D97-AF65-F5344CB8AC3E}">
        <p14:creationId xmlns:p14="http://schemas.microsoft.com/office/powerpoint/2010/main" val="1793266111"/>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Autofit/>
          </a:bodyPr>
          <a:lstStyle/>
          <a:p>
            <a:pPr marL="171450" indent="-171450" defTabSz="864804">
              <a:buFont typeface="Arial" pitchFamily="34" charset="0"/>
              <a:buChar char="•"/>
              <a:defRPr/>
            </a:pPr>
            <a:r>
              <a:rPr lang="en-US" b="1" baseline="0" dirty="0" smtClean="0"/>
              <a:t>Review scheduled jobs</a:t>
            </a:r>
          </a:p>
          <a:p>
            <a:pPr marL="628650" lvl="1" indent="-171450" defTabSz="864804">
              <a:buFont typeface="Arial" pitchFamily="34" charset="0"/>
              <a:buChar char="•"/>
              <a:defRPr/>
            </a:pPr>
            <a:r>
              <a:rPr lang="en-US" b="1" baseline="0" dirty="0" smtClean="0"/>
              <a:t>Tools &gt; Scheduler</a:t>
            </a:r>
          </a:p>
          <a:p>
            <a:pPr marL="1085850" lvl="2" indent="-171450" defTabSz="864804">
              <a:buFont typeface="Arial" pitchFamily="34" charset="0"/>
              <a:buChar char="•"/>
              <a:defRPr/>
            </a:pPr>
            <a:r>
              <a:rPr lang="en-US" b="0" baseline="0" dirty="0" smtClean="0"/>
              <a:t>There are 2 views for the scheduler – Basic (screen shot) or Calendar</a:t>
            </a:r>
          </a:p>
        </p:txBody>
      </p:sp>
      <p:sp>
        <p:nvSpPr>
          <p:cNvPr id="4" name="Slide Number Placeholder 3"/>
          <p:cNvSpPr>
            <a:spLocks noGrp="1"/>
          </p:cNvSpPr>
          <p:nvPr>
            <p:ph type="sldNum" sz="quarter" idx="10"/>
          </p:nvPr>
        </p:nvSpPr>
        <p:spPr/>
        <p:txBody>
          <a:bodyPr/>
          <a:lstStyle/>
          <a:p>
            <a:fld id="{2AAFFAD7-F4BB-40AB-9856-8EF2547A47A0}" type="slidenum">
              <a:rPr lang="en-US" smtClean="0"/>
              <a:pPr/>
              <a:t>95</a:t>
            </a:fld>
            <a:endParaRPr lang="en-US" dirty="0"/>
          </a:p>
        </p:txBody>
      </p:sp>
    </p:spTree>
    <p:extLst>
      <p:ext uri="{BB962C8B-B14F-4D97-AF65-F5344CB8AC3E}">
        <p14:creationId xmlns:p14="http://schemas.microsoft.com/office/powerpoint/2010/main" val="2733650728"/>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Autofit/>
          </a:bodyPr>
          <a:lstStyle/>
          <a:p>
            <a:pPr marL="0" indent="0">
              <a:buFont typeface="Arial" pitchFamily="34" charset="0"/>
              <a:buNone/>
            </a:pPr>
            <a:r>
              <a:rPr lang="en-US" b="0" dirty="0" smtClean="0"/>
              <a:t>Several of the options</a:t>
            </a:r>
            <a:r>
              <a:rPr lang="en-US" b="0" baseline="0" dirty="0" smtClean="0"/>
              <a:t> are self explanatory, call out these:</a:t>
            </a:r>
          </a:p>
          <a:p>
            <a:pPr marL="0" indent="0">
              <a:buFont typeface="Arial" pitchFamily="34" charset="0"/>
              <a:buNone/>
            </a:pPr>
            <a:endParaRPr lang="en-US" b="0" dirty="0" smtClean="0"/>
          </a:p>
          <a:p>
            <a:pPr marL="171450" indent="-171450">
              <a:buFont typeface="Arial" pitchFamily="34" charset="0"/>
              <a:buChar char="•"/>
            </a:pPr>
            <a:r>
              <a:rPr lang="en-US" b="1" dirty="0" smtClean="0"/>
              <a:t>Data chunk</a:t>
            </a:r>
          </a:p>
          <a:p>
            <a:pPr marL="628650" marR="0" lvl="1" indent="-171450" algn="l" defTabSz="914400" rtl="0" eaLnBrk="1" fontAlgn="auto" latinLnBrk="0" hangingPunct="1">
              <a:lnSpc>
                <a:spcPct val="100000"/>
              </a:lnSpc>
              <a:spcBef>
                <a:spcPts val="0"/>
              </a:spcBef>
              <a:spcAft>
                <a:spcPts val="0"/>
              </a:spcAft>
              <a:buClrTx/>
              <a:buSzTx/>
              <a:buFont typeface="Arial" pitchFamily="34" charset="0"/>
              <a:buChar char="•"/>
              <a:tabLst/>
              <a:defRPr/>
            </a:pPr>
            <a:r>
              <a:rPr lang="en-US" dirty="0" smtClean="0"/>
              <a:t>Can help performance when you are extracting a large number of records. </a:t>
            </a:r>
          </a:p>
          <a:p>
            <a:pPr marL="628650" lvl="1" indent="-171450">
              <a:buFont typeface="Arial" pitchFamily="34" charset="0"/>
              <a:buChar char="•"/>
            </a:pPr>
            <a:r>
              <a:rPr lang="en-US" b="0" dirty="0" smtClean="0"/>
              <a:t>Value</a:t>
            </a:r>
            <a:r>
              <a:rPr lang="en-US" dirty="0" smtClean="0"/>
              <a:t> </a:t>
            </a:r>
            <a:r>
              <a:rPr lang="en-US" baseline="0" dirty="0" smtClean="0"/>
              <a:t>uses an </a:t>
            </a:r>
            <a:r>
              <a:rPr lang="en-US" sz="1200" kern="1200" dirty="0" smtClean="0">
                <a:solidFill>
                  <a:schemeClr val="tx1"/>
                </a:solidFill>
                <a:effectLst/>
                <a:latin typeface="+mn-lt"/>
                <a:ea typeface="+mn-ea"/>
                <a:cs typeface="+mn-cs"/>
              </a:rPr>
              <a:t>algorithm.</a:t>
            </a:r>
            <a:endParaRPr lang="en-US" dirty="0" smtClean="0"/>
          </a:p>
          <a:p>
            <a:pPr marL="628650" marR="0" lvl="1" indent="-171450" algn="l" defTabSz="914400" rtl="0" eaLnBrk="1" fontAlgn="auto" latinLnBrk="0" hangingPunct="1">
              <a:lnSpc>
                <a:spcPct val="100000"/>
              </a:lnSpc>
              <a:spcBef>
                <a:spcPts val="0"/>
              </a:spcBef>
              <a:spcAft>
                <a:spcPts val="0"/>
              </a:spcAft>
              <a:buClrTx/>
              <a:buSzTx/>
              <a:buFont typeface="Arial" pitchFamily="34" charset="0"/>
              <a:buChar char="•"/>
              <a:tabLst/>
              <a:defRPr/>
            </a:pPr>
            <a:r>
              <a:rPr lang="en-US" dirty="0" smtClean="0"/>
              <a:t>Query retrieves records in chunks based on number of records you specify,</a:t>
            </a:r>
            <a:r>
              <a:rPr lang="en-US" baseline="0" dirty="0" smtClean="0"/>
              <a:t> no limitation.</a:t>
            </a:r>
            <a:endParaRPr lang="en-US" b="1" dirty="0" smtClean="0"/>
          </a:p>
          <a:p>
            <a:pPr marL="628650" lvl="1" indent="-171450">
              <a:buFont typeface="Arial" pitchFamily="34" charset="0"/>
              <a:buChar char="•"/>
            </a:pPr>
            <a:r>
              <a:rPr lang="en-US" dirty="0" smtClean="0"/>
              <a:t>Stop button also appears so that you can stop the extraction if it is running for too long.</a:t>
            </a:r>
          </a:p>
          <a:p>
            <a:pPr marL="628650" lvl="1" indent="-171450">
              <a:buFont typeface="Arial" pitchFamily="34" charset="0"/>
              <a:buChar char="•"/>
            </a:pPr>
            <a:endParaRPr lang="en-US" b="1" dirty="0" smtClean="0"/>
          </a:p>
          <a:p>
            <a:pPr marL="171450" indent="-171450">
              <a:buFont typeface="Arial" pitchFamily="34" charset="0"/>
              <a:buChar char="•"/>
            </a:pPr>
            <a:r>
              <a:rPr lang="en-US" b="1" dirty="0" smtClean="0"/>
              <a:t>Write</a:t>
            </a:r>
            <a:r>
              <a:rPr lang="en-US" b="1" baseline="0" dirty="0" smtClean="0"/>
              <a:t> trace of run</a:t>
            </a:r>
          </a:p>
          <a:p>
            <a:pPr marL="628650" lvl="1" indent="-171450">
              <a:buFont typeface="Arial" pitchFamily="34" charset="0"/>
              <a:buChar char="•"/>
            </a:pPr>
            <a:r>
              <a:rPr lang="en-US" b="1" baseline="0" dirty="0" smtClean="0"/>
              <a:t>NOTE</a:t>
            </a:r>
            <a:r>
              <a:rPr lang="en-US" b="0" baseline="0" dirty="0" smtClean="0"/>
              <a:t>- This is a SAP trace</a:t>
            </a:r>
          </a:p>
          <a:p>
            <a:pPr marL="628650" lvl="1" indent="-171450">
              <a:buFont typeface="Arial" pitchFamily="34" charset="0"/>
              <a:buChar char="•"/>
            </a:pPr>
            <a:r>
              <a:rPr lang="en-US" b="0" baseline="0" dirty="0" smtClean="0"/>
              <a:t>Tools&gt;Options&gt;Error Management&gt;Enable Application Trace</a:t>
            </a:r>
          </a:p>
          <a:p>
            <a:pPr marL="628650" lvl="1" indent="-171450">
              <a:buFont typeface="Arial" pitchFamily="34" charset="0"/>
              <a:buChar char="•"/>
            </a:pPr>
            <a:r>
              <a:rPr lang="en-US" b="0" baseline="0" dirty="0" smtClean="0"/>
              <a:t>Helpful troubleshooting tool if you are experiencing problems with a Query. </a:t>
            </a:r>
          </a:p>
          <a:p>
            <a:pPr marL="628650" lvl="1" indent="-171450">
              <a:buFont typeface="Arial" pitchFamily="34" charset="0"/>
              <a:buChar char="•"/>
            </a:pPr>
            <a:r>
              <a:rPr lang="en-US" b="0" baseline="0" dirty="0" smtClean="0"/>
              <a:t>Turn on and run the Query, access the trace file in the LOG directory and email </a:t>
            </a:r>
            <a:r>
              <a:rPr lang="en-US" baseline="0" dirty="0" smtClean="0"/>
              <a:t>to Winshuttle Support. </a:t>
            </a:r>
          </a:p>
          <a:p>
            <a:pPr marL="628650" lvl="1" indent="-171450">
              <a:buFont typeface="Arial" pitchFamily="34" charset="0"/>
              <a:buChar char="•"/>
            </a:pPr>
            <a:r>
              <a:rPr lang="en-US" baseline="0" dirty="0" smtClean="0"/>
              <a:t>Be sure to then turn off the Trace feature as it does add processing time to the Query.</a:t>
            </a:r>
          </a:p>
          <a:p>
            <a:pPr marL="628650" lvl="1" indent="-171450">
              <a:buFont typeface="Arial" pitchFamily="34" charset="0"/>
              <a:buChar char="•"/>
            </a:pPr>
            <a:endParaRPr lang="en-US" baseline="0" dirty="0" smtClean="0"/>
          </a:p>
          <a:p>
            <a:pPr marL="171450" lvl="0" indent="-171450">
              <a:buFont typeface="Arial" pitchFamily="34" charset="0"/>
              <a:buChar char="•"/>
            </a:pPr>
            <a:r>
              <a:rPr lang="en-US" b="1" baseline="0" dirty="0" smtClean="0"/>
              <a:t>Result File Options – Available only in Excel</a:t>
            </a:r>
          </a:p>
          <a:p>
            <a:pPr marL="628650" lvl="1" indent="-171450">
              <a:buFont typeface="Arial" pitchFamily="34" charset="0"/>
              <a:buChar char="•"/>
            </a:pPr>
            <a:r>
              <a:rPr lang="en-US" b="0" i="1" baseline="0" dirty="0" smtClean="0"/>
              <a:t>Save and close output file after run</a:t>
            </a:r>
          </a:p>
          <a:p>
            <a:pPr marL="1085850" lvl="2" indent="-171450">
              <a:buFont typeface="Arial" pitchFamily="34" charset="0"/>
              <a:buChar char="•"/>
            </a:pPr>
            <a:r>
              <a:rPr lang="en-US" b="0" i="0" baseline="0" dirty="0" smtClean="0"/>
              <a:t>Very helpful</a:t>
            </a:r>
          </a:p>
          <a:p>
            <a:pPr marL="628650" lvl="1" indent="-171450">
              <a:buFont typeface="Arial" pitchFamily="34" charset="0"/>
              <a:buChar char="•"/>
            </a:pPr>
            <a:r>
              <a:rPr lang="en-US" b="0" i="1" baseline="0" dirty="0" smtClean="0"/>
              <a:t>Warn if data is present in result file</a:t>
            </a:r>
          </a:p>
          <a:p>
            <a:pPr marL="628650" lvl="1" indent="-171450">
              <a:buFont typeface="Arial" pitchFamily="34" charset="0"/>
              <a:buChar char="•"/>
            </a:pPr>
            <a:r>
              <a:rPr lang="en-US" b="0" i="1" baseline="0" dirty="0" smtClean="0"/>
              <a:t>Write header information in result file </a:t>
            </a:r>
            <a:r>
              <a:rPr lang="en-US" b="0" i="0" baseline="0" dirty="0" smtClean="0"/>
              <a:t> - if you are using a blank Excel spreadsheet</a:t>
            </a:r>
            <a:endParaRPr lang="en-US" b="0" i="1" baseline="0" dirty="0" smtClean="0"/>
          </a:p>
          <a:p>
            <a:pPr marL="628650" lvl="1" indent="-171450">
              <a:buFont typeface="Arial" pitchFamily="34" charset="0"/>
              <a:buChar char="•"/>
            </a:pPr>
            <a:r>
              <a:rPr lang="en-US" b="0" i="1" baseline="0" dirty="0" smtClean="0"/>
              <a:t>Write field expression</a:t>
            </a:r>
          </a:p>
          <a:p>
            <a:pPr marL="171450" lvl="0" indent="-171450">
              <a:buFont typeface="Arial" pitchFamily="34" charset="0"/>
              <a:buChar char="•"/>
            </a:pPr>
            <a:endParaRPr lang="en-US" b="0" baseline="0" dirty="0" smtClean="0"/>
          </a:p>
          <a:p>
            <a:pPr marL="171450" lvl="0" indent="-171450">
              <a:buFont typeface="Arial" pitchFamily="34" charset="0"/>
              <a:buChar char="•"/>
            </a:pPr>
            <a:r>
              <a:rPr lang="en-US" b="1" baseline="0" dirty="0" smtClean="0"/>
              <a:t>Data Writing Options- Available only in Excel</a:t>
            </a:r>
          </a:p>
          <a:p>
            <a:pPr marL="628650" lvl="1" indent="-171450">
              <a:buFont typeface="Arial" pitchFamily="34" charset="0"/>
              <a:buChar char="•"/>
            </a:pPr>
            <a:r>
              <a:rPr lang="en-US" i="1" baseline="0" dirty="0" smtClean="0"/>
              <a:t>Clear mapped columns</a:t>
            </a:r>
          </a:p>
          <a:p>
            <a:pPr marL="1085850" lvl="2" indent="-171450">
              <a:buFont typeface="Arial" pitchFamily="34" charset="0"/>
              <a:buChar char="•"/>
            </a:pPr>
            <a:r>
              <a:rPr lang="en-US" baseline="0" dirty="0" smtClean="0"/>
              <a:t>Clears your destination file first before writing the new Query output. </a:t>
            </a:r>
          </a:p>
          <a:p>
            <a:pPr marL="628650" lvl="1" indent="-171450">
              <a:buFont typeface="Arial" pitchFamily="34" charset="0"/>
              <a:buChar char="•"/>
            </a:pPr>
            <a:r>
              <a:rPr lang="en-US" i="1" baseline="0" dirty="0" smtClean="0"/>
              <a:t>Append data to result file </a:t>
            </a:r>
          </a:p>
          <a:p>
            <a:pPr marL="1085850" lvl="2" indent="-171450">
              <a:buFont typeface="Arial" pitchFamily="34" charset="0"/>
              <a:buChar char="•"/>
            </a:pPr>
            <a:r>
              <a:rPr lang="en-US" i="0" baseline="0" dirty="0" smtClean="0"/>
              <a:t>L</a:t>
            </a:r>
            <a:r>
              <a:rPr lang="en-US" baseline="0" dirty="0" smtClean="0"/>
              <a:t>eaves the current data in the file plus 5 blank row before inserting new column headings and the new Query output. </a:t>
            </a:r>
          </a:p>
          <a:p>
            <a:pPr marL="1085850" lvl="2" indent="-171450">
              <a:buFont typeface="Arial" pitchFamily="34" charset="0"/>
              <a:buChar char="•"/>
            </a:pPr>
            <a:r>
              <a:rPr lang="en-US" b="1" baseline="0" dirty="0" smtClean="0"/>
              <a:t>NOTE: </a:t>
            </a:r>
            <a:r>
              <a:rPr lang="en-US" baseline="0" dirty="0" smtClean="0"/>
              <a:t>Does not work for linked scripts</a:t>
            </a:r>
          </a:p>
          <a:p>
            <a:pPr marL="628650" lvl="1" indent="-171450">
              <a:buFont typeface="Arial" pitchFamily="34" charset="0"/>
              <a:buChar char="•"/>
            </a:pPr>
            <a:r>
              <a:rPr lang="en-US" i="1" baseline="0" dirty="0" smtClean="0"/>
              <a:t>Overwrite existing data </a:t>
            </a:r>
          </a:p>
          <a:p>
            <a:pPr marL="1085850" lvl="2" indent="-171450">
              <a:buFont typeface="Arial" pitchFamily="34" charset="0"/>
              <a:buChar char="•"/>
            </a:pPr>
            <a:r>
              <a:rPr lang="en-US" baseline="0" dirty="0" smtClean="0"/>
              <a:t>Overwrites any current entries in the data file. </a:t>
            </a:r>
          </a:p>
          <a:p>
            <a:pPr marL="1085850" lvl="2" indent="-171450">
              <a:buFont typeface="Arial" pitchFamily="34" charset="0"/>
              <a:buChar char="•"/>
            </a:pPr>
            <a:r>
              <a:rPr lang="en-US" baseline="0" dirty="0" smtClean="0"/>
              <a:t>Some risk with this option</a:t>
            </a:r>
          </a:p>
          <a:p>
            <a:pPr marL="1543050" lvl="3" indent="-171450">
              <a:buFont typeface="Arial" pitchFamily="34" charset="0"/>
              <a:buChar char="•"/>
            </a:pPr>
            <a:r>
              <a:rPr lang="en-US" baseline="0" dirty="0" smtClean="0"/>
              <a:t>If there were 250 rows in the initial Query output and only 200 in the current run, there will still be 250 rows of data in the file. </a:t>
            </a:r>
          </a:p>
          <a:p>
            <a:pPr marL="1543050" lvl="3" indent="-171450">
              <a:buFont typeface="Arial" pitchFamily="34" charset="0"/>
              <a:buChar char="•"/>
            </a:pPr>
            <a:endParaRPr lang="en-US" baseline="0" dirty="0" smtClean="0"/>
          </a:p>
          <a:p>
            <a:pPr marL="0" marR="0" lvl="1" indent="0" algn="l" defTabSz="914400" rtl="0" eaLnBrk="1" fontAlgn="auto" latinLnBrk="0" hangingPunct="1">
              <a:lnSpc>
                <a:spcPct val="100000"/>
              </a:lnSpc>
              <a:spcBef>
                <a:spcPts val="0"/>
              </a:spcBef>
              <a:spcAft>
                <a:spcPts val="0"/>
              </a:spcAft>
              <a:buClrTx/>
              <a:buSzTx/>
              <a:buFont typeface="Arial" pitchFamily="34" charset="0"/>
              <a:buNone/>
              <a:tabLst/>
              <a:defRPr/>
            </a:pPr>
            <a:r>
              <a:rPr lang="en-US" b="1" u="none" baseline="0" dirty="0" smtClean="0"/>
              <a:t>If script has where clauses, lookup types, etc., a window will pop-up where you will fill and/or select criteria</a:t>
            </a:r>
          </a:p>
          <a:p>
            <a:pPr marL="0" marR="0" lvl="1" indent="0" algn="l" defTabSz="914400" rtl="0" eaLnBrk="1" fontAlgn="auto" latinLnBrk="0" hangingPunct="1">
              <a:lnSpc>
                <a:spcPct val="100000"/>
              </a:lnSpc>
              <a:spcBef>
                <a:spcPts val="0"/>
              </a:spcBef>
              <a:spcAft>
                <a:spcPts val="0"/>
              </a:spcAft>
              <a:buClrTx/>
              <a:buSzTx/>
              <a:buFont typeface="Arial" pitchFamily="34" charset="0"/>
              <a:buNone/>
              <a:tabLst/>
              <a:defRPr/>
            </a:pPr>
            <a:endParaRPr lang="en-US" b="1" u="sng" baseline="0" dirty="0" smtClean="0"/>
          </a:p>
        </p:txBody>
      </p:sp>
      <p:sp>
        <p:nvSpPr>
          <p:cNvPr id="4" name="Slide Number Placeholder 3"/>
          <p:cNvSpPr>
            <a:spLocks noGrp="1"/>
          </p:cNvSpPr>
          <p:nvPr>
            <p:ph type="sldNum" sz="quarter" idx="10"/>
          </p:nvPr>
        </p:nvSpPr>
        <p:spPr/>
        <p:txBody>
          <a:bodyPr/>
          <a:lstStyle/>
          <a:p>
            <a:fld id="{2AAFFAD7-F4BB-40AB-9856-8EF2547A47A0}" type="slidenum">
              <a:rPr lang="en-US" smtClean="0"/>
              <a:pPr/>
              <a:t>96</a:t>
            </a:fld>
            <a:endParaRPr lang="en-US" dirty="0"/>
          </a:p>
        </p:txBody>
      </p:sp>
    </p:spTree>
    <p:extLst>
      <p:ext uri="{BB962C8B-B14F-4D97-AF65-F5344CB8AC3E}">
        <p14:creationId xmlns:p14="http://schemas.microsoft.com/office/powerpoint/2010/main" val="1579926680"/>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864804">
              <a:defRPr/>
            </a:pPr>
            <a:r>
              <a:rPr lang="en-US" b="1" baseline="0" dirty="0" smtClean="0"/>
              <a:t>DEMO- RUN</a:t>
            </a:r>
          </a:p>
          <a:p>
            <a:pPr defTabSz="864804">
              <a:defRPr/>
            </a:pPr>
            <a:endParaRPr lang="en-US" b="1" baseline="0" dirty="0" smtClean="0"/>
          </a:p>
          <a:p>
            <a:pPr defTabSz="864804">
              <a:defRPr/>
            </a:pPr>
            <a:r>
              <a:rPr lang="en-US" baseline="0" dirty="0" smtClean="0"/>
              <a:t>Another feature in the Advanced Run Options screen. </a:t>
            </a:r>
          </a:p>
          <a:p>
            <a:pPr defTabSz="864804">
              <a:defRPr/>
            </a:pPr>
            <a:endParaRPr lang="en-US" baseline="0" dirty="0" smtClean="0"/>
          </a:p>
          <a:p>
            <a:pPr marL="171450" indent="-171450">
              <a:buFont typeface="Arial" pitchFamily="34" charset="0"/>
              <a:buChar char="•"/>
            </a:pPr>
            <a:r>
              <a:rPr lang="en-US" b="1" dirty="0" smtClean="0"/>
              <a:t>Link QUERY script</a:t>
            </a:r>
          </a:p>
          <a:p>
            <a:pPr marL="628650" lvl="1" indent="-171450">
              <a:buFont typeface="Arial" pitchFamily="34" charset="0"/>
              <a:buChar char="•"/>
            </a:pPr>
            <a:r>
              <a:rPr lang="en-US" baseline="0" dirty="0" smtClean="0"/>
              <a:t>Query supports only one script creation at a time, to process multiple queries at a time, you can link these scripts.  No limit to number of links</a:t>
            </a:r>
          </a:p>
          <a:p>
            <a:pPr marL="628650" marR="0" lvl="1" indent="-171450" algn="l" defTabSz="914400" rtl="0" eaLnBrk="1" fontAlgn="auto" latinLnBrk="0" hangingPunct="1">
              <a:lnSpc>
                <a:spcPct val="100000"/>
              </a:lnSpc>
              <a:spcBef>
                <a:spcPts val="0"/>
              </a:spcBef>
              <a:spcAft>
                <a:spcPts val="0"/>
              </a:spcAft>
              <a:buClrTx/>
              <a:buSzTx/>
              <a:buFont typeface="Arial" pitchFamily="34" charset="0"/>
              <a:buChar char="•"/>
              <a:tabLst/>
              <a:defRPr/>
            </a:pPr>
            <a:r>
              <a:rPr lang="en-US" dirty="0" smtClean="0"/>
              <a:t>Locate first script in “chain”</a:t>
            </a:r>
          </a:p>
          <a:p>
            <a:pPr marL="628650" lvl="1" indent="-171450">
              <a:buFont typeface="Arial" pitchFamily="34" charset="0"/>
              <a:buChar char="•"/>
            </a:pPr>
            <a:r>
              <a:rPr lang="en-US" dirty="0" smtClean="0"/>
              <a:t>Search from next script</a:t>
            </a:r>
          </a:p>
          <a:p>
            <a:pPr marL="628650" marR="0" lvl="1" indent="-171450" algn="l" defTabSz="914400" rtl="0" eaLnBrk="1" fontAlgn="auto" latinLnBrk="0" hangingPunct="1">
              <a:lnSpc>
                <a:spcPct val="100000"/>
              </a:lnSpc>
              <a:spcBef>
                <a:spcPts val="0"/>
              </a:spcBef>
              <a:spcAft>
                <a:spcPts val="0"/>
              </a:spcAft>
              <a:buClrTx/>
              <a:buSzTx/>
              <a:buFont typeface="Arial" pitchFamily="34" charset="0"/>
              <a:buChar char="•"/>
              <a:tabLst/>
              <a:defRPr/>
            </a:pPr>
            <a:r>
              <a:rPr lang="en-US" b="1" dirty="0" smtClean="0"/>
              <a:t>Data File Carry Settings</a:t>
            </a:r>
            <a:r>
              <a:rPr lang="en-US" b="1" baseline="0" dirty="0" smtClean="0"/>
              <a:t> </a:t>
            </a:r>
            <a:r>
              <a:rPr lang="en-US" baseline="0" dirty="0" smtClean="0"/>
              <a:t>– these carry forward to next script </a:t>
            </a:r>
          </a:p>
          <a:p>
            <a:pPr lvl="2">
              <a:buFont typeface="Arial" pitchFamily="34" charset="0"/>
              <a:buChar char="•"/>
            </a:pPr>
            <a:r>
              <a:rPr lang="en-US" baseline="0" dirty="0" smtClean="0"/>
              <a:t>File – Use the same data source file</a:t>
            </a:r>
          </a:p>
          <a:p>
            <a:pPr lvl="2">
              <a:buFont typeface="Arial" pitchFamily="34" charset="0"/>
              <a:buChar char="•"/>
            </a:pPr>
            <a:r>
              <a:rPr lang="en-US" baseline="0" dirty="0" smtClean="0"/>
              <a:t>Sheet – Use the same sheet</a:t>
            </a:r>
          </a:p>
          <a:p>
            <a:pPr lvl="2">
              <a:buFont typeface="Arial" pitchFamily="34" charset="0"/>
              <a:buChar char="•"/>
            </a:pPr>
            <a:r>
              <a:rPr lang="en-US" baseline="0" dirty="0" smtClean="0"/>
              <a:t>Start and End row – Use the same start and end row designations</a:t>
            </a:r>
          </a:p>
          <a:p>
            <a:pPr marL="457200" marR="0" lvl="1" indent="0" algn="l" defTabSz="914400" rtl="0" eaLnBrk="1" fontAlgn="auto" latinLnBrk="0" hangingPunct="1">
              <a:lnSpc>
                <a:spcPct val="100000"/>
              </a:lnSpc>
              <a:spcBef>
                <a:spcPts val="0"/>
              </a:spcBef>
              <a:spcAft>
                <a:spcPts val="0"/>
              </a:spcAft>
              <a:buClrTx/>
              <a:buSzTx/>
              <a:buFont typeface="Arial" pitchFamily="34" charset="0"/>
              <a:buChar char="•"/>
              <a:tabLst/>
              <a:defRPr/>
            </a:pPr>
            <a:r>
              <a:rPr lang="en-US" dirty="0" smtClean="0"/>
              <a:t>Continue adding scripts as needed</a:t>
            </a:r>
          </a:p>
          <a:p>
            <a:pPr lvl="2">
              <a:buFont typeface="Arial" pitchFamily="34" charset="0"/>
              <a:buChar char="•"/>
            </a:pPr>
            <a:endParaRPr lang="en-US" baseline="0" dirty="0" smtClean="0"/>
          </a:p>
          <a:p>
            <a:pPr marL="0" marR="0" lvl="1" indent="0" algn="l" defTabSz="914400" rtl="0" eaLnBrk="1" fontAlgn="auto" latinLnBrk="0" hangingPunct="1">
              <a:lnSpc>
                <a:spcPct val="100000"/>
              </a:lnSpc>
              <a:spcBef>
                <a:spcPts val="0"/>
              </a:spcBef>
              <a:spcAft>
                <a:spcPts val="0"/>
              </a:spcAft>
              <a:buClrTx/>
              <a:buSzTx/>
              <a:buFont typeface="Arial" pitchFamily="34" charset="0"/>
              <a:buNone/>
              <a:tabLst/>
              <a:defRPr/>
            </a:pPr>
            <a:r>
              <a:rPr lang="en-US" b="1" u="none" baseline="0" dirty="0" smtClean="0"/>
              <a:t>If script has where clauses, lookup types, etc., a window will pop-up where you will fill and/or select criteria</a:t>
            </a:r>
          </a:p>
          <a:p>
            <a:pPr marL="0" marR="0" lvl="1" indent="0" algn="l" defTabSz="914400" rtl="0" eaLnBrk="1" fontAlgn="auto" latinLnBrk="0" hangingPunct="1">
              <a:lnSpc>
                <a:spcPct val="100000"/>
              </a:lnSpc>
              <a:spcBef>
                <a:spcPts val="0"/>
              </a:spcBef>
              <a:spcAft>
                <a:spcPts val="0"/>
              </a:spcAft>
              <a:buClrTx/>
              <a:buSzTx/>
              <a:buFont typeface="Arial" pitchFamily="34" charset="0"/>
              <a:buNone/>
              <a:tabLst/>
              <a:defRPr/>
            </a:pPr>
            <a:endParaRPr lang="en-US" b="1" u="sng" baseline="0" dirty="0" smtClean="0"/>
          </a:p>
          <a:p>
            <a:pPr marL="0" marR="0" lvl="1" indent="0" algn="l" defTabSz="914400" rtl="0" eaLnBrk="1" fontAlgn="auto" latinLnBrk="0" hangingPunct="1">
              <a:lnSpc>
                <a:spcPct val="100000"/>
              </a:lnSpc>
              <a:spcBef>
                <a:spcPts val="0"/>
              </a:spcBef>
              <a:spcAft>
                <a:spcPts val="0"/>
              </a:spcAft>
              <a:buClrTx/>
              <a:buSzTx/>
              <a:buFont typeface="Arial" pitchFamily="34" charset="0"/>
              <a:buNone/>
              <a:tabLst/>
              <a:defRPr/>
            </a:pPr>
            <a:r>
              <a:rPr lang="en-US" b="1" u="sng" baseline="0" dirty="0" smtClean="0"/>
              <a:t>CONTINUE DEMO TO THIS POINT:</a:t>
            </a:r>
            <a:endParaRPr lang="en-US" b="0" u="none" baseline="0" dirty="0" smtClean="0"/>
          </a:p>
          <a:p>
            <a:pPr marL="228600" marR="0" lvl="1" indent="-228600" algn="l" defTabSz="914400" rtl="0" eaLnBrk="1" fontAlgn="auto" latinLnBrk="0" hangingPunct="1">
              <a:lnSpc>
                <a:spcPct val="100000"/>
              </a:lnSpc>
              <a:spcBef>
                <a:spcPts val="0"/>
              </a:spcBef>
              <a:spcAft>
                <a:spcPts val="0"/>
              </a:spcAft>
              <a:buClrTx/>
              <a:buSzTx/>
              <a:buFont typeface="Arial" pitchFamily="34" charset="0"/>
              <a:buAutoNum type="arabicPeriod"/>
              <a:tabLst/>
              <a:defRPr/>
            </a:pPr>
            <a:r>
              <a:rPr lang="en-US" b="1" u="sng" baseline="0" dirty="0" smtClean="0"/>
              <a:t>Check Log column</a:t>
            </a:r>
          </a:p>
          <a:p>
            <a:pPr marL="228600" marR="0" lvl="1" indent="-228600" algn="l" defTabSz="914400" rtl="0" eaLnBrk="1" fontAlgn="auto" latinLnBrk="0" hangingPunct="1">
              <a:lnSpc>
                <a:spcPct val="100000"/>
              </a:lnSpc>
              <a:spcBef>
                <a:spcPts val="0"/>
              </a:spcBef>
              <a:spcAft>
                <a:spcPts val="0"/>
              </a:spcAft>
              <a:buClrTx/>
              <a:buSzTx/>
              <a:buFont typeface="Arial" pitchFamily="34" charset="0"/>
              <a:buAutoNum type="arabicPeriod"/>
              <a:tabLst/>
              <a:defRPr/>
            </a:pPr>
            <a:r>
              <a:rPr lang="en-US" b="1" u="sng" baseline="0" dirty="0" smtClean="0"/>
              <a:t>Uncheck Extract all records</a:t>
            </a:r>
          </a:p>
          <a:p>
            <a:pPr marL="228600" marR="0" lvl="1" indent="-228600" algn="l" defTabSz="914400" rtl="0" eaLnBrk="1" fontAlgn="auto" latinLnBrk="0" hangingPunct="1">
              <a:lnSpc>
                <a:spcPct val="100000"/>
              </a:lnSpc>
              <a:spcBef>
                <a:spcPts val="0"/>
              </a:spcBef>
              <a:spcAft>
                <a:spcPts val="0"/>
              </a:spcAft>
              <a:buClrTx/>
              <a:buSzTx/>
              <a:buFont typeface="Arial" pitchFamily="34" charset="0"/>
              <a:buAutoNum type="arabicPeriod"/>
              <a:tabLst/>
              <a:defRPr/>
            </a:pPr>
            <a:r>
              <a:rPr lang="en-US" b="1" u="sng" baseline="0" dirty="0" smtClean="0"/>
              <a:t>Enter 50 in No. or records to be extracted</a:t>
            </a:r>
          </a:p>
          <a:p>
            <a:pPr marL="228600" marR="0" lvl="1" indent="-228600" algn="l" defTabSz="914400" rtl="0" eaLnBrk="1" fontAlgn="auto" latinLnBrk="0" hangingPunct="1">
              <a:lnSpc>
                <a:spcPct val="100000"/>
              </a:lnSpc>
              <a:spcBef>
                <a:spcPts val="0"/>
              </a:spcBef>
              <a:spcAft>
                <a:spcPts val="0"/>
              </a:spcAft>
              <a:buClrTx/>
              <a:buSzTx/>
              <a:buFont typeface="Arial" pitchFamily="34" charset="0"/>
              <a:buAutoNum type="arabicPeriod"/>
              <a:tabLst/>
              <a:defRPr/>
            </a:pPr>
            <a:r>
              <a:rPr lang="en-US" b="1" u="sng" baseline="0" dirty="0" smtClean="0"/>
              <a:t>Select Run Now</a:t>
            </a:r>
          </a:p>
          <a:p>
            <a:pPr marL="228600" marR="0" lvl="1" indent="-228600" algn="l" defTabSz="914400" rtl="0" eaLnBrk="1" fontAlgn="auto" latinLnBrk="0" hangingPunct="1">
              <a:lnSpc>
                <a:spcPct val="100000"/>
              </a:lnSpc>
              <a:spcBef>
                <a:spcPts val="0"/>
              </a:spcBef>
              <a:spcAft>
                <a:spcPts val="0"/>
              </a:spcAft>
              <a:buClrTx/>
              <a:buSzTx/>
              <a:buFont typeface="Arial" pitchFamily="34" charset="0"/>
              <a:buAutoNum type="arabicPeriod"/>
              <a:tabLst/>
              <a:defRPr/>
            </a:pPr>
            <a:r>
              <a:rPr lang="en-US" b="1" u="sng" baseline="0" dirty="0" smtClean="0"/>
              <a:t>Enter Run Reason (see this in the Log Column header later)</a:t>
            </a:r>
          </a:p>
          <a:p>
            <a:pPr marL="228600" marR="0" lvl="1" indent="-228600" algn="l" defTabSz="914400" rtl="0" eaLnBrk="1" fontAlgn="auto" latinLnBrk="0" hangingPunct="1">
              <a:lnSpc>
                <a:spcPct val="100000"/>
              </a:lnSpc>
              <a:spcBef>
                <a:spcPts val="0"/>
              </a:spcBef>
              <a:spcAft>
                <a:spcPts val="0"/>
              </a:spcAft>
              <a:buClrTx/>
              <a:buSzTx/>
              <a:buFont typeface="Arial" pitchFamily="34" charset="0"/>
              <a:buAutoNum type="arabicPeriod"/>
              <a:tabLst/>
              <a:defRPr/>
            </a:pPr>
            <a:r>
              <a:rPr lang="en-US" b="1" u="sng" baseline="0" dirty="0" smtClean="0"/>
              <a:t>Click Run</a:t>
            </a:r>
          </a:p>
          <a:p>
            <a:pPr marL="685800" marR="0" lvl="2" indent="-228600" algn="l" defTabSz="914400" rtl="0" eaLnBrk="1" fontAlgn="auto" latinLnBrk="0" hangingPunct="1">
              <a:lnSpc>
                <a:spcPct val="100000"/>
              </a:lnSpc>
              <a:spcBef>
                <a:spcPts val="0"/>
              </a:spcBef>
              <a:spcAft>
                <a:spcPts val="0"/>
              </a:spcAft>
              <a:buClrTx/>
              <a:buSzTx/>
              <a:buFont typeface="Arial" pitchFamily="34" charset="0"/>
              <a:buAutoNum type="arabicPeriod"/>
              <a:tabLst/>
              <a:defRPr/>
            </a:pPr>
            <a:r>
              <a:rPr lang="en-US" b="1" u="sng" baseline="0" dirty="0" smtClean="0"/>
              <a:t>FOR MM</a:t>
            </a:r>
            <a:r>
              <a:rPr lang="en-US" b="1" u="none" baseline="0" dirty="0" smtClean="0"/>
              <a:t>			</a:t>
            </a:r>
            <a:r>
              <a:rPr lang="en-US" b="1" u="sng" baseline="0" dirty="0" smtClean="0"/>
              <a:t>FOR HR</a:t>
            </a:r>
          </a:p>
          <a:p>
            <a:pPr marL="914400" marR="0" lvl="3" indent="0" algn="l" defTabSz="914400" rtl="0" eaLnBrk="1" fontAlgn="auto" latinLnBrk="0" hangingPunct="1">
              <a:lnSpc>
                <a:spcPct val="100000"/>
              </a:lnSpc>
              <a:spcBef>
                <a:spcPts val="0"/>
              </a:spcBef>
              <a:spcAft>
                <a:spcPts val="0"/>
              </a:spcAft>
              <a:buClrTx/>
              <a:buSzTx/>
              <a:buFont typeface="Arial" pitchFamily="34" charset="0"/>
              <a:buNone/>
              <a:tabLst/>
              <a:defRPr/>
            </a:pPr>
            <a:r>
              <a:rPr lang="en-US" b="1" u="sng" baseline="0" dirty="0" smtClean="0"/>
              <a:t>1.</a:t>
            </a:r>
            <a:r>
              <a:rPr lang="en-US" b="1" u="none" baseline="0" dirty="0" smtClean="0"/>
              <a:t>  </a:t>
            </a:r>
            <a:r>
              <a:rPr lang="en-US" b="1" u="sng" baseline="0" dirty="0" smtClean="0"/>
              <a:t>Enter FERT</a:t>
            </a:r>
            <a:r>
              <a:rPr lang="en-US" b="1" u="none" baseline="0" dirty="0" smtClean="0"/>
              <a:t>		</a:t>
            </a:r>
            <a:r>
              <a:rPr lang="en-US" b="1" u="sng" baseline="0" dirty="0" smtClean="0"/>
              <a:t>1.Enter USD</a:t>
            </a:r>
          </a:p>
          <a:p>
            <a:pPr marL="914400" marR="0" lvl="3" indent="0" algn="l" defTabSz="914400" rtl="0" eaLnBrk="1" fontAlgn="auto" latinLnBrk="0" hangingPunct="1">
              <a:lnSpc>
                <a:spcPct val="100000"/>
              </a:lnSpc>
              <a:spcBef>
                <a:spcPts val="0"/>
              </a:spcBef>
              <a:spcAft>
                <a:spcPts val="0"/>
              </a:spcAft>
              <a:buClrTx/>
              <a:buSzTx/>
              <a:buFont typeface="Arial" pitchFamily="34" charset="0"/>
              <a:buNone/>
              <a:tabLst/>
              <a:defRPr/>
            </a:pPr>
            <a:r>
              <a:rPr lang="en-US" b="1" u="none" baseline="0" dirty="0" smtClean="0"/>
              <a:t>2.  </a:t>
            </a:r>
            <a:r>
              <a:rPr lang="en-US" b="1" u="sng" baseline="0" dirty="0" smtClean="0"/>
              <a:t>Enter groups 003 and 00107</a:t>
            </a:r>
            <a:r>
              <a:rPr lang="en-US" b="1" u="none" baseline="0" dirty="0" smtClean="0"/>
              <a:t>	</a:t>
            </a:r>
            <a:r>
              <a:rPr lang="en-US" b="1" u="sng" baseline="0" dirty="0" smtClean="0"/>
              <a:t>2. Date Range in 2010</a:t>
            </a:r>
          </a:p>
          <a:p>
            <a:pPr marL="685800" marR="0" lvl="2" indent="-228600" algn="l" defTabSz="914400" rtl="0" eaLnBrk="1" fontAlgn="auto" latinLnBrk="0" hangingPunct="1">
              <a:lnSpc>
                <a:spcPct val="100000"/>
              </a:lnSpc>
              <a:spcBef>
                <a:spcPts val="0"/>
              </a:spcBef>
              <a:spcAft>
                <a:spcPts val="0"/>
              </a:spcAft>
              <a:buClrTx/>
              <a:buSzTx/>
              <a:buFont typeface="Arial" pitchFamily="34" charset="0"/>
              <a:buAutoNum type="arabicPeriod"/>
              <a:tabLst/>
              <a:defRPr/>
            </a:pPr>
            <a:r>
              <a:rPr lang="en-US" b="1" u="sng" baseline="0" dirty="0" smtClean="0"/>
              <a:t>OK</a:t>
            </a:r>
          </a:p>
          <a:p>
            <a:pPr marL="228600" marR="0" lvl="1" indent="-228600" algn="l" defTabSz="914400" rtl="0" eaLnBrk="1" fontAlgn="auto" latinLnBrk="0" hangingPunct="1">
              <a:lnSpc>
                <a:spcPct val="100000"/>
              </a:lnSpc>
              <a:spcBef>
                <a:spcPts val="0"/>
              </a:spcBef>
              <a:spcAft>
                <a:spcPts val="0"/>
              </a:spcAft>
              <a:buClrTx/>
              <a:buSzTx/>
              <a:buFont typeface="Arial" pitchFamily="34" charset="0"/>
              <a:buAutoNum type="arabicPeriod"/>
              <a:tabLst/>
              <a:defRPr/>
            </a:pPr>
            <a:r>
              <a:rPr lang="en-US" b="1" u="sng" baseline="0" dirty="0" smtClean="0"/>
              <a:t>Query will run</a:t>
            </a:r>
          </a:p>
          <a:p>
            <a:pPr marL="228600" marR="0" lvl="1" indent="-228600" algn="l" defTabSz="914400" rtl="0" eaLnBrk="1" fontAlgn="auto" latinLnBrk="0" hangingPunct="1">
              <a:lnSpc>
                <a:spcPct val="100000"/>
              </a:lnSpc>
              <a:spcBef>
                <a:spcPts val="0"/>
              </a:spcBef>
              <a:spcAft>
                <a:spcPts val="0"/>
              </a:spcAft>
              <a:buClrTx/>
              <a:buSzTx/>
              <a:buFont typeface="Arial" pitchFamily="34" charset="0"/>
              <a:buAutoNum type="arabicPeriod"/>
              <a:tabLst/>
              <a:defRPr/>
            </a:pPr>
            <a:r>
              <a:rPr lang="en-US" b="1" u="sng" baseline="0" dirty="0" smtClean="0"/>
              <a:t>Look at report</a:t>
            </a:r>
          </a:p>
          <a:p>
            <a:pPr marL="685800" marR="0" lvl="2" indent="-228600" algn="l" defTabSz="914400" rtl="0" eaLnBrk="1" fontAlgn="auto" latinLnBrk="0" hangingPunct="1">
              <a:lnSpc>
                <a:spcPct val="100000"/>
              </a:lnSpc>
              <a:spcBef>
                <a:spcPts val="0"/>
              </a:spcBef>
              <a:spcAft>
                <a:spcPts val="0"/>
              </a:spcAft>
              <a:buClrTx/>
              <a:buSzTx/>
              <a:buFont typeface="Arial" pitchFamily="34" charset="0"/>
              <a:buAutoNum type="arabicPeriod"/>
              <a:tabLst/>
              <a:defRPr/>
            </a:pPr>
            <a:r>
              <a:rPr lang="en-US" b="1" u="sng" baseline="0" dirty="0" smtClean="0"/>
              <a:t>May have cell padding for Material Number</a:t>
            </a:r>
          </a:p>
          <a:p>
            <a:pPr marL="685800" marR="0" lvl="2" indent="-228600" algn="l" defTabSz="914400" rtl="0" eaLnBrk="1" fontAlgn="auto" latinLnBrk="0" hangingPunct="1">
              <a:lnSpc>
                <a:spcPct val="100000"/>
              </a:lnSpc>
              <a:spcBef>
                <a:spcPts val="0"/>
              </a:spcBef>
              <a:spcAft>
                <a:spcPts val="0"/>
              </a:spcAft>
              <a:buClrTx/>
              <a:buSzTx/>
              <a:buFont typeface="Arial" pitchFamily="34" charset="0"/>
              <a:buAutoNum type="arabicPeriod"/>
              <a:tabLst/>
              <a:defRPr/>
            </a:pPr>
            <a:r>
              <a:rPr lang="en-US" b="1" u="sng" baseline="0" dirty="0" smtClean="0"/>
              <a:t>New Gross Weight column</a:t>
            </a:r>
          </a:p>
          <a:p>
            <a:pPr marL="685800" marR="0" lvl="2" indent="-228600" algn="l" defTabSz="914400" rtl="0" eaLnBrk="1" fontAlgn="auto" latinLnBrk="0" hangingPunct="1">
              <a:lnSpc>
                <a:spcPct val="100000"/>
              </a:lnSpc>
              <a:spcBef>
                <a:spcPts val="0"/>
              </a:spcBef>
              <a:spcAft>
                <a:spcPts val="0"/>
              </a:spcAft>
              <a:buClrTx/>
              <a:buSzTx/>
              <a:buFont typeface="Arial" pitchFamily="34" charset="0"/>
              <a:buAutoNum type="arabicPeriod"/>
              <a:tabLst/>
              <a:defRPr/>
            </a:pPr>
            <a:r>
              <a:rPr lang="en-US" b="1" u="sng" baseline="0" dirty="0" smtClean="0"/>
              <a:t>Summary of job (yellow header) no messages under header</a:t>
            </a:r>
          </a:p>
          <a:p>
            <a:pPr marL="1143000" marR="0" lvl="3" indent="-228600" algn="l" defTabSz="914400" rtl="0" eaLnBrk="1" fontAlgn="auto" latinLnBrk="0" hangingPunct="1">
              <a:lnSpc>
                <a:spcPct val="100000"/>
              </a:lnSpc>
              <a:spcBef>
                <a:spcPts val="0"/>
              </a:spcBef>
              <a:spcAft>
                <a:spcPts val="0"/>
              </a:spcAft>
              <a:buClrTx/>
              <a:buSzTx/>
              <a:buFont typeface="Arial" pitchFamily="34" charset="0"/>
              <a:buAutoNum type="arabicPeriod"/>
              <a:tabLst/>
              <a:defRPr/>
            </a:pPr>
            <a:r>
              <a:rPr lang="en-US" b="1" u="sng" baseline="0" dirty="0" smtClean="0"/>
              <a:t>Note Run Reason</a:t>
            </a:r>
          </a:p>
          <a:p>
            <a:pPr marL="228600" marR="0" lvl="1" indent="-228600" algn="l" defTabSz="914400" rtl="0" eaLnBrk="1" fontAlgn="auto" latinLnBrk="0" hangingPunct="1">
              <a:lnSpc>
                <a:spcPct val="100000"/>
              </a:lnSpc>
              <a:spcBef>
                <a:spcPts val="0"/>
              </a:spcBef>
              <a:spcAft>
                <a:spcPts val="0"/>
              </a:spcAft>
              <a:buClrTx/>
              <a:buSzTx/>
              <a:buFont typeface="Arial" pitchFamily="34" charset="0"/>
              <a:buAutoNum type="arabicPeriod"/>
              <a:tabLst/>
              <a:defRPr/>
            </a:pPr>
            <a:r>
              <a:rPr lang="en-US" b="1" u="sng" baseline="0" dirty="0" smtClean="0"/>
              <a:t>SAVE</a:t>
            </a:r>
          </a:p>
        </p:txBody>
      </p:sp>
      <p:sp>
        <p:nvSpPr>
          <p:cNvPr id="4" name="Slide Number Placeholder 3"/>
          <p:cNvSpPr>
            <a:spLocks noGrp="1"/>
          </p:cNvSpPr>
          <p:nvPr>
            <p:ph type="sldNum" sz="quarter" idx="10"/>
          </p:nvPr>
        </p:nvSpPr>
        <p:spPr/>
        <p:txBody>
          <a:bodyPr/>
          <a:lstStyle/>
          <a:p>
            <a:fld id="{A354F193-FA12-42F0-855C-9CAFF1B1C87A}" type="slidenum">
              <a:rPr lang="en-US" smtClean="0"/>
              <a:pPr/>
              <a:t>97</a:t>
            </a:fld>
            <a:endParaRPr lang="en-US" dirty="0"/>
          </a:p>
        </p:txBody>
      </p:sp>
    </p:spTree>
    <p:extLst>
      <p:ext uri="{BB962C8B-B14F-4D97-AF65-F5344CB8AC3E}">
        <p14:creationId xmlns:p14="http://schemas.microsoft.com/office/powerpoint/2010/main" val="2534620692"/>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864804">
              <a:defRPr/>
            </a:pPr>
            <a:r>
              <a:rPr lang="en-US" b="1" baseline="0" dirty="0" smtClean="0"/>
              <a:t>DEMO- RUN</a:t>
            </a:r>
          </a:p>
          <a:p>
            <a:pPr defTabSz="864804">
              <a:defRPr/>
            </a:pPr>
            <a:endParaRPr lang="en-US" b="1" baseline="0" dirty="0" smtClean="0"/>
          </a:p>
          <a:p>
            <a:pPr defTabSz="864804">
              <a:defRPr/>
            </a:pPr>
            <a:r>
              <a:rPr lang="en-US" baseline="0" dirty="0" smtClean="0"/>
              <a:t>Another feature in the Advanced Run Options screen. </a:t>
            </a:r>
          </a:p>
          <a:p>
            <a:pPr defTabSz="864804">
              <a:defRPr/>
            </a:pPr>
            <a:endParaRPr lang="en-US" baseline="0" dirty="0" smtClean="0"/>
          </a:p>
          <a:p>
            <a:pPr marL="171450" indent="-171450">
              <a:buFont typeface="Arial" pitchFamily="34" charset="0"/>
              <a:buChar char="•"/>
            </a:pPr>
            <a:r>
              <a:rPr lang="en-US" b="1" dirty="0" smtClean="0"/>
              <a:t>Link QUERY script</a:t>
            </a:r>
          </a:p>
          <a:p>
            <a:pPr marL="628650" lvl="1" indent="-171450">
              <a:buFont typeface="Arial" pitchFamily="34" charset="0"/>
              <a:buChar char="•"/>
            </a:pPr>
            <a:r>
              <a:rPr lang="en-US" baseline="0" dirty="0" smtClean="0"/>
              <a:t>Query supports only one script creation at a time, to process multiple queries at a time, you can link these scripts.  No limit to number of links</a:t>
            </a:r>
          </a:p>
          <a:p>
            <a:pPr marL="628650" marR="0" lvl="1" indent="-171450" algn="l" defTabSz="914400" rtl="0" eaLnBrk="1" fontAlgn="auto" latinLnBrk="0" hangingPunct="1">
              <a:lnSpc>
                <a:spcPct val="100000"/>
              </a:lnSpc>
              <a:spcBef>
                <a:spcPts val="0"/>
              </a:spcBef>
              <a:spcAft>
                <a:spcPts val="0"/>
              </a:spcAft>
              <a:buClrTx/>
              <a:buSzTx/>
              <a:buFont typeface="Arial" pitchFamily="34" charset="0"/>
              <a:buChar char="•"/>
              <a:tabLst/>
              <a:defRPr/>
            </a:pPr>
            <a:r>
              <a:rPr lang="en-US" dirty="0" smtClean="0"/>
              <a:t>Locate first script in “chain”</a:t>
            </a:r>
          </a:p>
          <a:p>
            <a:pPr marL="628650" lvl="1" indent="-171450">
              <a:buFont typeface="Arial" pitchFamily="34" charset="0"/>
              <a:buChar char="•"/>
            </a:pPr>
            <a:r>
              <a:rPr lang="en-US" dirty="0" smtClean="0"/>
              <a:t>Search from next script</a:t>
            </a:r>
          </a:p>
          <a:p>
            <a:pPr marL="628650" marR="0" lvl="1" indent="-171450" algn="l" defTabSz="914400" rtl="0" eaLnBrk="1" fontAlgn="auto" latinLnBrk="0" hangingPunct="1">
              <a:lnSpc>
                <a:spcPct val="100000"/>
              </a:lnSpc>
              <a:spcBef>
                <a:spcPts val="0"/>
              </a:spcBef>
              <a:spcAft>
                <a:spcPts val="0"/>
              </a:spcAft>
              <a:buClrTx/>
              <a:buSzTx/>
              <a:buFont typeface="Arial" pitchFamily="34" charset="0"/>
              <a:buChar char="•"/>
              <a:tabLst/>
              <a:defRPr/>
            </a:pPr>
            <a:r>
              <a:rPr lang="en-US" b="1" dirty="0" smtClean="0"/>
              <a:t>Data File Carry Settings</a:t>
            </a:r>
            <a:r>
              <a:rPr lang="en-US" b="1" baseline="0" dirty="0" smtClean="0"/>
              <a:t> </a:t>
            </a:r>
            <a:r>
              <a:rPr lang="en-US" baseline="0" dirty="0" smtClean="0"/>
              <a:t>– these carry forward to next script </a:t>
            </a:r>
          </a:p>
          <a:p>
            <a:pPr lvl="2">
              <a:buFont typeface="Arial" pitchFamily="34" charset="0"/>
              <a:buChar char="•"/>
            </a:pPr>
            <a:r>
              <a:rPr lang="en-US" baseline="0" dirty="0" smtClean="0"/>
              <a:t>File – Use the same data source file</a:t>
            </a:r>
          </a:p>
          <a:p>
            <a:pPr lvl="2">
              <a:buFont typeface="Arial" pitchFamily="34" charset="0"/>
              <a:buChar char="•"/>
            </a:pPr>
            <a:r>
              <a:rPr lang="en-US" baseline="0" dirty="0" smtClean="0"/>
              <a:t>Sheet – Use the same sheet</a:t>
            </a:r>
          </a:p>
          <a:p>
            <a:pPr lvl="2">
              <a:buFont typeface="Arial" pitchFamily="34" charset="0"/>
              <a:buChar char="•"/>
            </a:pPr>
            <a:r>
              <a:rPr lang="en-US" baseline="0" dirty="0" smtClean="0"/>
              <a:t>Start and End row – Use the same start and end row designations</a:t>
            </a:r>
          </a:p>
          <a:p>
            <a:pPr marL="457200" marR="0" lvl="1" indent="0" algn="l" defTabSz="914400" rtl="0" eaLnBrk="1" fontAlgn="auto" latinLnBrk="0" hangingPunct="1">
              <a:lnSpc>
                <a:spcPct val="100000"/>
              </a:lnSpc>
              <a:spcBef>
                <a:spcPts val="0"/>
              </a:spcBef>
              <a:spcAft>
                <a:spcPts val="0"/>
              </a:spcAft>
              <a:buClrTx/>
              <a:buSzTx/>
              <a:buFont typeface="Arial" pitchFamily="34" charset="0"/>
              <a:buChar char="•"/>
              <a:tabLst/>
              <a:defRPr/>
            </a:pPr>
            <a:r>
              <a:rPr lang="en-US" dirty="0" smtClean="0"/>
              <a:t>Continue adding scripts as needed</a:t>
            </a:r>
          </a:p>
          <a:p>
            <a:pPr lvl="2">
              <a:buFont typeface="Arial" pitchFamily="34" charset="0"/>
              <a:buChar char="•"/>
            </a:pPr>
            <a:endParaRPr lang="en-US" baseline="0" dirty="0" smtClean="0"/>
          </a:p>
          <a:p>
            <a:pPr marL="0" marR="0" lvl="1" indent="0" algn="l" defTabSz="914400" rtl="0" eaLnBrk="1" fontAlgn="auto" latinLnBrk="0" hangingPunct="1">
              <a:lnSpc>
                <a:spcPct val="100000"/>
              </a:lnSpc>
              <a:spcBef>
                <a:spcPts val="0"/>
              </a:spcBef>
              <a:spcAft>
                <a:spcPts val="0"/>
              </a:spcAft>
              <a:buClrTx/>
              <a:buSzTx/>
              <a:buFont typeface="Arial" pitchFamily="34" charset="0"/>
              <a:buNone/>
              <a:tabLst/>
              <a:defRPr/>
            </a:pPr>
            <a:r>
              <a:rPr lang="en-US" b="1" u="none" baseline="0" dirty="0" smtClean="0"/>
              <a:t>If script has where clauses, lookup types, etc., a window will pop-up where you will fill and/or select criteria</a:t>
            </a:r>
          </a:p>
          <a:p>
            <a:pPr marL="0" marR="0" lvl="1" indent="0" algn="l" defTabSz="914400" rtl="0" eaLnBrk="1" fontAlgn="auto" latinLnBrk="0" hangingPunct="1">
              <a:lnSpc>
                <a:spcPct val="100000"/>
              </a:lnSpc>
              <a:spcBef>
                <a:spcPts val="0"/>
              </a:spcBef>
              <a:spcAft>
                <a:spcPts val="0"/>
              </a:spcAft>
              <a:buClrTx/>
              <a:buSzTx/>
              <a:buFont typeface="Arial" pitchFamily="34" charset="0"/>
              <a:buNone/>
              <a:tabLst/>
              <a:defRPr/>
            </a:pPr>
            <a:endParaRPr lang="en-US" b="1" u="sng" baseline="0" dirty="0" smtClean="0"/>
          </a:p>
          <a:p>
            <a:pPr marL="0" marR="0" lvl="1" indent="0" algn="l" defTabSz="914400" rtl="0" eaLnBrk="1" fontAlgn="auto" latinLnBrk="0" hangingPunct="1">
              <a:lnSpc>
                <a:spcPct val="100000"/>
              </a:lnSpc>
              <a:spcBef>
                <a:spcPts val="0"/>
              </a:spcBef>
              <a:spcAft>
                <a:spcPts val="0"/>
              </a:spcAft>
              <a:buClrTx/>
              <a:buSzTx/>
              <a:buFont typeface="Arial" pitchFamily="34" charset="0"/>
              <a:buNone/>
              <a:tabLst/>
              <a:defRPr/>
            </a:pPr>
            <a:r>
              <a:rPr lang="en-US" b="1" u="sng" baseline="0" dirty="0" smtClean="0"/>
              <a:t>CONTINUE DEMO TO THIS POINT:</a:t>
            </a:r>
            <a:endParaRPr lang="en-US" b="0" u="none" baseline="0" dirty="0" smtClean="0"/>
          </a:p>
          <a:p>
            <a:pPr marL="228600" marR="0" lvl="1" indent="-228600" algn="l" defTabSz="914400" rtl="0" eaLnBrk="1" fontAlgn="auto" latinLnBrk="0" hangingPunct="1">
              <a:lnSpc>
                <a:spcPct val="100000"/>
              </a:lnSpc>
              <a:spcBef>
                <a:spcPts val="0"/>
              </a:spcBef>
              <a:spcAft>
                <a:spcPts val="0"/>
              </a:spcAft>
              <a:buClrTx/>
              <a:buSzTx/>
              <a:buFont typeface="Arial" pitchFamily="34" charset="0"/>
              <a:buAutoNum type="arabicPeriod"/>
              <a:tabLst/>
              <a:defRPr/>
            </a:pPr>
            <a:r>
              <a:rPr lang="en-US" b="1" u="sng" baseline="0" dirty="0" smtClean="0"/>
              <a:t>Check Log column</a:t>
            </a:r>
          </a:p>
          <a:p>
            <a:pPr marL="228600" marR="0" lvl="1" indent="-228600" algn="l" defTabSz="914400" rtl="0" eaLnBrk="1" fontAlgn="auto" latinLnBrk="0" hangingPunct="1">
              <a:lnSpc>
                <a:spcPct val="100000"/>
              </a:lnSpc>
              <a:spcBef>
                <a:spcPts val="0"/>
              </a:spcBef>
              <a:spcAft>
                <a:spcPts val="0"/>
              </a:spcAft>
              <a:buClrTx/>
              <a:buSzTx/>
              <a:buFont typeface="Arial" pitchFamily="34" charset="0"/>
              <a:buAutoNum type="arabicPeriod"/>
              <a:tabLst/>
              <a:defRPr/>
            </a:pPr>
            <a:r>
              <a:rPr lang="en-US" b="1" u="sng" baseline="0" dirty="0" smtClean="0"/>
              <a:t>Uncheck Extract all records</a:t>
            </a:r>
          </a:p>
          <a:p>
            <a:pPr marL="228600" marR="0" lvl="1" indent="-228600" algn="l" defTabSz="914400" rtl="0" eaLnBrk="1" fontAlgn="auto" latinLnBrk="0" hangingPunct="1">
              <a:lnSpc>
                <a:spcPct val="100000"/>
              </a:lnSpc>
              <a:spcBef>
                <a:spcPts val="0"/>
              </a:spcBef>
              <a:spcAft>
                <a:spcPts val="0"/>
              </a:spcAft>
              <a:buClrTx/>
              <a:buSzTx/>
              <a:buFont typeface="Arial" pitchFamily="34" charset="0"/>
              <a:buAutoNum type="arabicPeriod"/>
              <a:tabLst/>
              <a:defRPr/>
            </a:pPr>
            <a:r>
              <a:rPr lang="en-US" b="1" u="sng" baseline="0" dirty="0" smtClean="0"/>
              <a:t>Enter 50 in No. or records to be extracted</a:t>
            </a:r>
          </a:p>
          <a:p>
            <a:pPr marL="228600" marR="0" lvl="1" indent="-228600" algn="l" defTabSz="914400" rtl="0" eaLnBrk="1" fontAlgn="auto" latinLnBrk="0" hangingPunct="1">
              <a:lnSpc>
                <a:spcPct val="100000"/>
              </a:lnSpc>
              <a:spcBef>
                <a:spcPts val="0"/>
              </a:spcBef>
              <a:spcAft>
                <a:spcPts val="0"/>
              </a:spcAft>
              <a:buClrTx/>
              <a:buSzTx/>
              <a:buFont typeface="Arial" pitchFamily="34" charset="0"/>
              <a:buAutoNum type="arabicPeriod"/>
              <a:tabLst/>
              <a:defRPr/>
            </a:pPr>
            <a:r>
              <a:rPr lang="en-US" b="1" u="sng" baseline="0" dirty="0" smtClean="0"/>
              <a:t>Select Run Now</a:t>
            </a:r>
          </a:p>
          <a:p>
            <a:pPr marL="228600" marR="0" lvl="1" indent="-228600" algn="l" defTabSz="914400" rtl="0" eaLnBrk="1" fontAlgn="auto" latinLnBrk="0" hangingPunct="1">
              <a:lnSpc>
                <a:spcPct val="100000"/>
              </a:lnSpc>
              <a:spcBef>
                <a:spcPts val="0"/>
              </a:spcBef>
              <a:spcAft>
                <a:spcPts val="0"/>
              </a:spcAft>
              <a:buClrTx/>
              <a:buSzTx/>
              <a:buFont typeface="Arial" pitchFamily="34" charset="0"/>
              <a:buAutoNum type="arabicPeriod"/>
              <a:tabLst/>
              <a:defRPr/>
            </a:pPr>
            <a:r>
              <a:rPr lang="en-US" b="1" u="sng" baseline="0" dirty="0" smtClean="0"/>
              <a:t>Enter Run Reason (see this in the Log Column header later)</a:t>
            </a:r>
          </a:p>
          <a:p>
            <a:pPr marL="228600" marR="0" lvl="1" indent="-228600" algn="l" defTabSz="914400" rtl="0" eaLnBrk="1" fontAlgn="auto" latinLnBrk="0" hangingPunct="1">
              <a:lnSpc>
                <a:spcPct val="100000"/>
              </a:lnSpc>
              <a:spcBef>
                <a:spcPts val="0"/>
              </a:spcBef>
              <a:spcAft>
                <a:spcPts val="0"/>
              </a:spcAft>
              <a:buClrTx/>
              <a:buSzTx/>
              <a:buFont typeface="Arial" pitchFamily="34" charset="0"/>
              <a:buAutoNum type="arabicPeriod"/>
              <a:tabLst/>
              <a:defRPr/>
            </a:pPr>
            <a:r>
              <a:rPr lang="en-US" b="1" u="sng" baseline="0" dirty="0" smtClean="0"/>
              <a:t>Click Run</a:t>
            </a:r>
          </a:p>
          <a:p>
            <a:pPr marL="685800" marR="0" lvl="2" indent="-228600" algn="l" defTabSz="914400" rtl="0" eaLnBrk="1" fontAlgn="auto" latinLnBrk="0" hangingPunct="1">
              <a:lnSpc>
                <a:spcPct val="100000"/>
              </a:lnSpc>
              <a:spcBef>
                <a:spcPts val="0"/>
              </a:spcBef>
              <a:spcAft>
                <a:spcPts val="0"/>
              </a:spcAft>
              <a:buClrTx/>
              <a:buSzTx/>
              <a:buFont typeface="Arial" pitchFamily="34" charset="0"/>
              <a:buAutoNum type="arabicPeriod"/>
              <a:tabLst/>
              <a:defRPr/>
            </a:pPr>
            <a:r>
              <a:rPr lang="en-US" b="1" u="sng" baseline="0" dirty="0" smtClean="0"/>
              <a:t>FOR MM</a:t>
            </a:r>
            <a:r>
              <a:rPr lang="en-US" b="1" u="none" baseline="0" dirty="0" smtClean="0"/>
              <a:t>			</a:t>
            </a:r>
            <a:r>
              <a:rPr lang="en-US" b="1" u="sng" baseline="0" dirty="0" smtClean="0"/>
              <a:t>FOR HR</a:t>
            </a:r>
          </a:p>
          <a:p>
            <a:pPr marL="914400" marR="0" lvl="3" indent="0" algn="l" defTabSz="914400" rtl="0" eaLnBrk="1" fontAlgn="auto" latinLnBrk="0" hangingPunct="1">
              <a:lnSpc>
                <a:spcPct val="100000"/>
              </a:lnSpc>
              <a:spcBef>
                <a:spcPts val="0"/>
              </a:spcBef>
              <a:spcAft>
                <a:spcPts val="0"/>
              </a:spcAft>
              <a:buClrTx/>
              <a:buSzTx/>
              <a:buFont typeface="Arial" pitchFamily="34" charset="0"/>
              <a:buNone/>
              <a:tabLst/>
              <a:defRPr/>
            </a:pPr>
            <a:r>
              <a:rPr lang="en-US" b="1" u="sng" baseline="0" dirty="0" smtClean="0"/>
              <a:t>1.</a:t>
            </a:r>
            <a:r>
              <a:rPr lang="en-US" b="1" u="none" baseline="0" dirty="0" smtClean="0"/>
              <a:t>  </a:t>
            </a:r>
            <a:r>
              <a:rPr lang="en-US" b="1" u="sng" baseline="0" dirty="0" smtClean="0"/>
              <a:t>Enter FERT</a:t>
            </a:r>
            <a:r>
              <a:rPr lang="en-US" b="1" u="none" baseline="0" dirty="0" smtClean="0"/>
              <a:t>		</a:t>
            </a:r>
            <a:r>
              <a:rPr lang="en-US" b="1" u="sng" baseline="0" dirty="0" smtClean="0"/>
              <a:t>1.Enter USD</a:t>
            </a:r>
          </a:p>
          <a:p>
            <a:pPr marL="914400" marR="0" lvl="3" indent="0" algn="l" defTabSz="914400" rtl="0" eaLnBrk="1" fontAlgn="auto" latinLnBrk="0" hangingPunct="1">
              <a:lnSpc>
                <a:spcPct val="100000"/>
              </a:lnSpc>
              <a:spcBef>
                <a:spcPts val="0"/>
              </a:spcBef>
              <a:spcAft>
                <a:spcPts val="0"/>
              </a:spcAft>
              <a:buClrTx/>
              <a:buSzTx/>
              <a:buFont typeface="Arial" pitchFamily="34" charset="0"/>
              <a:buNone/>
              <a:tabLst/>
              <a:defRPr/>
            </a:pPr>
            <a:r>
              <a:rPr lang="en-US" b="1" u="none" baseline="0" dirty="0" smtClean="0"/>
              <a:t>2.  </a:t>
            </a:r>
            <a:r>
              <a:rPr lang="en-US" b="1" u="sng" baseline="0" dirty="0" smtClean="0"/>
              <a:t>Enter groups 003 and 00107</a:t>
            </a:r>
            <a:r>
              <a:rPr lang="en-US" b="1" u="none" baseline="0" dirty="0" smtClean="0"/>
              <a:t>	</a:t>
            </a:r>
            <a:r>
              <a:rPr lang="en-US" b="1" u="sng" baseline="0" dirty="0" smtClean="0"/>
              <a:t>2. Date Range in 2010</a:t>
            </a:r>
          </a:p>
          <a:p>
            <a:pPr marL="685800" marR="0" lvl="2" indent="-228600" algn="l" defTabSz="914400" rtl="0" eaLnBrk="1" fontAlgn="auto" latinLnBrk="0" hangingPunct="1">
              <a:lnSpc>
                <a:spcPct val="100000"/>
              </a:lnSpc>
              <a:spcBef>
                <a:spcPts val="0"/>
              </a:spcBef>
              <a:spcAft>
                <a:spcPts val="0"/>
              </a:spcAft>
              <a:buClrTx/>
              <a:buSzTx/>
              <a:buFont typeface="Arial" pitchFamily="34" charset="0"/>
              <a:buAutoNum type="arabicPeriod"/>
              <a:tabLst/>
              <a:defRPr/>
            </a:pPr>
            <a:r>
              <a:rPr lang="en-US" b="1" u="sng" baseline="0" dirty="0" smtClean="0"/>
              <a:t>OK</a:t>
            </a:r>
          </a:p>
          <a:p>
            <a:pPr marL="228600" marR="0" lvl="1" indent="-228600" algn="l" defTabSz="914400" rtl="0" eaLnBrk="1" fontAlgn="auto" latinLnBrk="0" hangingPunct="1">
              <a:lnSpc>
                <a:spcPct val="100000"/>
              </a:lnSpc>
              <a:spcBef>
                <a:spcPts val="0"/>
              </a:spcBef>
              <a:spcAft>
                <a:spcPts val="0"/>
              </a:spcAft>
              <a:buClrTx/>
              <a:buSzTx/>
              <a:buFont typeface="Arial" pitchFamily="34" charset="0"/>
              <a:buAutoNum type="arabicPeriod"/>
              <a:tabLst/>
              <a:defRPr/>
            </a:pPr>
            <a:r>
              <a:rPr lang="en-US" b="1" u="sng" baseline="0" dirty="0" smtClean="0"/>
              <a:t>Query will run</a:t>
            </a:r>
          </a:p>
          <a:p>
            <a:pPr marL="228600" marR="0" lvl="1" indent="-228600" algn="l" defTabSz="914400" rtl="0" eaLnBrk="1" fontAlgn="auto" latinLnBrk="0" hangingPunct="1">
              <a:lnSpc>
                <a:spcPct val="100000"/>
              </a:lnSpc>
              <a:spcBef>
                <a:spcPts val="0"/>
              </a:spcBef>
              <a:spcAft>
                <a:spcPts val="0"/>
              </a:spcAft>
              <a:buClrTx/>
              <a:buSzTx/>
              <a:buFont typeface="Arial" pitchFamily="34" charset="0"/>
              <a:buAutoNum type="arabicPeriod"/>
              <a:tabLst/>
              <a:defRPr/>
            </a:pPr>
            <a:r>
              <a:rPr lang="en-US" b="1" u="sng" baseline="0" dirty="0" smtClean="0"/>
              <a:t>Look at report</a:t>
            </a:r>
          </a:p>
          <a:p>
            <a:pPr marL="685800" marR="0" lvl="2" indent="-228600" algn="l" defTabSz="914400" rtl="0" eaLnBrk="1" fontAlgn="auto" latinLnBrk="0" hangingPunct="1">
              <a:lnSpc>
                <a:spcPct val="100000"/>
              </a:lnSpc>
              <a:spcBef>
                <a:spcPts val="0"/>
              </a:spcBef>
              <a:spcAft>
                <a:spcPts val="0"/>
              </a:spcAft>
              <a:buClrTx/>
              <a:buSzTx/>
              <a:buFont typeface="Arial" pitchFamily="34" charset="0"/>
              <a:buAutoNum type="arabicPeriod"/>
              <a:tabLst/>
              <a:defRPr/>
            </a:pPr>
            <a:r>
              <a:rPr lang="en-US" b="1" u="sng" baseline="0" dirty="0" smtClean="0"/>
              <a:t>May have cell padding for Material Number</a:t>
            </a:r>
          </a:p>
          <a:p>
            <a:pPr marL="685800" marR="0" lvl="2" indent="-228600" algn="l" defTabSz="914400" rtl="0" eaLnBrk="1" fontAlgn="auto" latinLnBrk="0" hangingPunct="1">
              <a:lnSpc>
                <a:spcPct val="100000"/>
              </a:lnSpc>
              <a:spcBef>
                <a:spcPts val="0"/>
              </a:spcBef>
              <a:spcAft>
                <a:spcPts val="0"/>
              </a:spcAft>
              <a:buClrTx/>
              <a:buSzTx/>
              <a:buFont typeface="Arial" pitchFamily="34" charset="0"/>
              <a:buAutoNum type="arabicPeriod"/>
              <a:tabLst/>
              <a:defRPr/>
            </a:pPr>
            <a:r>
              <a:rPr lang="en-US" b="1" u="sng" baseline="0" dirty="0" smtClean="0"/>
              <a:t>New Gross Weight column</a:t>
            </a:r>
          </a:p>
          <a:p>
            <a:pPr marL="685800" marR="0" lvl="2" indent="-228600" algn="l" defTabSz="914400" rtl="0" eaLnBrk="1" fontAlgn="auto" latinLnBrk="0" hangingPunct="1">
              <a:lnSpc>
                <a:spcPct val="100000"/>
              </a:lnSpc>
              <a:spcBef>
                <a:spcPts val="0"/>
              </a:spcBef>
              <a:spcAft>
                <a:spcPts val="0"/>
              </a:spcAft>
              <a:buClrTx/>
              <a:buSzTx/>
              <a:buFont typeface="Arial" pitchFamily="34" charset="0"/>
              <a:buAutoNum type="arabicPeriod"/>
              <a:tabLst/>
              <a:defRPr/>
            </a:pPr>
            <a:r>
              <a:rPr lang="en-US" b="1" u="sng" baseline="0" dirty="0" smtClean="0"/>
              <a:t>Summary of job (yellow header) no messages under header</a:t>
            </a:r>
          </a:p>
          <a:p>
            <a:pPr marL="1143000" marR="0" lvl="3" indent="-228600" algn="l" defTabSz="914400" rtl="0" eaLnBrk="1" fontAlgn="auto" latinLnBrk="0" hangingPunct="1">
              <a:lnSpc>
                <a:spcPct val="100000"/>
              </a:lnSpc>
              <a:spcBef>
                <a:spcPts val="0"/>
              </a:spcBef>
              <a:spcAft>
                <a:spcPts val="0"/>
              </a:spcAft>
              <a:buClrTx/>
              <a:buSzTx/>
              <a:buFont typeface="Arial" pitchFamily="34" charset="0"/>
              <a:buAutoNum type="arabicPeriod"/>
              <a:tabLst/>
              <a:defRPr/>
            </a:pPr>
            <a:r>
              <a:rPr lang="en-US" b="1" u="sng" baseline="0" dirty="0" smtClean="0"/>
              <a:t>Note Run Reason</a:t>
            </a:r>
          </a:p>
          <a:p>
            <a:pPr marL="228600" marR="0" lvl="1" indent="-228600" algn="l" defTabSz="914400" rtl="0" eaLnBrk="1" fontAlgn="auto" latinLnBrk="0" hangingPunct="1">
              <a:lnSpc>
                <a:spcPct val="100000"/>
              </a:lnSpc>
              <a:spcBef>
                <a:spcPts val="0"/>
              </a:spcBef>
              <a:spcAft>
                <a:spcPts val="0"/>
              </a:spcAft>
              <a:buClrTx/>
              <a:buSzTx/>
              <a:buFont typeface="Arial" pitchFamily="34" charset="0"/>
              <a:buAutoNum type="arabicPeriod"/>
              <a:tabLst/>
              <a:defRPr/>
            </a:pPr>
            <a:r>
              <a:rPr lang="en-US" b="1" u="sng" baseline="0" dirty="0" smtClean="0"/>
              <a:t>SAVE</a:t>
            </a:r>
          </a:p>
        </p:txBody>
      </p:sp>
      <p:sp>
        <p:nvSpPr>
          <p:cNvPr id="4" name="Slide Number Placeholder 3"/>
          <p:cNvSpPr>
            <a:spLocks noGrp="1"/>
          </p:cNvSpPr>
          <p:nvPr>
            <p:ph type="sldNum" sz="quarter" idx="10"/>
          </p:nvPr>
        </p:nvSpPr>
        <p:spPr/>
        <p:txBody>
          <a:bodyPr/>
          <a:lstStyle/>
          <a:p>
            <a:fld id="{A354F193-FA12-42F0-855C-9CAFF1B1C87A}" type="slidenum">
              <a:rPr lang="en-US" smtClean="0"/>
              <a:pPr/>
              <a:t>98</a:t>
            </a:fld>
            <a:endParaRPr lang="en-US" dirty="0"/>
          </a:p>
        </p:txBody>
      </p:sp>
    </p:spTree>
    <p:extLst>
      <p:ext uri="{BB962C8B-B14F-4D97-AF65-F5344CB8AC3E}">
        <p14:creationId xmlns:p14="http://schemas.microsoft.com/office/powerpoint/2010/main" val="2383213000"/>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Similar</a:t>
            </a:r>
            <a:r>
              <a:rPr lang="en-US" baseline="0" dirty="0" smtClean="0"/>
              <a:t> to Transaction, but Query is noting what fields you are touching.</a:t>
            </a:r>
          </a:p>
          <a:p>
            <a:endParaRPr lang="en-US" baseline="0" dirty="0" smtClean="0"/>
          </a:p>
          <a:p>
            <a:r>
              <a:rPr lang="en-US" baseline="0" dirty="0" smtClean="0"/>
              <a:t>These tables will be automatically brought in to the Query builder as well as the fields selected.</a:t>
            </a:r>
          </a:p>
          <a:p>
            <a:endParaRPr lang="en-US" baseline="0" dirty="0" smtClean="0"/>
          </a:p>
          <a:p>
            <a:r>
              <a:rPr lang="en-US" baseline="0" dirty="0" smtClean="0"/>
              <a:t>This does not work well with transactions with structures because we do not support structures and the value would have to come from an actual table. </a:t>
            </a:r>
          </a:p>
          <a:p>
            <a:endParaRPr lang="en-US" baseline="0" dirty="0" smtClean="0"/>
          </a:p>
          <a:p>
            <a:r>
              <a:rPr lang="en-US" baseline="0" dirty="0" smtClean="0"/>
              <a:t>Enter T code</a:t>
            </a:r>
          </a:p>
          <a:p>
            <a:r>
              <a:rPr lang="en-US" baseline="0" dirty="0" smtClean="0"/>
              <a:t>Recording Description</a:t>
            </a:r>
          </a:p>
          <a:p>
            <a:endParaRPr lang="en-US" baseline="0" dirty="0" smtClean="0"/>
          </a:p>
          <a:p>
            <a:r>
              <a:rPr lang="en-US" baseline="0" dirty="0" smtClean="0"/>
              <a:t>See warning at the point</a:t>
            </a:r>
          </a:p>
        </p:txBody>
      </p:sp>
      <p:sp>
        <p:nvSpPr>
          <p:cNvPr id="4" name="Slide Number Placeholder 3"/>
          <p:cNvSpPr>
            <a:spLocks noGrp="1"/>
          </p:cNvSpPr>
          <p:nvPr>
            <p:ph type="sldNum" sz="quarter" idx="10"/>
          </p:nvPr>
        </p:nvSpPr>
        <p:spPr/>
        <p:txBody>
          <a:bodyPr/>
          <a:lstStyle/>
          <a:p>
            <a:fld id="{A354F193-FA12-42F0-855C-9CAFF1B1C87A}" type="slidenum">
              <a:rPr lang="en-US" smtClean="0"/>
              <a:pPr/>
              <a:t>99</a:t>
            </a:fld>
            <a:endParaRPr lang="en-US" dirty="0"/>
          </a:p>
        </p:txBody>
      </p:sp>
    </p:spTree>
    <p:extLst>
      <p:ext uri="{BB962C8B-B14F-4D97-AF65-F5344CB8AC3E}">
        <p14:creationId xmlns:p14="http://schemas.microsoft.com/office/powerpoint/2010/main" val="30083276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Autofit/>
          </a:bodyPr>
          <a:lstStyle/>
          <a:p>
            <a:pPr defTabSz="864804">
              <a:defRPr/>
            </a:pPr>
            <a:r>
              <a:rPr lang="en-US" baseline="0" dirty="0" smtClean="0"/>
              <a:t>Click on the far right side of the screen to access the Advanced Run Options screen. </a:t>
            </a:r>
          </a:p>
          <a:p>
            <a:pPr defTabSz="864804">
              <a:defRPr/>
            </a:pPr>
            <a:endParaRPr lang="en-US" baseline="0" dirty="0" smtClean="0"/>
          </a:p>
          <a:p>
            <a:pPr marL="171450" indent="-171450" defTabSz="864804">
              <a:buFont typeface="Arial" pitchFamily="34" charset="0"/>
              <a:buChar char="•"/>
              <a:defRPr/>
            </a:pPr>
            <a:r>
              <a:rPr lang="en-US" baseline="0" dirty="0" smtClean="0"/>
              <a:t>Auto run the TRANSACTION script when opened - set the script to run automatically when opened</a:t>
            </a:r>
          </a:p>
          <a:p>
            <a:pPr marL="171450" indent="-171450" defTabSz="864804">
              <a:buFont typeface="Arial" pitchFamily="34" charset="0"/>
              <a:buChar char="•"/>
              <a:defRPr/>
            </a:pPr>
            <a:endParaRPr lang="en-US" baseline="0" dirty="0" smtClean="0"/>
          </a:p>
          <a:p>
            <a:pPr marL="171450" indent="-171450" defTabSz="864804">
              <a:buFont typeface="Arial" pitchFamily="34" charset="0"/>
              <a:buChar char="•"/>
              <a:defRPr/>
            </a:pPr>
            <a:r>
              <a:rPr lang="en-US" baseline="0" dirty="0" smtClean="0"/>
              <a:t>Close application after running - set Transaction to close automatically after the file runs</a:t>
            </a:r>
          </a:p>
          <a:p>
            <a:pPr marL="171450" indent="-171450" defTabSz="864804">
              <a:buFont typeface="Arial" pitchFamily="34" charset="0"/>
              <a:buChar char="•"/>
              <a:defRPr/>
            </a:pPr>
            <a:endParaRPr lang="en-US" baseline="0" dirty="0" smtClean="0"/>
          </a:p>
          <a:p>
            <a:pPr marL="171450" marR="0" lvl="0" indent="-171450" algn="l" defTabSz="914400" rtl="0" eaLnBrk="1" fontAlgn="auto" latinLnBrk="0" hangingPunct="1">
              <a:lnSpc>
                <a:spcPct val="100000"/>
              </a:lnSpc>
              <a:spcBef>
                <a:spcPts val="0"/>
              </a:spcBef>
              <a:spcAft>
                <a:spcPts val="0"/>
              </a:spcAft>
              <a:buClrTx/>
              <a:buSzTx/>
              <a:buFont typeface="Arial" pitchFamily="34" charset="0"/>
              <a:buChar char="•"/>
              <a:tabLst/>
              <a:defRPr/>
            </a:pPr>
            <a:r>
              <a:rPr lang="en-US" b="1" dirty="0" smtClean="0"/>
              <a:t>Extended Log - </a:t>
            </a:r>
            <a:r>
              <a:rPr lang="en-US" baseline="0" dirty="0" smtClean="0"/>
              <a:t>Turning on the extended log column allows you to capture all messages that occur during the transaction. </a:t>
            </a:r>
          </a:p>
          <a:p>
            <a:pPr marL="628650" marR="0" lvl="1" indent="-171450" algn="l" defTabSz="914400" rtl="0" eaLnBrk="1" fontAlgn="auto" latinLnBrk="0" hangingPunct="1">
              <a:lnSpc>
                <a:spcPct val="100000"/>
              </a:lnSpc>
              <a:spcBef>
                <a:spcPts val="0"/>
              </a:spcBef>
              <a:spcAft>
                <a:spcPts val="0"/>
              </a:spcAft>
              <a:buClrTx/>
              <a:buSzTx/>
              <a:buFont typeface="Arial" pitchFamily="34" charset="0"/>
              <a:buChar char="•"/>
              <a:tabLst/>
              <a:defRPr/>
            </a:pPr>
            <a:r>
              <a:rPr lang="en-US" baseline="0" dirty="0" smtClean="0"/>
              <a:t>Generally, only the final message is displayed. </a:t>
            </a:r>
          </a:p>
          <a:p>
            <a:pPr marL="1085850" marR="0" lvl="2" indent="-171450" algn="l" defTabSz="914400" rtl="0" eaLnBrk="1" fontAlgn="auto" latinLnBrk="0" hangingPunct="1">
              <a:lnSpc>
                <a:spcPct val="100000"/>
              </a:lnSpc>
              <a:spcBef>
                <a:spcPts val="0"/>
              </a:spcBef>
              <a:spcAft>
                <a:spcPts val="0"/>
              </a:spcAft>
              <a:buClrTx/>
              <a:buSzTx/>
              <a:buFont typeface="Arial" pitchFamily="34" charset="0"/>
              <a:buChar char="•"/>
              <a:tabLst/>
              <a:defRPr/>
            </a:pPr>
            <a:r>
              <a:rPr lang="en-US" baseline="0" dirty="0" smtClean="0"/>
              <a:t>Allows you to see warning and informational message that occur throughout the processing of the record.</a:t>
            </a:r>
            <a:endParaRPr lang="en-US" dirty="0" smtClean="0"/>
          </a:p>
          <a:p>
            <a:pPr marL="457200" lvl="1" indent="0">
              <a:buFont typeface="Arial" pitchFamily="34" charset="0"/>
              <a:buNone/>
            </a:pPr>
            <a:r>
              <a:rPr lang="en-US" b="1" dirty="0" smtClean="0"/>
              <a:t> </a:t>
            </a:r>
          </a:p>
          <a:p>
            <a:pPr marL="171450" marR="0" lvl="0" indent="-171450" algn="l" defTabSz="914400" rtl="0" eaLnBrk="1" fontAlgn="auto" latinLnBrk="0" hangingPunct="1">
              <a:lnSpc>
                <a:spcPct val="100000"/>
              </a:lnSpc>
              <a:spcBef>
                <a:spcPts val="0"/>
              </a:spcBef>
              <a:spcAft>
                <a:spcPts val="0"/>
              </a:spcAft>
              <a:buClrTx/>
              <a:buSzTx/>
              <a:buFont typeface="Arial" pitchFamily="34" charset="0"/>
              <a:buChar char="•"/>
              <a:tabLst/>
              <a:defRPr/>
            </a:pPr>
            <a:r>
              <a:rPr lang="en-US" b="1" dirty="0" smtClean="0"/>
              <a:t>Skip Field Indicator - </a:t>
            </a:r>
            <a:r>
              <a:rPr lang="en-US" b="0" baseline="0" dirty="0" smtClean="0"/>
              <a:t> If there are </a:t>
            </a:r>
            <a:r>
              <a:rPr lang="en-US" dirty="0" smtClean="0"/>
              <a:t>fields in your</a:t>
            </a:r>
            <a:r>
              <a:rPr lang="en-US" baseline="0" dirty="0" smtClean="0"/>
              <a:t> data source file that you don’t want to upload to SAP and leaving that field blank would delete whatever is already in SAP.  </a:t>
            </a:r>
          </a:p>
          <a:p>
            <a:pPr marL="628650" marR="0" lvl="1" indent="-171450" algn="l" defTabSz="914400" rtl="0" eaLnBrk="1" fontAlgn="auto" latinLnBrk="0" hangingPunct="1">
              <a:lnSpc>
                <a:spcPct val="100000"/>
              </a:lnSpc>
              <a:spcBef>
                <a:spcPts val="0"/>
              </a:spcBef>
              <a:spcAft>
                <a:spcPts val="0"/>
              </a:spcAft>
              <a:buClrTx/>
              <a:buSzTx/>
              <a:buFont typeface="Arial" pitchFamily="34" charset="0"/>
              <a:buChar char="•"/>
              <a:tabLst/>
              <a:defRPr/>
            </a:pPr>
            <a:r>
              <a:rPr lang="en-US" baseline="0" dirty="0" smtClean="0"/>
              <a:t>Ensure that Transaction skips these fields, set the Skip Field Indicator under Advanced Run Options and include that indicator in each field you want to skip. </a:t>
            </a:r>
          </a:p>
          <a:p>
            <a:pPr marL="1085850" marR="0" lvl="2" indent="-171450" algn="l" defTabSz="914400" rtl="0" eaLnBrk="1" fontAlgn="auto" latinLnBrk="0" hangingPunct="1">
              <a:lnSpc>
                <a:spcPct val="100000"/>
              </a:lnSpc>
              <a:spcBef>
                <a:spcPts val="0"/>
              </a:spcBef>
              <a:spcAft>
                <a:spcPts val="0"/>
              </a:spcAft>
              <a:buClrTx/>
              <a:buSzTx/>
              <a:buFont typeface="Arial" pitchFamily="34" charset="0"/>
              <a:buChar char="•"/>
              <a:tabLst/>
              <a:defRPr/>
            </a:pPr>
            <a:r>
              <a:rPr lang="en-US" baseline="0" dirty="0" smtClean="0"/>
              <a:t>Default is \ but you can change the option</a:t>
            </a:r>
          </a:p>
          <a:p>
            <a:pPr marL="171450" lvl="0" indent="-171450">
              <a:buFont typeface="Arial" pitchFamily="34" charset="0"/>
              <a:buChar char="•"/>
            </a:pPr>
            <a:endParaRPr lang="en-US" b="1" dirty="0" smtClean="0"/>
          </a:p>
          <a:p>
            <a:pPr marL="171450" lvl="0" indent="-171450">
              <a:buFont typeface="Arial" pitchFamily="34" charset="0"/>
              <a:buChar char="•"/>
            </a:pPr>
            <a:r>
              <a:rPr lang="en-US" baseline="0" dirty="0" smtClean="0"/>
              <a:t>Auto Logon File</a:t>
            </a:r>
          </a:p>
          <a:p>
            <a:pPr marL="628650" lvl="1" indent="-171450">
              <a:buFont typeface="Arial" pitchFamily="34" charset="0"/>
              <a:buChar char="•"/>
            </a:pPr>
            <a:r>
              <a:rPr lang="en-US" baseline="0" dirty="0" smtClean="0"/>
              <a:t>Select an ALF to use in processing</a:t>
            </a:r>
          </a:p>
          <a:p>
            <a:pPr marL="628650" lvl="1" indent="-171450">
              <a:buFont typeface="Arial" pitchFamily="34" charset="0"/>
              <a:buChar char="•"/>
            </a:pPr>
            <a:r>
              <a:rPr lang="en-US" b="0" baseline="0" dirty="0" smtClean="0"/>
              <a:t>Can select to pass the SAP login for Run Now option</a:t>
            </a:r>
            <a:endParaRPr lang="en-US" b="0" dirty="0" smtClean="0"/>
          </a:p>
          <a:p>
            <a:pPr marL="171450" marR="0" lvl="0" indent="-171450" algn="l" defTabSz="914400" rtl="0" eaLnBrk="1" fontAlgn="auto" latinLnBrk="0" hangingPunct="1">
              <a:lnSpc>
                <a:spcPct val="100000"/>
              </a:lnSpc>
              <a:spcBef>
                <a:spcPts val="0"/>
              </a:spcBef>
              <a:spcAft>
                <a:spcPts val="0"/>
              </a:spcAft>
              <a:buClrTx/>
              <a:buSzTx/>
              <a:buFont typeface="Arial" pitchFamily="34" charset="0"/>
              <a:buChar char="•"/>
              <a:tabLst/>
              <a:defRPr/>
            </a:pPr>
            <a:endParaRPr lang="en-US" b="1" dirty="0" smtClean="0"/>
          </a:p>
          <a:p>
            <a:pPr marL="171450" marR="0" lvl="0" indent="-171450" algn="l" defTabSz="914400" rtl="0" eaLnBrk="1" fontAlgn="auto" latinLnBrk="0" hangingPunct="1">
              <a:lnSpc>
                <a:spcPct val="100000"/>
              </a:lnSpc>
              <a:spcBef>
                <a:spcPts val="0"/>
              </a:spcBef>
              <a:spcAft>
                <a:spcPts val="0"/>
              </a:spcAft>
              <a:buClrTx/>
              <a:buSzTx/>
              <a:buFont typeface="Arial" pitchFamily="34" charset="0"/>
              <a:buChar char="•"/>
              <a:tabLst/>
              <a:defRPr/>
            </a:pPr>
            <a:r>
              <a:rPr lang="en-US" b="1" dirty="0" smtClean="0"/>
              <a:t>Backup SAP data </a:t>
            </a:r>
          </a:p>
          <a:p>
            <a:pPr marL="628650" marR="0" lvl="1" indent="-171450" algn="l" defTabSz="914400" rtl="0" eaLnBrk="1" fontAlgn="auto" latinLnBrk="0" hangingPunct="1">
              <a:lnSpc>
                <a:spcPct val="100000"/>
              </a:lnSpc>
              <a:spcBef>
                <a:spcPts val="0"/>
              </a:spcBef>
              <a:spcAft>
                <a:spcPts val="0"/>
              </a:spcAft>
              <a:buClrTx/>
              <a:buSzTx/>
              <a:buFont typeface="Arial" pitchFamily="34" charset="0"/>
              <a:buChar char="•"/>
              <a:tabLst/>
              <a:defRPr/>
            </a:pPr>
            <a:r>
              <a:rPr lang="en-US" b="0" baseline="0" dirty="0" smtClean="0"/>
              <a:t>N</a:t>
            </a:r>
            <a:r>
              <a:rPr lang="en-US" baseline="0" dirty="0" smtClean="0"/>
              <a:t>ot available for Batch Input mode recordings. </a:t>
            </a:r>
          </a:p>
          <a:p>
            <a:pPr marL="628650" marR="0" lvl="1" indent="-171450" algn="l" defTabSz="914400" rtl="0" eaLnBrk="1" fontAlgn="auto" latinLnBrk="0" hangingPunct="1">
              <a:lnSpc>
                <a:spcPct val="100000"/>
              </a:lnSpc>
              <a:spcBef>
                <a:spcPts val="0"/>
              </a:spcBef>
              <a:spcAft>
                <a:spcPts val="0"/>
              </a:spcAft>
              <a:buClrTx/>
              <a:buSzTx/>
              <a:buFont typeface="Arial" pitchFamily="34" charset="0"/>
              <a:buChar char="•"/>
              <a:tabLst/>
              <a:defRPr/>
            </a:pPr>
            <a:r>
              <a:rPr lang="en-US" baseline="0" dirty="0" smtClean="0"/>
              <a:t>O</a:t>
            </a:r>
            <a:r>
              <a:rPr lang="en-US" dirty="0" smtClean="0"/>
              <a:t>nly works</a:t>
            </a:r>
            <a:r>
              <a:rPr lang="en-US" baseline="0" dirty="0" smtClean="0"/>
              <a:t> for data that you change (doesn’t work for dynamic actions)</a:t>
            </a:r>
          </a:p>
          <a:p>
            <a:pPr marL="628650" marR="0" lvl="1" indent="-171450" algn="l" defTabSz="914400" rtl="0" eaLnBrk="1" fontAlgn="auto" latinLnBrk="0" hangingPunct="1">
              <a:lnSpc>
                <a:spcPct val="100000"/>
              </a:lnSpc>
              <a:spcBef>
                <a:spcPts val="0"/>
              </a:spcBef>
              <a:spcAft>
                <a:spcPts val="0"/>
              </a:spcAft>
              <a:buClrTx/>
              <a:buSzTx/>
              <a:buFont typeface="Arial" pitchFamily="34" charset="0"/>
              <a:buChar char="•"/>
              <a:tabLst/>
              <a:defRPr/>
            </a:pPr>
            <a:r>
              <a:rPr lang="en-US" baseline="0" dirty="0" smtClean="0"/>
              <a:t>Creates a separate tab in your data file with a date/time stamp containing the data as it was in SAP before your script changed it.</a:t>
            </a:r>
            <a:endParaRPr lang="en-US" dirty="0" smtClean="0"/>
          </a:p>
          <a:p>
            <a:pPr marL="171450" marR="0" lvl="0" indent="-171450" algn="l" defTabSz="914400" rtl="0" eaLnBrk="1" fontAlgn="auto" latinLnBrk="0" hangingPunct="1">
              <a:lnSpc>
                <a:spcPct val="100000"/>
              </a:lnSpc>
              <a:spcBef>
                <a:spcPts val="0"/>
              </a:spcBef>
              <a:spcAft>
                <a:spcPts val="0"/>
              </a:spcAft>
              <a:buClrTx/>
              <a:buSzTx/>
              <a:buFont typeface="Arial" pitchFamily="34" charset="0"/>
              <a:buChar char="•"/>
              <a:tabLst/>
              <a:defRPr/>
            </a:pPr>
            <a:endParaRPr lang="en-US" baseline="0" dirty="0" smtClean="0"/>
          </a:p>
          <a:p>
            <a:pPr marL="171450" marR="0" lvl="0" indent="-171450" algn="l" defTabSz="914400" rtl="0" eaLnBrk="1" fontAlgn="auto" latinLnBrk="0" hangingPunct="1">
              <a:lnSpc>
                <a:spcPct val="100000"/>
              </a:lnSpc>
              <a:spcBef>
                <a:spcPts val="0"/>
              </a:spcBef>
              <a:spcAft>
                <a:spcPts val="0"/>
              </a:spcAft>
              <a:buClrTx/>
              <a:buSzTx/>
              <a:buFont typeface="Arial" pitchFamily="34" charset="0"/>
              <a:buChar char="•"/>
              <a:tabLst/>
              <a:defRPr/>
            </a:pPr>
            <a:r>
              <a:rPr lang="en-US" baseline="0" dirty="0" smtClean="0"/>
              <a:t>Run Not Posted – run only records in the spreadsheet that have not already been posted to SAP.  Often used with Access.</a:t>
            </a:r>
            <a:endParaRPr lang="en-US" b="0" baseline="0" dirty="0" smtClean="0"/>
          </a:p>
          <a:p>
            <a:pPr marL="171450" marR="0" lvl="0" indent="-171450" algn="l" defTabSz="914400" rtl="0" eaLnBrk="1" fontAlgn="auto" latinLnBrk="0" hangingPunct="1">
              <a:lnSpc>
                <a:spcPct val="100000"/>
              </a:lnSpc>
              <a:spcBef>
                <a:spcPts val="0"/>
              </a:spcBef>
              <a:spcAft>
                <a:spcPts val="0"/>
              </a:spcAft>
              <a:buClrTx/>
              <a:buSzTx/>
              <a:buFont typeface="Arial" pitchFamily="34" charset="0"/>
              <a:buChar char="•"/>
              <a:tabLst/>
              <a:defRPr/>
            </a:pPr>
            <a:endParaRPr lang="en-US" b="0" baseline="0" dirty="0" smtClean="0"/>
          </a:p>
          <a:p>
            <a:pPr marL="171450" marR="0" lvl="0" indent="-171450" algn="l" defTabSz="914400" rtl="0" eaLnBrk="1" fontAlgn="auto" latinLnBrk="0" hangingPunct="1">
              <a:lnSpc>
                <a:spcPct val="100000"/>
              </a:lnSpc>
              <a:spcBef>
                <a:spcPts val="0"/>
              </a:spcBef>
              <a:spcAft>
                <a:spcPts val="0"/>
              </a:spcAft>
              <a:buClrTx/>
              <a:buSzTx/>
              <a:buFont typeface="Arial" pitchFamily="34" charset="0"/>
              <a:buChar char="•"/>
              <a:tabLst/>
              <a:defRPr/>
            </a:pPr>
            <a:r>
              <a:rPr lang="en-US" b="0" baseline="0" dirty="0" smtClean="0"/>
              <a:t>Excel Save and Close Options</a:t>
            </a:r>
          </a:p>
          <a:p>
            <a:pPr marL="628650" marR="0" lvl="1" indent="-171450" algn="l" defTabSz="914400" rtl="0" eaLnBrk="1" fontAlgn="auto" latinLnBrk="0" hangingPunct="1">
              <a:lnSpc>
                <a:spcPct val="100000"/>
              </a:lnSpc>
              <a:spcBef>
                <a:spcPts val="0"/>
              </a:spcBef>
              <a:spcAft>
                <a:spcPts val="0"/>
              </a:spcAft>
              <a:buClrTx/>
              <a:buSzTx/>
              <a:buFont typeface="Arial" pitchFamily="34" charset="0"/>
              <a:buChar char="•"/>
              <a:tabLst/>
              <a:defRPr/>
            </a:pPr>
            <a:r>
              <a:rPr lang="en-US" b="0" baseline="0" dirty="0" smtClean="0"/>
              <a:t>Do not Save</a:t>
            </a:r>
          </a:p>
          <a:p>
            <a:pPr marL="628650" marR="0" lvl="1" indent="-171450" algn="l" defTabSz="914400" rtl="0" eaLnBrk="1" fontAlgn="auto" latinLnBrk="0" hangingPunct="1">
              <a:lnSpc>
                <a:spcPct val="100000"/>
              </a:lnSpc>
              <a:spcBef>
                <a:spcPts val="0"/>
              </a:spcBef>
              <a:spcAft>
                <a:spcPts val="0"/>
              </a:spcAft>
              <a:buClrTx/>
              <a:buSzTx/>
              <a:buFont typeface="Arial" pitchFamily="34" charset="0"/>
              <a:buChar char="•"/>
              <a:tabLst/>
              <a:defRPr/>
            </a:pPr>
            <a:r>
              <a:rPr lang="en-US" b="0" baseline="0" dirty="0" smtClean="0"/>
              <a:t>Save after N Runs</a:t>
            </a:r>
          </a:p>
          <a:p>
            <a:pPr marL="628650" marR="0" lvl="1" indent="-171450" algn="l" defTabSz="914400" rtl="0" eaLnBrk="1" fontAlgn="auto" latinLnBrk="0" hangingPunct="1">
              <a:lnSpc>
                <a:spcPct val="100000"/>
              </a:lnSpc>
              <a:spcBef>
                <a:spcPts val="0"/>
              </a:spcBef>
              <a:spcAft>
                <a:spcPts val="0"/>
              </a:spcAft>
              <a:buClrTx/>
              <a:buSzTx/>
              <a:buFont typeface="Arial" pitchFamily="34" charset="0"/>
              <a:buChar char="•"/>
              <a:tabLst/>
              <a:defRPr/>
            </a:pPr>
            <a:r>
              <a:rPr lang="en-US" b="0" baseline="0" dirty="0" smtClean="0"/>
              <a:t>Save at End of Run</a:t>
            </a:r>
            <a:endParaRPr lang="en-US" b="0" dirty="0" smtClean="0"/>
          </a:p>
          <a:p>
            <a:pPr defTabSz="864804">
              <a:defRPr/>
            </a:pPr>
            <a:endParaRPr lang="en-US" baseline="0" dirty="0" smtClean="0"/>
          </a:p>
          <a:p>
            <a:pPr>
              <a:buFont typeface="Arial" pitchFamily="34" charset="0"/>
              <a:buNone/>
            </a:pPr>
            <a:r>
              <a:rPr lang="en-US" dirty="0" smtClean="0"/>
              <a:t>Note: if you set Advanced Run Options in a</a:t>
            </a:r>
            <a:r>
              <a:rPr lang="en-US" baseline="0" dirty="0" smtClean="0"/>
              <a:t> script and then publish for Runner users, they are locked into using the Advanced Run Options except for:</a:t>
            </a:r>
          </a:p>
          <a:p>
            <a:pPr marL="628650" lvl="1" indent="-171450">
              <a:buFont typeface="Arial" pitchFamily="34" charset="0"/>
              <a:buChar char="•"/>
            </a:pPr>
            <a:r>
              <a:rPr lang="en-US" dirty="0" smtClean="0"/>
              <a:t>Extended Log</a:t>
            </a:r>
          </a:p>
          <a:p>
            <a:pPr marL="628650" lvl="1" indent="-171450">
              <a:buFont typeface="Arial" pitchFamily="34" charset="0"/>
              <a:buChar char="•"/>
            </a:pPr>
            <a:r>
              <a:rPr lang="en-US" dirty="0" smtClean="0"/>
              <a:t>Append Time Stamp to SAP log Messages</a:t>
            </a:r>
          </a:p>
          <a:p>
            <a:pPr marL="628650" lvl="1" indent="-171450">
              <a:buFont typeface="Arial" pitchFamily="34" charset="0"/>
              <a:buChar char="•"/>
            </a:pPr>
            <a:r>
              <a:rPr lang="en-US" dirty="0" smtClean="0"/>
              <a:t>Delay between transactions</a:t>
            </a:r>
          </a:p>
          <a:p>
            <a:pPr marL="628650" lvl="1" indent="-171450">
              <a:buFont typeface="Arial" pitchFamily="34" charset="0"/>
              <a:buChar char="•"/>
            </a:pPr>
            <a:r>
              <a:rPr lang="en-US" dirty="0" smtClean="0"/>
              <a:t>Auto Login File</a:t>
            </a:r>
          </a:p>
        </p:txBody>
      </p:sp>
      <p:sp>
        <p:nvSpPr>
          <p:cNvPr id="4" name="Slide Number Placeholder 3"/>
          <p:cNvSpPr>
            <a:spLocks noGrp="1"/>
          </p:cNvSpPr>
          <p:nvPr>
            <p:ph type="sldNum" sz="quarter" idx="10"/>
          </p:nvPr>
        </p:nvSpPr>
        <p:spPr/>
        <p:txBody>
          <a:bodyPr/>
          <a:lstStyle/>
          <a:p>
            <a:fld id="{2AAFFAD7-F4BB-40AB-9856-8EF2547A47A0}" type="slidenum">
              <a:rPr lang="en-US" smtClean="0"/>
              <a:pPr/>
              <a:t>16</a:t>
            </a:fld>
            <a:endParaRPr lang="en-US" dirty="0"/>
          </a:p>
        </p:txBody>
      </p:sp>
    </p:spTree>
    <p:extLst>
      <p:ext uri="{BB962C8B-B14F-4D97-AF65-F5344CB8AC3E}">
        <p14:creationId xmlns:p14="http://schemas.microsoft.com/office/powerpoint/2010/main" val="1074349968"/>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Similar</a:t>
            </a:r>
            <a:r>
              <a:rPr lang="en-US" baseline="0" dirty="0" smtClean="0"/>
              <a:t> to Transaction, but Query is noting what fields you are touching.</a:t>
            </a:r>
          </a:p>
          <a:p>
            <a:endParaRPr lang="en-US" baseline="0" dirty="0" smtClean="0"/>
          </a:p>
          <a:p>
            <a:r>
              <a:rPr lang="en-US" baseline="0" dirty="0" smtClean="0"/>
              <a:t>These tables will be automatically brought in to the Query builder as well as the fields selected.</a:t>
            </a:r>
          </a:p>
          <a:p>
            <a:endParaRPr lang="en-US" baseline="0" dirty="0" smtClean="0"/>
          </a:p>
          <a:p>
            <a:r>
              <a:rPr lang="en-US" baseline="0" dirty="0" smtClean="0"/>
              <a:t>This does not work well with transactions with structures because we do not support structures and the value would have to come from an actual table. </a:t>
            </a:r>
          </a:p>
          <a:p>
            <a:endParaRPr lang="en-US" baseline="0" dirty="0" smtClean="0"/>
          </a:p>
          <a:p>
            <a:r>
              <a:rPr lang="en-US" baseline="0" dirty="0" smtClean="0"/>
              <a:t>Enter T code</a:t>
            </a:r>
          </a:p>
          <a:p>
            <a:r>
              <a:rPr lang="en-US" baseline="0" dirty="0" smtClean="0"/>
              <a:t>Recording Description</a:t>
            </a:r>
          </a:p>
          <a:p>
            <a:endParaRPr lang="en-US" baseline="0" dirty="0" smtClean="0"/>
          </a:p>
          <a:p>
            <a:r>
              <a:rPr lang="en-US" baseline="0" dirty="0" smtClean="0"/>
              <a:t>See warning at the point</a:t>
            </a:r>
          </a:p>
        </p:txBody>
      </p:sp>
      <p:sp>
        <p:nvSpPr>
          <p:cNvPr id="4" name="Slide Number Placeholder 3"/>
          <p:cNvSpPr>
            <a:spLocks noGrp="1"/>
          </p:cNvSpPr>
          <p:nvPr>
            <p:ph type="sldNum" sz="quarter" idx="10"/>
          </p:nvPr>
        </p:nvSpPr>
        <p:spPr/>
        <p:txBody>
          <a:bodyPr/>
          <a:lstStyle/>
          <a:p>
            <a:fld id="{A354F193-FA12-42F0-855C-9CAFF1B1C87A}" type="slidenum">
              <a:rPr lang="en-US" smtClean="0"/>
              <a:pPr/>
              <a:t>100</a:t>
            </a:fld>
            <a:endParaRPr lang="en-US" dirty="0"/>
          </a:p>
        </p:txBody>
      </p:sp>
    </p:spTree>
    <p:extLst>
      <p:ext uri="{BB962C8B-B14F-4D97-AF65-F5344CB8AC3E}">
        <p14:creationId xmlns:p14="http://schemas.microsoft.com/office/powerpoint/2010/main" val="2167681469"/>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smtClean="0"/>
              <a:t>DEMO</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Data</a:t>
            </a:r>
            <a:r>
              <a:rPr lang="en-US" baseline="0" dirty="0" smtClean="0"/>
              <a:t> Dictionary looks a bit different, has</a:t>
            </a:r>
          </a:p>
          <a:p>
            <a:pPr marL="0" marR="0" lvl="1" indent="0" algn="l" defTabSz="914400" rtl="0" eaLnBrk="1" fontAlgn="auto" latinLnBrk="0" hangingPunct="1">
              <a:lnSpc>
                <a:spcPct val="100000"/>
              </a:lnSpc>
              <a:spcBef>
                <a:spcPts val="0"/>
              </a:spcBef>
              <a:spcAft>
                <a:spcPts val="0"/>
              </a:spcAft>
              <a:buClrTx/>
              <a:buSzTx/>
              <a:buFont typeface="Arial" pitchFamily="34" charset="0"/>
              <a:buNone/>
              <a:tabLst/>
              <a:defRPr/>
            </a:pPr>
            <a:r>
              <a:rPr lang="en-US" b="0" baseline="0" dirty="0" smtClean="0"/>
              <a:t>Functional areas listed under each</a:t>
            </a:r>
          </a:p>
          <a:p>
            <a:pPr marL="0" marR="0" lvl="1" indent="0" algn="l" defTabSz="914400" rtl="0" eaLnBrk="1" fontAlgn="auto" latinLnBrk="0" hangingPunct="1">
              <a:lnSpc>
                <a:spcPct val="100000"/>
              </a:lnSpc>
              <a:spcBef>
                <a:spcPts val="0"/>
              </a:spcBef>
              <a:spcAft>
                <a:spcPts val="0"/>
              </a:spcAft>
              <a:buClrTx/>
              <a:buSzTx/>
              <a:buFont typeface="Arial" pitchFamily="34" charset="0"/>
              <a:buNone/>
              <a:tabLst/>
              <a:defRPr/>
            </a:pPr>
            <a:r>
              <a:rPr lang="en-US" b="0" baseline="0" dirty="0" smtClean="0"/>
              <a:t>Most common Standard lists will be there</a:t>
            </a:r>
          </a:p>
          <a:p>
            <a:pPr marL="457200" marR="0" lvl="2" indent="0" algn="l" defTabSz="914400" rtl="0" eaLnBrk="1" fontAlgn="auto" latinLnBrk="0" hangingPunct="1">
              <a:lnSpc>
                <a:spcPct val="100000"/>
              </a:lnSpc>
              <a:spcBef>
                <a:spcPts val="0"/>
              </a:spcBef>
              <a:spcAft>
                <a:spcPts val="0"/>
              </a:spcAft>
              <a:buClrTx/>
              <a:buSzTx/>
              <a:buFont typeface="Arial" pitchFamily="34" charset="0"/>
              <a:buNone/>
              <a:tabLst/>
              <a:defRPr/>
            </a:pPr>
            <a:r>
              <a:rPr lang="en-US" b="0" baseline="0" dirty="0" smtClean="0"/>
              <a:t>Usually you will work with custom – so pull in using Search function</a:t>
            </a:r>
          </a:p>
          <a:p>
            <a:pPr marL="171450" marR="0" lvl="1" indent="-171450" algn="l" defTabSz="914400" rtl="0" eaLnBrk="1" fontAlgn="auto" latinLnBrk="0" hangingPunct="1">
              <a:lnSpc>
                <a:spcPct val="100000"/>
              </a:lnSpc>
              <a:spcBef>
                <a:spcPts val="0"/>
              </a:spcBef>
              <a:spcAft>
                <a:spcPts val="0"/>
              </a:spcAft>
              <a:buClrTx/>
              <a:buSzTx/>
              <a:buFont typeface="Arial" pitchFamily="34" charset="0"/>
              <a:buChar char="•"/>
              <a:tabLst/>
              <a:defRPr/>
            </a:pPr>
            <a:endParaRPr lang="en-US" b="1" dirty="0" smtClean="0"/>
          </a:p>
          <a:p>
            <a:pPr marL="171450" marR="0" lvl="1" indent="-171450" algn="l" defTabSz="914400" rtl="0" eaLnBrk="1" fontAlgn="auto" latinLnBrk="0" hangingPunct="1">
              <a:lnSpc>
                <a:spcPct val="100000"/>
              </a:lnSpc>
              <a:spcBef>
                <a:spcPts val="0"/>
              </a:spcBef>
              <a:spcAft>
                <a:spcPts val="0"/>
              </a:spcAft>
              <a:buClrTx/>
              <a:buSzTx/>
              <a:buFont typeface="Arial" pitchFamily="34" charset="0"/>
              <a:buChar char="•"/>
              <a:tabLst/>
              <a:defRPr/>
            </a:pPr>
            <a:r>
              <a:rPr lang="en-US" b="1" dirty="0" smtClean="0"/>
              <a:t>Global/Standard</a:t>
            </a:r>
          </a:p>
          <a:p>
            <a:pPr marL="628650" marR="0" lvl="2" indent="-171450" algn="l" defTabSz="914400" rtl="0" eaLnBrk="1" fontAlgn="auto" latinLnBrk="0" hangingPunct="1">
              <a:lnSpc>
                <a:spcPct val="100000"/>
              </a:lnSpc>
              <a:spcBef>
                <a:spcPts val="0"/>
              </a:spcBef>
              <a:spcAft>
                <a:spcPts val="0"/>
              </a:spcAft>
              <a:buClrTx/>
              <a:buSzTx/>
              <a:buFont typeface="Arial" pitchFamily="34" charset="0"/>
              <a:buChar char="•"/>
              <a:tabLst/>
              <a:defRPr/>
            </a:pPr>
            <a:r>
              <a:rPr lang="en-US" baseline="0" dirty="0" smtClean="0"/>
              <a:t>Global means whatever is here is available for any SAP server</a:t>
            </a:r>
          </a:p>
          <a:p>
            <a:pPr marL="628650" marR="0" lvl="2" indent="-171450" algn="l" defTabSz="914400" rtl="0" eaLnBrk="1" fontAlgn="auto" latinLnBrk="0" hangingPunct="1">
              <a:lnSpc>
                <a:spcPct val="100000"/>
              </a:lnSpc>
              <a:spcBef>
                <a:spcPts val="0"/>
              </a:spcBef>
              <a:spcAft>
                <a:spcPts val="0"/>
              </a:spcAft>
              <a:buClrTx/>
              <a:buSzTx/>
              <a:buFont typeface="Arial" pitchFamily="34" charset="0"/>
              <a:buChar char="•"/>
              <a:tabLst/>
              <a:defRPr/>
            </a:pPr>
            <a:r>
              <a:rPr lang="en-US" baseline="0" dirty="0" smtClean="0"/>
              <a:t>Standard means it is only available on a specific SAP server </a:t>
            </a:r>
          </a:p>
          <a:p>
            <a:pPr marL="628650" marR="0" lvl="2" indent="-171450" algn="l" defTabSz="914400" rtl="0" eaLnBrk="1" fontAlgn="auto" latinLnBrk="0" hangingPunct="1">
              <a:lnSpc>
                <a:spcPct val="100000"/>
              </a:lnSpc>
              <a:spcBef>
                <a:spcPts val="0"/>
              </a:spcBef>
              <a:spcAft>
                <a:spcPts val="0"/>
              </a:spcAft>
              <a:buClrTx/>
              <a:buSzTx/>
              <a:buFont typeface="Arial" pitchFamily="34" charset="0"/>
              <a:buChar char="•"/>
              <a:tabLst/>
              <a:defRPr/>
            </a:pPr>
            <a:endParaRPr lang="en-US" baseline="0" dirty="0" smtClean="0"/>
          </a:p>
          <a:p>
            <a:pPr marL="171450" marR="0" lvl="1" indent="-171450" algn="l" defTabSz="914400" rtl="0" eaLnBrk="1" fontAlgn="auto" latinLnBrk="0" hangingPunct="1">
              <a:lnSpc>
                <a:spcPct val="100000"/>
              </a:lnSpc>
              <a:spcBef>
                <a:spcPts val="0"/>
              </a:spcBef>
              <a:spcAft>
                <a:spcPts val="0"/>
              </a:spcAft>
              <a:buClrTx/>
              <a:buSzTx/>
              <a:buFont typeface="Arial" pitchFamily="34" charset="0"/>
              <a:buChar char="•"/>
              <a:tabLst/>
              <a:defRPr/>
            </a:pPr>
            <a:r>
              <a:rPr lang="en-US" b="1" dirty="0" smtClean="0"/>
              <a:t>Search Data Dictionary</a:t>
            </a:r>
          </a:p>
          <a:p>
            <a:pPr marL="628650" marR="0" lvl="2" indent="-171450" algn="l" defTabSz="914400" rtl="0" eaLnBrk="1" fontAlgn="auto" latinLnBrk="0" hangingPunct="1">
              <a:lnSpc>
                <a:spcPct val="100000"/>
              </a:lnSpc>
              <a:spcBef>
                <a:spcPts val="0"/>
              </a:spcBef>
              <a:spcAft>
                <a:spcPts val="0"/>
              </a:spcAft>
              <a:buClrTx/>
              <a:buSzTx/>
              <a:buFont typeface="Arial" pitchFamily="34" charset="0"/>
              <a:buChar char="•"/>
              <a:tabLst/>
              <a:defRPr/>
            </a:pPr>
            <a:r>
              <a:rPr lang="en-US" b="0" dirty="0" smtClean="0"/>
              <a:t>Know</a:t>
            </a:r>
            <a:r>
              <a:rPr lang="en-US" b="0" baseline="0" dirty="0" smtClean="0"/>
              <a:t> which area (Global or Standard) you need to search in</a:t>
            </a:r>
          </a:p>
          <a:p>
            <a:pPr marL="628650" marR="0" lvl="2" indent="-171450" algn="l" defTabSz="914400" rtl="0" eaLnBrk="1" fontAlgn="auto" latinLnBrk="0" hangingPunct="1">
              <a:lnSpc>
                <a:spcPct val="100000"/>
              </a:lnSpc>
              <a:spcBef>
                <a:spcPts val="0"/>
              </a:spcBef>
              <a:spcAft>
                <a:spcPts val="0"/>
              </a:spcAft>
              <a:buClrTx/>
              <a:buSzTx/>
              <a:buFont typeface="Arial" pitchFamily="34" charset="0"/>
              <a:buChar char="•"/>
              <a:tabLst/>
              <a:defRPr/>
            </a:pPr>
            <a:r>
              <a:rPr lang="en-US" b="0" baseline="0" dirty="0" smtClean="0"/>
              <a:t>Can search for SAP InfoSets or SAP Queries</a:t>
            </a:r>
            <a:endParaRPr lang="en-US" b="0" dirty="0" smtClean="0"/>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smtClean="0"/>
          </a:p>
          <a:p>
            <a:pPr marL="0" marR="0" indent="0" algn="l" defTabSz="914400" rtl="0" eaLnBrk="1" fontAlgn="auto" latinLnBrk="0" hangingPunct="1">
              <a:lnSpc>
                <a:spcPct val="100000"/>
              </a:lnSpc>
              <a:spcBef>
                <a:spcPts val="0"/>
              </a:spcBef>
              <a:spcAft>
                <a:spcPts val="0"/>
              </a:spcAft>
              <a:buClrTx/>
              <a:buSzTx/>
              <a:buFont typeface="Arial" pitchFamily="34" charset="0"/>
              <a:buNone/>
              <a:tabLst/>
              <a:defRPr/>
            </a:pPr>
            <a:r>
              <a:rPr lang="en-US" dirty="0" smtClean="0"/>
              <a:t>Limitations:  	</a:t>
            </a:r>
          </a:p>
          <a:p>
            <a:pPr marL="628650" marR="0" lvl="1" indent="-171450" algn="l" defTabSz="914400" rtl="0" eaLnBrk="1" fontAlgn="auto" latinLnBrk="0" hangingPunct="1">
              <a:lnSpc>
                <a:spcPct val="100000"/>
              </a:lnSpc>
              <a:spcBef>
                <a:spcPts val="0"/>
              </a:spcBef>
              <a:spcAft>
                <a:spcPts val="0"/>
              </a:spcAft>
              <a:buClrTx/>
              <a:buSzTx/>
              <a:buFont typeface="Arial" pitchFamily="34" charset="0"/>
              <a:buChar char="•"/>
              <a:tabLst/>
              <a:defRPr/>
            </a:pPr>
            <a:r>
              <a:rPr lang="en-US" baseline="0" dirty="0" smtClean="0"/>
              <a:t>InfoSets/Queries will have required selection fields that cannot be de-selected. </a:t>
            </a:r>
          </a:p>
          <a:p>
            <a:pPr marL="628650" marR="0" lvl="1" indent="-171450" algn="l" defTabSz="914400" rtl="0" eaLnBrk="1" fontAlgn="auto" latinLnBrk="0" hangingPunct="1">
              <a:lnSpc>
                <a:spcPct val="100000"/>
              </a:lnSpc>
              <a:spcBef>
                <a:spcPts val="0"/>
              </a:spcBef>
              <a:spcAft>
                <a:spcPts val="0"/>
              </a:spcAft>
              <a:buClrTx/>
              <a:buSzTx/>
              <a:buFont typeface="Arial" pitchFamily="34" charset="0"/>
              <a:buChar char="•"/>
              <a:tabLst/>
              <a:defRPr/>
            </a:pPr>
            <a:r>
              <a:rPr lang="en-US" baseline="0" dirty="0" smtClean="0"/>
              <a:t>Can only queries one InfoSet at a time</a:t>
            </a:r>
          </a:p>
          <a:p>
            <a:pPr marL="628650" marR="0" lvl="1" indent="-171450" algn="l" defTabSz="914400" rtl="0" eaLnBrk="1" fontAlgn="auto" latinLnBrk="0" hangingPunct="1">
              <a:lnSpc>
                <a:spcPct val="100000"/>
              </a:lnSpc>
              <a:spcBef>
                <a:spcPts val="0"/>
              </a:spcBef>
              <a:spcAft>
                <a:spcPts val="0"/>
              </a:spcAft>
              <a:buClrTx/>
              <a:buSzTx/>
              <a:buFont typeface="Arial" pitchFamily="34" charset="0"/>
              <a:buChar char="•"/>
              <a:tabLst/>
              <a:defRPr/>
            </a:pPr>
            <a:endParaRPr lang="en-US" baseline="0" dirty="0" smtClean="0"/>
          </a:p>
          <a:p>
            <a:pPr marL="0" marR="0" lvl="0" indent="0" algn="l" defTabSz="914400" rtl="0" eaLnBrk="1" fontAlgn="auto" latinLnBrk="0" hangingPunct="1">
              <a:lnSpc>
                <a:spcPct val="100000"/>
              </a:lnSpc>
              <a:spcBef>
                <a:spcPts val="0"/>
              </a:spcBef>
              <a:spcAft>
                <a:spcPts val="0"/>
              </a:spcAft>
              <a:buClrTx/>
              <a:buSzTx/>
              <a:buFont typeface="Arial" pitchFamily="34" charset="0"/>
              <a:buNone/>
              <a:tabLst/>
              <a:defRPr/>
            </a:pPr>
            <a:r>
              <a:rPr lang="en-US" b="1" u="sng" baseline="0" dirty="0" smtClean="0"/>
              <a:t>DEMO TO THIS POINT:</a:t>
            </a:r>
          </a:p>
          <a:p>
            <a:pPr marL="0" marR="0" lvl="0" indent="0" algn="l" defTabSz="914400" rtl="0" eaLnBrk="1" fontAlgn="auto" latinLnBrk="0" hangingPunct="1">
              <a:lnSpc>
                <a:spcPct val="100000"/>
              </a:lnSpc>
              <a:spcBef>
                <a:spcPts val="0"/>
              </a:spcBef>
              <a:spcAft>
                <a:spcPts val="0"/>
              </a:spcAft>
              <a:buClrTx/>
              <a:buSzTx/>
              <a:buFont typeface="Arial" pitchFamily="34" charset="0"/>
              <a:buNone/>
              <a:tabLst/>
              <a:defRPr/>
            </a:pPr>
            <a:r>
              <a:rPr lang="en-US" b="1" u="sng" baseline="0" dirty="0" smtClean="0"/>
              <a:t>INFOSETS</a:t>
            </a:r>
          </a:p>
          <a:p>
            <a:pPr marL="228600" marR="0" lvl="0" indent="-228600" algn="l" defTabSz="914400" rtl="0" eaLnBrk="1" fontAlgn="auto" latinLnBrk="0" hangingPunct="1">
              <a:lnSpc>
                <a:spcPct val="100000"/>
              </a:lnSpc>
              <a:spcBef>
                <a:spcPts val="0"/>
              </a:spcBef>
              <a:spcAft>
                <a:spcPts val="0"/>
              </a:spcAft>
              <a:buClrTx/>
              <a:buSzTx/>
              <a:buFont typeface="Arial" pitchFamily="34" charset="0"/>
              <a:buAutoNum type="arabicPeriod"/>
              <a:tabLst/>
              <a:defRPr/>
            </a:pPr>
            <a:r>
              <a:rPr lang="en-US" b="1" u="sng" baseline="0" dirty="0" smtClean="0"/>
              <a:t>Login to SAP</a:t>
            </a:r>
          </a:p>
          <a:p>
            <a:pPr marL="228600" marR="0" lvl="0" indent="-228600" algn="l" defTabSz="914400" rtl="0" eaLnBrk="1" fontAlgn="auto" latinLnBrk="0" hangingPunct="1">
              <a:lnSpc>
                <a:spcPct val="100000"/>
              </a:lnSpc>
              <a:spcBef>
                <a:spcPts val="0"/>
              </a:spcBef>
              <a:spcAft>
                <a:spcPts val="0"/>
              </a:spcAft>
              <a:buClrTx/>
              <a:buSzTx/>
              <a:buFont typeface="Arial" pitchFamily="34" charset="0"/>
              <a:buAutoNum type="arabicPeriod"/>
              <a:tabLst/>
              <a:defRPr/>
            </a:pPr>
            <a:r>
              <a:rPr lang="en-US" b="1" u="sng" baseline="0" dirty="0" smtClean="0"/>
              <a:t>SQ01</a:t>
            </a:r>
          </a:p>
          <a:p>
            <a:pPr marL="228600" marR="0" lvl="0" indent="-228600" algn="l" defTabSz="914400" rtl="0" eaLnBrk="1" fontAlgn="auto" latinLnBrk="0" hangingPunct="1">
              <a:lnSpc>
                <a:spcPct val="100000"/>
              </a:lnSpc>
              <a:spcBef>
                <a:spcPts val="0"/>
              </a:spcBef>
              <a:spcAft>
                <a:spcPts val="0"/>
              </a:spcAft>
              <a:buClrTx/>
              <a:buSzTx/>
              <a:buFont typeface="Arial" pitchFamily="34" charset="0"/>
              <a:buAutoNum type="arabicPeriod"/>
              <a:tabLst/>
              <a:defRPr/>
            </a:pPr>
            <a:r>
              <a:rPr lang="en-US" b="1" u="sng" baseline="0" dirty="0" smtClean="0"/>
              <a:t>Click on InfoSet Query button</a:t>
            </a:r>
          </a:p>
          <a:p>
            <a:pPr marL="685800" marR="0" lvl="1" indent="-228600" algn="l" defTabSz="914400" rtl="0" eaLnBrk="1" fontAlgn="auto" latinLnBrk="0" hangingPunct="1">
              <a:lnSpc>
                <a:spcPct val="100000"/>
              </a:lnSpc>
              <a:spcBef>
                <a:spcPts val="0"/>
              </a:spcBef>
              <a:spcAft>
                <a:spcPts val="0"/>
              </a:spcAft>
              <a:buClrTx/>
              <a:buSzTx/>
              <a:buFont typeface="Arial" pitchFamily="34" charset="0"/>
              <a:buAutoNum type="arabicPeriod"/>
              <a:tabLst/>
              <a:defRPr/>
            </a:pPr>
            <a:r>
              <a:rPr lang="en-US" b="1" u="sng" baseline="0" dirty="0" smtClean="0"/>
              <a:t>Note Area at top of screen (should be Global)</a:t>
            </a:r>
          </a:p>
          <a:p>
            <a:pPr marL="228600" marR="0" lvl="0" indent="-228600" algn="l" defTabSz="914400" rtl="0" eaLnBrk="1" fontAlgn="auto" latinLnBrk="0" hangingPunct="1">
              <a:lnSpc>
                <a:spcPct val="100000"/>
              </a:lnSpc>
              <a:spcBef>
                <a:spcPts val="0"/>
              </a:spcBef>
              <a:spcAft>
                <a:spcPts val="0"/>
              </a:spcAft>
              <a:buClrTx/>
              <a:buSzTx/>
              <a:buFont typeface="Arial" pitchFamily="34" charset="0"/>
              <a:buAutoNum type="arabicPeriod"/>
              <a:tabLst/>
              <a:defRPr/>
            </a:pPr>
            <a:r>
              <a:rPr lang="en-US" b="1" u="sng" baseline="0" dirty="0" smtClean="0"/>
              <a:t>Popup – Create New Query</a:t>
            </a:r>
          </a:p>
          <a:p>
            <a:pPr marL="685800" marR="0" lvl="1" indent="-228600" algn="l" defTabSz="914400" rtl="0" eaLnBrk="1" fontAlgn="auto" latinLnBrk="0" hangingPunct="1">
              <a:lnSpc>
                <a:spcPct val="100000"/>
              </a:lnSpc>
              <a:spcBef>
                <a:spcPts val="0"/>
              </a:spcBef>
              <a:spcAft>
                <a:spcPts val="0"/>
              </a:spcAft>
              <a:buClrTx/>
              <a:buSzTx/>
              <a:buFont typeface="Arial" pitchFamily="34" charset="0"/>
              <a:buAutoNum type="arabicPeriod"/>
              <a:tabLst/>
              <a:defRPr/>
            </a:pPr>
            <a:r>
              <a:rPr lang="en-US" b="1" u="sng" baseline="0" dirty="0" smtClean="0"/>
              <a:t>User Group drop down</a:t>
            </a:r>
          </a:p>
          <a:p>
            <a:pPr marL="1143000" marR="0" lvl="2" indent="-228600" algn="l" defTabSz="914400" rtl="0" eaLnBrk="1" fontAlgn="auto" latinLnBrk="0" hangingPunct="1">
              <a:lnSpc>
                <a:spcPct val="100000"/>
              </a:lnSpc>
              <a:spcBef>
                <a:spcPts val="0"/>
              </a:spcBef>
              <a:spcAft>
                <a:spcPts val="0"/>
              </a:spcAft>
              <a:buClrTx/>
              <a:buSzTx/>
              <a:buFont typeface="Arial" pitchFamily="34" charset="0"/>
              <a:buAutoNum type="arabicPeriod"/>
              <a:tabLst/>
              <a:defRPr/>
            </a:pPr>
            <a:r>
              <a:rPr lang="en-US" b="1" u="sng" baseline="0" dirty="0" smtClean="0"/>
              <a:t>Select 101 SAP Query – technical content</a:t>
            </a:r>
          </a:p>
          <a:p>
            <a:pPr marL="1143000" marR="0" lvl="2" indent="-228600" algn="l" defTabSz="914400" rtl="0" eaLnBrk="1" fontAlgn="auto" latinLnBrk="0" hangingPunct="1">
              <a:lnSpc>
                <a:spcPct val="100000"/>
              </a:lnSpc>
              <a:spcBef>
                <a:spcPts val="0"/>
              </a:spcBef>
              <a:spcAft>
                <a:spcPts val="0"/>
              </a:spcAft>
              <a:buClrTx/>
              <a:buSzTx/>
              <a:buFont typeface="Arial" pitchFamily="34" charset="0"/>
              <a:buAutoNum type="arabicPeriod"/>
              <a:tabLst/>
              <a:defRPr/>
            </a:pPr>
            <a:r>
              <a:rPr lang="en-US" b="1" u="sng" baseline="0" dirty="0" smtClean="0"/>
              <a:t>Note technical name in Name field at top (can copy and search in Query for the InfoSet)</a:t>
            </a:r>
          </a:p>
          <a:p>
            <a:pPr marL="1143000" marR="0" lvl="2" indent="-228600" algn="l" defTabSz="914400" rtl="0" eaLnBrk="1" fontAlgn="auto" latinLnBrk="0" hangingPunct="1">
              <a:lnSpc>
                <a:spcPct val="100000"/>
              </a:lnSpc>
              <a:spcBef>
                <a:spcPts val="0"/>
              </a:spcBef>
              <a:spcAft>
                <a:spcPts val="0"/>
              </a:spcAft>
              <a:buClrTx/>
              <a:buSzTx/>
              <a:buFont typeface="Arial" pitchFamily="34" charset="0"/>
              <a:buAutoNum type="arabicPeriod"/>
              <a:tabLst/>
              <a:defRPr/>
            </a:pPr>
            <a:r>
              <a:rPr lang="en-US" b="1" u="sng" baseline="0" dirty="0" smtClean="0"/>
              <a:t>X out</a:t>
            </a:r>
          </a:p>
          <a:p>
            <a:pPr marL="228600" marR="0" lvl="0" indent="-228600" algn="l" defTabSz="914400" rtl="0" eaLnBrk="1" fontAlgn="auto" latinLnBrk="0" hangingPunct="1">
              <a:lnSpc>
                <a:spcPct val="100000"/>
              </a:lnSpc>
              <a:spcBef>
                <a:spcPts val="0"/>
              </a:spcBef>
              <a:spcAft>
                <a:spcPts val="0"/>
              </a:spcAft>
              <a:buClrTx/>
              <a:buSzTx/>
              <a:buFont typeface="Arial" pitchFamily="34" charset="0"/>
              <a:buAutoNum type="arabicPeriod"/>
              <a:tabLst/>
              <a:defRPr/>
            </a:pPr>
            <a:r>
              <a:rPr lang="en-US" b="1" u="sng" baseline="0" dirty="0" smtClean="0"/>
              <a:t>Change to Standard Area to see different options</a:t>
            </a:r>
          </a:p>
          <a:p>
            <a:pPr marL="685800" marR="0" lvl="1" indent="-228600" algn="l" defTabSz="914400" rtl="0" eaLnBrk="1" fontAlgn="auto" latinLnBrk="0" hangingPunct="1">
              <a:lnSpc>
                <a:spcPct val="100000"/>
              </a:lnSpc>
              <a:spcBef>
                <a:spcPts val="0"/>
              </a:spcBef>
              <a:spcAft>
                <a:spcPts val="0"/>
              </a:spcAft>
              <a:buClrTx/>
              <a:buSzTx/>
              <a:buFont typeface="Arial" pitchFamily="34" charset="0"/>
              <a:buAutoNum type="arabicPeriod"/>
              <a:tabLst/>
              <a:defRPr/>
            </a:pPr>
            <a:r>
              <a:rPr lang="en-US" b="1" u="sng" baseline="0" dirty="0" smtClean="0"/>
              <a:t>Click on Environment tab at top of screen</a:t>
            </a:r>
          </a:p>
          <a:p>
            <a:pPr marL="1143000" marR="0" lvl="2" indent="-228600" algn="l" defTabSz="914400" rtl="0" eaLnBrk="1" fontAlgn="auto" latinLnBrk="0" hangingPunct="1">
              <a:lnSpc>
                <a:spcPct val="100000"/>
              </a:lnSpc>
              <a:spcBef>
                <a:spcPts val="0"/>
              </a:spcBef>
              <a:spcAft>
                <a:spcPts val="0"/>
              </a:spcAft>
              <a:buClrTx/>
              <a:buSzTx/>
              <a:buFont typeface="Arial" pitchFamily="34" charset="0"/>
              <a:buAutoNum type="arabicPeriod"/>
              <a:tabLst/>
              <a:defRPr/>
            </a:pPr>
            <a:r>
              <a:rPr lang="en-US" b="1" u="sng" baseline="0" dirty="0" smtClean="0"/>
              <a:t>Select Query areas</a:t>
            </a:r>
          </a:p>
          <a:p>
            <a:pPr marL="1143000" marR="0" lvl="2" indent="-228600" algn="l" defTabSz="914400" rtl="0" eaLnBrk="1" fontAlgn="auto" latinLnBrk="0" hangingPunct="1">
              <a:lnSpc>
                <a:spcPct val="100000"/>
              </a:lnSpc>
              <a:spcBef>
                <a:spcPts val="0"/>
              </a:spcBef>
              <a:spcAft>
                <a:spcPts val="0"/>
              </a:spcAft>
              <a:buClrTx/>
              <a:buSzTx/>
              <a:buFont typeface="Arial" pitchFamily="34" charset="0"/>
              <a:buAutoNum type="arabicPeriod"/>
              <a:tabLst/>
              <a:defRPr/>
            </a:pPr>
            <a:r>
              <a:rPr lang="en-US" b="1" u="sng" baseline="0" dirty="0" smtClean="0"/>
              <a:t>Change radio button</a:t>
            </a:r>
          </a:p>
          <a:p>
            <a:pPr marL="1143000" marR="0" lvl="2" indent="-228600" algn="l" defTabSz="914400" rtl="0" eaLnBrk="1" fontAlgn="auto" latinLnBrk="0" hangingPunct="1">
              <a:lnSpc>
                <a:spcPct val="100000"/>
              </a:lnSpc>
              <a:spcBef>
                <a:spcPts val="0"/>
              </a:spcBef>
              <a:spcAft>
                <a:spcPts val="0"/>
              </a:spcAft>
              <a:buClrTx/>
              <a:buSzTx/>
              <a:buFont typeface="Arial" pitchFamily="34" charset="0"/>
              <a:buAutoNum type="arabicPeriod"/>
              <a:tabLst/>
              <a:defRPr/>
            </a:pPr>
            <a:r>
              <a:rPr lang="en-US" b="1" u="sng" baseline="0" dirty="0" smtClean="0"/>
              <a:t>Choose</a:t>
            </a:r>
          </a:p>
          <a:p>
            <a:pPr marL="228600" marR="0" lvl="0" indent="-228600" algn="l" defTabSz="914400" rtl="0" eaLnBrk="1" fontAlgn="auto" latinLnBrk="0" hangingPunct="1">
              <a:lnSpc>
                <a:spcPct val="100000"/>
              </a:lnSpc>
              <a:spcBef>
                <a:spcPts val="0"/>
              </a:spcBef>
              <a:spcAft>
                <a:spcPts val="0"/>
              </a:spcAft>
              <a:buClrTx/>
              <a:buSzTx/>
              <a:buFont typeface="Arial" pitchFamily="34" charset="0"/>
              <a:buAutoNum type="arabicPeriod"/>
              <a:tabLst/>
              <a:defRPr/>
            </a:pPr>
            <a:r>
              <a:rPr lang="en-US" b="1" u="sng" baseline="0" dirty="0" smtClean="0"/>
              <a:t>Click on InfoSet Query button</a:t>
            </a:r>
          </a:p>
          <a:p>
            <a:pPr marL="685800" marR="0" lvl="1" indent="-228600" algn="l" defTabSz="914400" rtl="0" eaLnBrk="1" fontAlgn="auto" latinLnBrk="0" hangingPunct="1">
              <a:lnSpc>
                <a:spcPct val="100000"/>
              </a:lnSpc>
              <a:spcBef>
                <a:spcPts val="0"/>
              </a:spcBef>
              <a:spcAft>
                <a:spcPts val="0"/>
              </a:spcAft>
              <a:buClrTx/>
              <a:buSzTx/>
              <a:buFont typeface="Arial" pitchFamily="34" charset="0"/>
              <a:buAutoNum type="arabicPeriod"/>
              <a:tabLst/>
              <a:defRPr/>
            </a:pPr>
            <a:r>
              <a:rPr lang="en-US" b="1" u="sng" baseline="0" dirty="0" smtClean="0"/>
              <a:t>Note Area at top of screen (should be Standard)</a:t>
            </a:r>
          </a:p>
          <a:p>
            <a:pPr marL="685800" marR="0" lvl="1" indent="-228600" algn="l" defTabSz="914400" rtl="0" eaLnBrk="1" fontAlgn="auto" latinLnBrk="0" hangingPunct="1">
              <a:lnSpc>
                <a:spcPct val="100000"/>
              </a:lnSpc>
              <a:spcBef>
                <a:spcPts val="0"/>
              </a:spcBef>
              <a:spcAft>
                <a:spcPts val="0"/>
              </a:spcAft>
              <a:buClrTx/>
              <a:buSzTx/>
              <a:buFont typeface="Arial" pitchFamily="34" charset="0"/>
              <a:buAutoNum type="arabicPeriod"/>
              <a:tabLst/>
              <a:defRPr/>
            </a:pPr>
            <a:r>
              <a:rPr lang="en-US" b="1" u="sng" baseline="0" dirty="0" smtClean="0"/>
              <a:t>See new options in User Group drop down</a:t>
            </a:r>
          </a:p>
          <a:p>
            <a:pPr marL="1143000" marR="0" lvl="2" indent="-228600" algn="l" defTabSz="914400" rtl="0" eaLnBrk="1" fontAlgn="auto" latinLnBrk="0" hangingPunct="1">
              <a:lnSpc>
                <a:spcPct val="100000"/>
              </a:lnSpc>
              <a:spcBef>
                <a:spcPts val="0"/>
              </a:spcBef>
              <a:spcAft>
                <a:spcPts val="0"/>
              </a:spcAft>
              <a:buClrTx/>
              <a:buSzTx/>
              <a:buFont typeface="Arial" pitchFamily="34" charset="0"/>
              <a:buAutoNum type="arabicPeriod"/>
              <a:tabLst/>
              <a:defRPr/>
            </a:pPr>
            <a:r>
              <a:rPr lang="en-US" b="1" u="sng" baseline="0" dirty="0" smtClean="0"/>
              <a:t>Select 28 HR580</a:t>
            </a:r>
          </a:p>
          <a:p>
            <a:pPr marL="1143000" marR="0" lvl="2" indent="-228600" algn="l" defTabSz="914400" rtl="0" eaLnBrk="1" fontAlgn="auto" latinLnBrk="0" hangingPunct="1">
              <a:lnSpc>
                <a:spcPct val="100000"/>
              </a:lnSpc>
              <a:spcBef>
                <a:spcPts val="0"/>
              </a:spcBef>
              <a:spcAft>
                <a:spcPts val="0"/>
              </a:spcAft>
              <a:buClrTx/>
              <a:buSzTx/>
              <a:buFont typeface="Arial" pitchFamily="34" charset="0"/>
              <a:buAutoNum type="arabicPeriod"/>
              <a:tabLst/>
              <a:defRPr/>
            </a:pPr>
            <a:r>
              <a:rPr lang="en-US" b="1" u="sng" baseline="0" dirty="0" smtClean="0"/>
              <a:t>X out</a:t>
            </a:r>
          </a:p>
          <a:p>
            <a:pPr marL="0" marR="0" lvl="0" indent="0" algn="l" defTabSz="914400" rtl="0" eaLnBrk="1" fontAlgn="auto" latinLnBrk="0" hangingPunct="1">
              <a:lnSpc>
                <a:spcPct val="100000"/>
              </a:lnSpc>
              <a:spcBef>
                <a:spcPts val="0"/>
              </a:spcBef>
              <a:spcAft>
                <a:spcPts val="0"/>
              </a:spcAft>
              <a:buClrTx/>
              <a:buSzTx/>
              <a:buFont typeface="Arial" pitchFamily="34" charset="0"/>
              <a:buNone/>
              <a:tabLst/>
              <a:defRPr/>
            </a:pPr>
            <a:r>
              <a:rPr lang="en-US" b="1" u="sng" baseline="0" dirty="0" smtClean="0"/>
              <a:t>EXISTING QUERY</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b="1" u="sng" baseline="0" dirty="0" smtClean="0"/>
              <a:t>Look at existing queries (may need to drag lines to see better)</a:t>
            </a:r>
          </a:p>
          <a:p>
            <a:pPr marL="685800" marR="0" lvl="1" indent="-228600" algn="l" defTabSz="914400" rtl="0" eaLnBrk="1" fontAlgn="auto" latinLnBrk="0" hangingPunct="1">
              <a:lnSpc>
                <a:spcPct val="100000"/>
              </a:lnSpc>
              <a:spcBef>
                <a:spcPts val="0"/>
              </a:spcBef>
              <a:spcAft>
                <a:spcPts val="0"/>
              </a:spcAft>
              <a:buClrTx/>
              <a:buSzTx/>
              <a:buFont typeface="Arial" pitchFamily="34" charset="0"/>
              <a:buAutoNum type="arabicPeriod"/>
              <a:tabLst/>
              <a:defRPr/>
            </a:pPr>
            <a:r>
              <a:rPr lang="en-US" b="1" u="sng" baseline="0" dirty="0" smtClean="0"/>
              <a:t>Select in Name column</a:t>
            </a:r>
          </a:p>
          <a:p>
            <a:pPr marL="1143000" marR="0" lvl="2" indent="-228600" algn="l" defTabSz="914400" rtl="0" eaLnBrk="1" fontAlgn="auto" latinLnBrk="0" hangingPunct="1">
              <a:lnSpc>
                <a:spcPct val="100000"/>
              </a:lnSpc>
              <a:spcBef>
                <a:spcPts val="0"/>
              </a:spcBef>
              <a:spcAft>
                <a:spcPts val="0"/>
              </a:spcAft>
              <a:buClrTx/>
              <a:buSzTx/>
              <a:buFont typeface="Arial" pitchFamily="34" charset="0"/>
              <a:buAutoNum type="arabicPeriod"/>
              <a:tabLst/>
              <a:defRPr/>
            </a:pPr>
            <a:r>
              <a:rPr lang="en-US" b="1" u="sng" baseline="0" dirty="0" smtClean="0"/>
              <a:t>07</a:t>
            </a:r>
          </a:p>
          <a:p>
            <a:pPr marL="0" marR="0" lvl="0" indent="0" algn="l" defTabSz="914400" rtl="0" eaLnBrk="1" fontAlgn="auto" latinLnBrk="0" hangingPunct="1">
              <a:lnSpc>
                <a:spcPct val="100000"/>
              </a:lnSpc>
              <a:spcBef>
                <a:spcPts val="0"/>
              </a:spcBef>
              <a:spcAft>
                <a:spcPts val="0"/>
              </a:spcAft>
              <a:buClrTx/>
              <a:buSzTx/>
              <a:buFont typeface="Arial" pitchFamily="34" charset="0"/>
              <a:buNone/>
              <a:tabLst/>
              <a:defRPr/>
            </a:pPr>
            <a:r>
              <a:rPr lang="en-US" b="1" u="sng" baseline="0" dirty="0" smtClean="0"/>
              <a:t>BACK TO QUERY</a:t>
            </a:r>
          </a:p>
          <a:p>
            <a:pPr marL="228600" marR="0" lvl="0" indent="-228600" algn="l" defTabSz="914400" rtl="0" eaLnBrk="1" fontAlgn="auto" latinLnBrk="0" hangingPunct="1">
              <a:lnSpc>
                <a:spcPct val="100000"/>
              </a:lnSpc>
              <a:spcBef>
                <a:spcPts val="0"/>
              </a:spcBef>
              <a:spcAft>
                <a:spcPts val="0"/>
              </a:spcAft>
              <a:buClrTx/>
              <a:buSzTx/>
              <a:buFont typeface="Arial" pitchFamily="34" charset="0"/>
              <a:buAutoNum type="arabicPeriod"/>
              <a:tabLst/>
              <a:defRPr/>
            </a:pPr>
            <a:r>
              <a:rPr lang="en-US" b="1" u="sng" baseline="0" dirty="0" smtClean="0"/>
              <a:t>Select Create Query</a:t>
            </a:r>
          </a:p>
          <a:p>
            <a:pPr marL="228600" marR="0" lvl="0" indent="-228600" algn="l" defTabSz="914400" rtl="0" eaLnBrk="1" fontAlgn="auto" latinLnBrk="0" hangingPunct="1">
              <a:lnSpc>
                <a:spcPct val="100000"/>
              </a:lnSpc>
              <a:spcBef>
                <a:spcPts val="0"/>
              </a:spcBef>
              <a:spcAft>
                <a:spcPts val="0"/>
              </a:spcAft>
              <a:buClrTx/>
              <a:buSzTx/>
              <a:buFont typeface="Arial" pitchFamily="34" charset="0"/>
              <a:buAutoNum type="arabicPeriod"/>
              <a:tabLst/>
              <a:defRPr/>
            </a:pPr>
            <a:r>
              <a:rPr lang="en-US" b="1" u="sng" baseline="0" dirty="0" smtClean="0"/>
              <a:t>Login to SAP</a:t>
            </a:r>
          </a:p>
          <a:p>
            <a:pPr marL="228600" marR="0" lvl="0" indent="-228600" algn="l" defTabSz="914400" rtl="0" eaLnBrk="1" fontAlgn="auto" latinLnBrk="0" hangingPunct="1">
              <a:lnSpc>
                <a:spcPct val="100000"/>
              </a:lnSpc>
              <a:spcBef>
                <a:spcPts val="0"/>
              </a:spcBef>
              <a:spcAft>
                <a:spcPts val="0"/>
              </a:spcAft>
              <a:buClrTx/>
              <a:buSzTx/>
              <a:buFont typeface="Arial" pitchFamily="34" charset="0"/>
              <a:buAutoNum type="arabicPeriod"/>
              <a:tabLst/>
              <a:defRPr/>
            </a:pPr>
            <a:r>
              <a:rPr lang="en-US" b="1" u="sng" baseline="0" dirty="0" smtClean="0"/>
              <a:t>Select Data Source – InfoSets/Queries</a:t>
            </a:r>
          </a:p>
          <a:p>
            <a:pPr marL="228600" marR="0" lvl="0" indent="-228600" algn="l" defTabSz="914400" rtl="0" eaLnBrk="1" fontAlgn="auto" latinLnBrk="0" hangingPunct="1">
              <a:lnSpc>
                <a:spcPct val="100000"/>
              </a:lnSpc>
              <a:spcBef>
                <a:spcPts val="0"/>
              </a:spcBef>
              <a:spcAft>
                <a:spcPts val="0"/>
              </a:spcAft>
              <a:buClrTx/>
              <a:buSzTx/>
              <a:buFont typeface="Arial" pitchFamily="34" charset="0"/>
              <a:buAutoNum type="arabicPeriod"/>
              <a:tabLst/>
              <a:defRPr/>
            </a:pPr>
            <a:r>
              <a:rPr lang="en-US" b="1" u="sng" baseline="0" dirty="0" smtClean="0"/>
              <a:t>OK</a:t>
            </a:r>
          </a:p>
          <a:p>
            <a:pPr marL="228600" marR="0" lvl="0" indent="-228600" algn="l" defTabSz="914400" rtl="0" eaLnBrk="1" fontAlgn="auto" latinLnBrk="0" hangingPunct="1">
              <a:lnSpc>
                <a:spcPct val="100000"/>
              </a:lnSpc>
              <a:spcBef>
                <a:spcPts val="0"/>
              </a:spcBef>
              <a:spcAft>
                <a:spcPts val="0"/>
              </a:spcAft>
              <a:buClrTx/>
              <a:buSzTx/>
              <a:buFont typeface="Arial" pitchFamily="34" charset="0"/>
              <a:buAutoNum type="arabicPeriod"/>
              <a:tabLst/>
              <a:defRPr/>
            </a:pPr>
            <a:r>
              <a:rPr lang="en-US" b="1" u="sng" baseline="0" dirty="0" smtClean="0"/>
              <a:t>Search dictionary</a:t>
            </a:r>
          </a:p>
          <a:p>
            <a:pPr marL="685800" marR="0" lvl="1" indent="-228600" algn="l" defTabSz="914400" rtl="0" eaLnBrk="1" fontAlgn="auto" latinLnBrk="0" hangingPunct="1">
              <a:lnSpc>
                <a:spcPct val="100000"/>
              </a:lnSpc>
              <a:spcBef>
                <a:spcPts val="0"/>
              </a:spcBef>
              <a:spcAft>
                <a:spcPts val="0"/>
              </a:spcAft>
              <a:buClrTx/>
              <a:buSzTx/>
              <a:buFont typeface="Arial" pitchFamily="34" charset="0"/>
              <a:buAutoNum type="arabicPeriod"/>
              <a:tabLst/>
              <a:defRPr/>
            </a:pPr>
            <a:r>
              <a:rPr lang="en-US" b="1" u="sng" baseline="0" dirty="0" smtClean="0"/>
              <a:t>Select Search in SAP Data Dictionary</a:t>
            </a:r>
          </a:p>
          <a:p>
            <a:pPr marL="685800" marR="0" lvl="1" indent="-228600" algn="l" defTabSz="914400" rtl="0" eaLnBrk="1" fontAlgn="auto" latinLnBrk="0" hangingPunct="1">
              <a:lnSpc>
                <a:spcPct val="100000"/>
              </a:lnSpc>
              <a:spcBef>
                <a:spcPts val="0"/>
              </a:spcBef>
              <a:spcAft>
                <a:spcPts val="0"/>
              </a:spcAft>
              <a:buClrTx/>
              <a:buSzTx/>
              <a:buFont typeface="Arial" pitchFamily="34" charset="0"/>
              <a:buAutoNum type="arabicPeriod"/>
              <a:tabLst/>
              <a:defRPr/>
            </a:pPr>
            <a:r>
              <a:rPr lang="en-US" b="1" u="sng" baseline="0" dirty="0" smtClean="0"/>
              <a:t>Select SAP Queries</a:t>
            </a:r>
          </a:p>
          <a:p>
            <a:pPr marL="685800" marR="0" lvl="1" indent="-228600" algn="l" defTabSz="914400" rtl="0" eaLnBrk="1" fontAlgn="auto" latinLnBrk="0" hangingPunct="1">
              <a:lnSpc>
                <a:spcPct val="100000"/>
              </a:lnSpc>
              <a:spcBef>
                <a:spcPts val="0"/>
              </a:spcBef>
              <a:spcAft>
                <a:spcPts val="0"/>
              </a:spcAft>
              <a:buClrTx/>
              <a:buSzTx/>
              <a:buFont typeface="Arial" pitchFamily="34" charset="0"/>
              <a:buAutoNum type="arabicPeriod"/>
              <a:tabLst/>
              <a:defRPr/>
            </a:pPr>
            <a:r>
              <a:rPr lang="en-US" b="1" u="sng" baseline="0" dirty="0" smtClean="0"/>
              <a:t>Query Name = 07</a:t>
            </a:r>
          </a:p>
          <a:p>
            <a:pPr marL="685800" marR="0" lvl="1" indent="-228600" algn="l" defTabSz="914400" rtl="0" eaLnBrk="1" fontAlgn="auto" latinLnBrk="0" hangingPunct="1">
              <a:lnSpc>
                <a:spcPct val="100000"/>
              </a:lnSpc>
              <a:spcBef>
                <a:spcPts val="0"/>
              </a:spcBef>
              <a:spcAft>
                <a:spcPts val="0"/>
              </a:spcAft>
              <a:buClrTx/>
              <a:buSzTx/>
              <a:buFont typeface="Arial" pitchFamily="34" charset="0"/>
              <a:buAutoNum type="arabicPeriod"/>
              <a:tabLst/>
              <a:defRPr/>
            </a:pPr>
            <a:r>
              <a:rPr lang="en-US" b="1" u="sng" baseline="0" dirty="0" smtClean="0"/>
              <a:t>Search</a:t>
            </a:r>
          </a:p>
          <a:p>
            <a:pPr marL="228600" marR="0" lvl="0" indent="-228600" algn="l" defTabSz="914400" rtl="0" eaLnBrk="1" fontAlgn="auto" latinLnBrk="0" hangingPunct="1">
              <a:lnSpc>
                <a:spcPct val="100000"/>
              </a:lnSpc>
              <a:spcBef>
                <a:spcPts val="0"/>
              </a:spcBef>
              <a:spcAft>
                <a:spcPts val="0"/>
              </a:spcAft>
              <a:buClrTx/>
              <a:buSzTx/>
              <a:buFont typeface="Arial" pitchFamily="34" charset="0"/>
              <a:buAutoNum type="arabicPeriod"/>
              <a:tabLst/>
              <a:defRPr/>
            </a:pPr>
            <a:r>
              <a:rPr lang="en-US" b="1" u="sng" baseline="0" dirty="0" smtClean="0"/>
              <a:t>Check top option (User Group 02)</a:t>
            </a:r>
          </a:p>
          <a:p>
            <a:pPr marL="685800" marR="0" lvl="1" indent="-228600" algn="l" defTabSz="914400" rtl="0" eaLnBrk="1" fontAlgn="auto" latinLnBrk="0" hangingPunct="1">
              <a:lnSpc>
                <a:spcPct val="100000"/>
              </a:lnSpc>
              <a:spcBef>
                <a:spcPts val="0"/>
              </a:spcBef>
              <a:spcAft>
                <a:spcPts val="0"/>
              </a:spcAft>
              <a:buClrTx/>
              <a:buSzTx/>
              <a:buFont typeface="Arial" pitchFamily="34" charset="0"/>
              <a:buAutoNum type="arabicPeriod"/>
              <a:tabLst/>
              <a:defRPr/>
            </a:pPr>
            <a:r>
              <a:rPr lang="en-US" b="1" u="sng" baseline="0" dirty="0" smtClean="0"/>
              <a:t>Click Add InfoSets/Queries to Data Dictionary button</a:t>
            </a:r>
          </a:p>
          <a:p>
            <a:pPr marL="685800" marR="0" lvl="1" indent="-228600" algn="l" defTabSz="914400" rtl="0" eaLnBrk="1" fontAlgn="auto" latinLnBrk="0" hangingPunct="1">
              <a:lnSpc>
                <a:spcPct val="100000"/>
              </a:lnSpc>
              <a:spcBef>
                <a:spcPts val="0"/>
              </a:spcBef>
              <a:spcAft>
                <a:spcPts val="0"/>
              </a:spcAft>
              <a:buClrTx/>
              <a:buSzTx/>
              <a:buFont typeface="Arial" pitchFamily="34" charset="0"/>
              <a:buAutoNum type="arabicPeriod"/>
              <a:tabLst/>
              <a:defRPr/>
            </a:pPr>
            <a:r>
              <a:rPr lang="en-US" b="1" u="sng" baseline="0" dirty="0" smtClean="0"/>
              <a:t>Close </a:t>
            </a:r>
          </a:p>
          <a:p>
            <a:pPr marL="228600" marR="0" lvl="0" indent="-228600" algn="l" defTabSz="914400" rtl="0" eaLnBrk="1" fontAlgn="auto" latinLnBrk="0" hangingPunct="1">
              <a:lnSpc>
                <a:spcPct val="100000"/>
              </a:lnSpc>
              <a:spcBef>
                <a:spcPts val="0"/>
              </a:spcBef>
              <a:spcAft>
                <a:spcPts val="0"/>
              </a:spcAft>
              <a:buClrTx/>
              <a:buSzTx/>
              <a:buFont typeface="Arial" pitchFamily="34" charset="0"/>
              <a:buAutoNum type="arabicPeriod"/>
              <a:tabLst/>
              <a:defRPr/>
            </a:pPr>
            <a:r>
              <a:rPr lang="en-US" b="1" u="sng" baseline="0" dirty="0" smtClean="0"/>
              <a:t>HR QUERY</a:t>
            </a:r>
          </a:p>
          <a:p>
            <a:pPr marL="228600" marR="0" lvl="0" indent="-228600" algn="l" defTabSz="914400" rtl="0" eaLnBrk="1" fontAlgn="auto" latinLnBrk="0" hangingPunct="1">
              <a:lnSpc>
                <a:spcPct val="100000"/>
              </a:lnSpc>
              <a:spcBef>
                <a:spcPts val="0"/>
              </a:spcBef>
              <a:spcAft>
                <a:spcPts val="0"/>
              </a:spcAft>
              <a:buClrTx/>
              <a:buSzTx/>
              <a:buFont typeface="Arial" pitchFamily="34" charset="0"/>
              <a:buAutoNum type="arabicPeriod"/>
              <a:tabLst/>
              <a:defRPr/>
            </a:pPr>
            <a:r>
              <a:rPr lang="en-US" b="1" u="sng" baseline="0" dirty="0" smtClean="0"/>
              <a:t>Drag up line to show more of bottom section</a:t>
            </a:r>
          </a:p>
          <a:p>
            <a:pPr marL="228600" marR="0" lvl="0" indent="-228600" algn="l" defTabSz="914400" rtl="0" eaLnBrk="1" fontAlgn="auto" latinLnBrk="0" hangingPunct="1">
              <a:lnSpc>
                <a:spcPct val="100000"/>
              </a:lnSpc>
              <a:spcBef>
                <a:spcPts val="0"/>
              </a:spcBef>
              <a:spcAft>
                <a:spcPts val="0"/>
              </a:spcAft>
              <a:buClrTx/>
              <a:buSzTx/>
              <a:buFont typeface="Arial" pitchFamily="34" charset="0"/>
              <a:buAutoNum type="arabicPeriod"/>
              <a:tabLst/>
              <a:defRPr/>
            </a:pPr>
            <a:r>
              <a:rPr lang="en-US" b="1" u="sng" baseline="0" dirty="0" smtClean="0"/>
              <a:t>Click on Selection box to show that you cannot deselect</a:t>
            </a:r>
          </a:p>
          <a:p>
            <a:pPr marL="685800" marR="0" lvl="1" indent="-228600" algn="l" defTabSz="914400" rtl="0" eaLnBrk="1" fontAlgn="auto" latinLnBrk="0" hangingPunct="1">
              <a:lnSpc>
                <a:spcPct val="100000"/>
              </a:lnSpc>
              <a:spcBef>
                <a:spcPts val="0"/>
              </a:spcBef>
              <a:spcAft>
                <a:spcPts val="0"/>
              </a:spcAft>
              <a:buClrTx/>
              <a:buSzTx/>
              <a:buFont typeface="Arial" pitchFamily="34" charset="0"/>
              <a:buAutoNum type="arabicPeriod"/>
              <a:tabLst/>
              <a:defRPr/>
            </a:pPr>
            <a:r>
              <a:rPr lang="en-US" b="1" u="sng" baseline="0" dirty="0" smtClean="0"/>
              <a:t>Cannot change what is in Selection column or Output column at bottom</a:t>
            </a:r>
          </a:p>
          <a:p>
            <a:pPr marL="685800" marR="0" lvl="1" indent="-228600" algn="l" defTabSz="914400" rtl="0" eaLnBrk="1" fontAlgn="auto" latinLnBrk="0" hangingPunct="1">
              <a:lnSpc>
                <a:spcPct val="100000"/>
              </a:lnSpc>
              <a:spcBef>
                <a:spcPts val="0"/>
              </a:spcBef>
              <a:spcAft>
                <a:spcPts val="0"/>
              </a:spcAft>
              <a:buClrTx/>
              <a:buSzTx/>
              <a:buFont typeface="Arial" pitchFamily="34" charset="0"/>
              <a:buAutoNum type="arabicPeriod"/>
              <a:tabLst/>
              <a:defRPr/>
            </a:pPr>
            <a:r>
              <a:rPr lang="en-US" b="1" u="sng" baseline="0" dirty="0" smtClean="0"/>
              <a:t>Can change </a:t>
            </a:r>
          </a:p>
          <a:p>
            <a:pPr marL="1143000" marR="0" lvl="2" indent="-228600" algn="l" defTabSz="914400" rtl="0" eaLnBrk="1" fontAlgn="auto" latinLnBrk="0" hangingPunct="1">
              <a:lnSpc>
                <a:spcPct val="100000"/>
              </a:lnSpc>
              <a:spcBef>
                <a:spcPts val="0"/>
              </a:spcBef>
              <a:spcAft>
                <a:spcPts val="0"/>
              </a:spcAft>
              <a:buClrTx/>
              <a:buSzTx/>
              <a:buFont typeface="Arial" pitchFamily="34" charset="0"/>
              <a:buAutoNum type="arabicPeriod"/>
              <a:tabLst/>
              <a:defRPr/>
            </a:pPr>
            <a:r>
              <a:rPr lang="en-US" b="1" u="sng" baseline="0" dirty="0" smtClean="0"/>
              <a:t>Selection Type</a:t>
            </a:r>
          </a:p>
          <a:p>
            <a:pPr marL="1143000" marR="0" lvl="2" indent="-228600" algn="l" defTabSz="914400" rtl="0" eaLnBrk="1" fontAlgn="auto" latinLnBrk="0" hangingPunct="1">
              <a:lnSpc>
                <a:spcPct val="100000"/>
              </a:lnSpc>
              <a:spcBef>
                <a:spcPts val="0"/>
              </a:spcBef>
              <a:spcAft>
                <a:spcPts val="0"/>
              </a:spcAft>
              <a:buClrTx/>
              <a:buSzTx/>
              <a:buFont typeface="Arial" pitchFamily="34" charset="0"/>
              <a:buAutoNum type="arabicPeriod"/>
              <a:tabLst/>
              <a:defRPr/>
            </a:pPr>
            <a:r>
              <a:rPr lang="en-US" b="1" u="sng" baseline="0" dirty="0" smtClean="0"/>
              <a:t>Where Clause</a:t>
            </a:r>
          </a:p>
          <a:p>
            <a:pPr marL="1143000" marR="0" lvl="2" indent="-228600" algn="l" defTabSz="914400" rtl="0" eaLnBrk="1" fontAlgn="auto" latinLnBrk="0" hangingPunct="1">
              <a:lnSpc>
                <a:spcPct val="100000"/>
              </a:lnSpc>
              <a:spcBef>
                <a:spcPts val="0"/>
              </a:spcBef>
              <a:spcAft>
                <a:spcPts val="0"/>
              </a:spcAft>
              <a:buClrTx/>
              <a:buSzTx/>
              <a:buFont typeface="Arial" pitchFamily="34" charset="0"/>
              <a:buAutoNum type="arabicPeriod"/>
              <a:tabLst/>
              <a:defRPr/>
            </a:pPr>
            <a:r>
              <a:rPr lang="en-US" b="1" u="sng" baseline="0" dirty="0" smtClean="0"/>
              <a:t>Required</a:t>
            </a:r>
          </a:p>
          <a:p>
            <a:pPr marL="1143000" marR="0" lvl="2" indent="-228600" algn="l" defTabSz="914400" rtl="0" eaLnBrk="1" fontAlgn="auto" latinLnBrk="0" hangingPunct="1">
              <a:lnSpc>
                <a:spcPct val="100000"/>
              </a:lnSpc>
              <a:spcBef>
                <a:spcPts val="0"/>
              </a:spcBef>
              <a:spcAft>
                <a:spcPts val="0"/>
              </a:spcAft>
              <a:buClrTx/>
              <a:buSzTx/>
              <a:buFont typeface="Arial" pitchFamily="34" charset="0"/>
              <a:buAutoNum type="arabicPeriod"/>
              <a:tabLst/>
              <a:defRPr/>
            </a:pPr>
            <a:r>
              <a:rPr lang="en-US" b="1" u="sng" baseline="0" dirty="0" smtClean="0"/>
              <a:t>Lookup Type</a:t>
            </a:r>
          </a:p>
          <a:p>
            <a:pPr marL="1143000" marR="0" lvl="2" indent="-228600" algn="l" defTabSz="914400" rtl="0" eaLnBrk="1" fontAlgn="auto" latinLnBrk="0" hangingPunct="1">
              <a:lnSpc>
                <a:spcPct val="100000"/>
              </a:lnSpc>
              <a:spcBef>
                <a:spcPts val="0"/>
              </a:spcBef>
              <a:spcAft>
                <a:spcPts val="0"/>
              </a:spcAft>
              <a:buClrTx/>
              <a:buSzTx/>
              <a:buFont typeface="Arial" pitchFamily="34" charset="0"/>
              <a:buAutoNum type="arabicPeriod"/>
              <a:tabLst/>
              <a:defRPr/>
            </a:pPr>
            <a:endParaRPr lang="en-US" b="1" u="sng" baseline="0" dirty="0" smtClean="0"/>
          </a:p>
          <a:p>
            <a:pPr marL="228600" lvl="0" indent="-228600">
              <a:buAutoNum type="arabicPeriod"/>
            </a:pPr>
            <a:r>
              <a:rPr lang="en-US" b="1" u="sng" dirty="0" smtClean="0"/>
              <a:t>DO NOT NEED TO COMPLETE – SAME AS BEFOREE – BACK OUT OF QUERY</a:t>
            </a:r>
          </a:p>
          <a:p>
            <a:pPr marL="228600" lvl="0" indent="-228600">
              <a:buAutoNum type="arabicPeriod"/>
            </a:pPr>
            <a:endParaRPr lang="en-US" b="1" u="sng" dirty="0" smtClean="0"/>
          </a:p>
          <a:p>
            <a:pPr marL="0" marR="0" lvl="0" indent="0" algn="l" defTabSz="914400" rtl="0" eaLnBrk="1" fontAlgn="auto" latinLnBrk="0" hangingPunct="1">
              <a:lnSpc>
                <a:spcPct val="100000"/>
              </a:lnSpc>
              <a:spcBef>
                <a:spcPts val="0"/>
              </a:spcBef>
              <a:spcAft>
                <a:spcPts val="0"/>
              </a:spcAft>
              <a:buClrTx/>
              <a:buSzTx/>
              <a:buFont typeface="Arial" pitchFamily="34" charset="0"/>
              <a:buNone/>
              <a:tabLst/>
              <a:defRPr/>
            </a:pPr>
            <a:r>
              <a:rPr lang="en-US" b="0" u="none" baseline="0" dirty="0" smtClean="0"/>
              <a:t>Pulling in existing query is meant to use an existing query and setup to Run Later.  Can setup to run on a scheduled with email notification, etc.</a:t>
            </a:r>
          </a:p>
          <a:p>
            <a:pPr marL="0" marR="0" lvl="0" indent="0" algn="l" defTabSz="914400" rtl="0" eaLnBrk="1" fontAlgn="auto" latinLnBrk="0" hangingPunct="1">
              <a:lnSpc>
                <a:spcPct val="100000"/>
              </a:lnSpc>
              <a:spcBef>
                <a:spcPts val="0"/>
              </a:spcBef>
              <a:spcAft>
                <a:spcPts val="0"/>
              </a:spcAft>
              <a:buClrTx/>
              <a:buSzTx/>
              <a:buFont typeface="Arial" pitchFamily="34" charset="0"/>
              <a:buNone/>
              <a:tabLst/>
              <a:defRPr/>
            </a:pPr>
            <a:endParaRPr lang="en-US" b="0" u="none" baseline="0" dirty="0" smtClean="0"/>
          </a:p>
          <a:p>
            <a:pPr marL="0" marR="0" lvl="0" indent="0" algn="l" defTabSz="914400" rtl="0" eaLnBrk="1" fontAlgn="auto" latinLnBrk="0" hangingPunct="1">
              <a:lnSpc>
                <a:spcPct val="100000"/>
              </a:lnSpc>
              <a:spcBef>
                <a:spcPts val="0"/>
              </a:spcBef>
              <a:spcAft>
                <a:spcPts val="0"/>
              </a:spcAft>
              <a:buClrTx/>
              <a:buSzTx/>
              <a:buFont typeface="Arial" pitchFamily="34" charset="0"/>
              <a:buNone/>
              <a:tabLst/>
              <a:defRPr/>
            </a:pPr>
            <a:r>
              <a:rPr lang="en-US" b="0" u="none" baseline="0" dirty="0" smtClean="0"/>
              <a:t>Limitations:</a:t>
            </a:r>
          </a:p>
          <a:p>
            <a:pPr marL="0" marR="0" lvl="0" indent="0" algn="l" defTabSz="914400" rtl="0" eaLnBrk="1" fontAlgn="auto" latinLnBrk="0" hangingPunct="1">
              <a:lnSpc>
                <a:spcPct val="100000"/>
              </a:lnSpc>
              <a:spcBef>
                <a:spcPts val="0"/>
              </a:spcBef>
              <a:spcAft>
                <a:spcPts val="0"/>
              </a:spcAft>
              <a:buClrTx/>
              <a:buSzTx/>
              <a:buFont typeface="Arial" pitchFamily="34" charset="0"/>
              <a:buNone/>
              <a:tabLst/>
              <a:defRPr/>
            </a:pPr>
            <a:r>
              <a:rPr lang="en-US" b="0" u="none" baseline="0" dirty="0" smtClean="0"/>
              <a:t>Can only query 1 InfoSet at a time</a:t>
            </a:r>
          </a:p>
          <a:p>
            <a:pPr marL="0" marR="0" lvl="0" indent="0" algn="l" defTabSz="914400" rtl="0" eaLnBrk="1" fontAlgn="auto" latinLnBrk="0" hangingPunct="1">
              <a:lnSpc>
                <a:spcPct val="100000"/>
              </a:lnSpc>
              <a:spcBef>
                <a:spcPts val="0"/>
              </a:spcBef>
              <a:spcAft>
                <a:spcPts val="0"/>
              </a:spcAft>
              <a:buClrTx/>
              <a:buSzTx/>
              <a:buFont typeface="Arial" pitchFamily="34" charset="0"/>
              <a:buNone/>
              <a:tabLst/>
              <a:defRPr/>
            </a:pPr>
            <a:r>
              <a:rPr lang="en-US" b="0" u="none" baseline="0" dirty="0" smtClean="0"/>
              <a:t>May have lots of selected fields</a:t>
            </a:r>
          </a:p>
          <a:p>
            <a:pPr marL="0" marR="0" lvl="0" indent="0" algn="l" defTabSz="914400" rtl="0" eaLnBrk="1" fontAlgn="auto" latinLnBrk="0" hangingPunct="1">
              <a:lnSpc>
                <a:spcPct val="100000"/>
              </a:lnSpc>
              <a:spcBef>
                <a:spcPts val="0"/>
              </a:spcBef>
              <a:spcAft>
                <a:spcPts val="0"/>
              </a:spcAft>
              <a:buClrTx/>
              <a:buSzTx/>
              <a:buFont typeface="Arial" pitchFamily="34" charset="0"/>
              <a:buNone/>
              <a:tabLst/>
              <a:defRPr/>
            </a:pPr>
            <a:r>
              <a:rPr lang="en-US" b="0" u="none" baseline="0" dirty="0" smtClean="0"/>
              <a:t>Not flexible</a:t>
            </a:r>
          </a:p>
          <a:p>
            <a:pPr marL="0" marR="0" lvl="0" indent="0" algn="l" defTabSz="914400" rtl="0" eaLnBrk="1" fontAlgn="auto" latinLnBrk="0" hangingPunct="1">
              <a:lnSpc>
                <a:spcPct val="100000"/>
              </a:lnSpc>
              <a:spcBef>
                <a:spcPts val="0"/>
              </a:spcBef>
              <a:spcAft>
                <a:spcPts val="0"/>
              </a:spcAft>
              <a:buClrTx/>
              <a:buSzTx/>
              <a:buFont typeface="Arial" pitchFamily="34" charset="0"/>
              <a:buNone/>
              <a:tabLst/>
              <a:defRPr/>
            </a:pPr>
            <a:r>
              <a:rPr lang="en-US" b="0" u="none" baseline="0" dirty="0" smtClean="0"/>
              <a:t>InfoSets are usually build by SAP team and may be faster to use</a:t>
            </a:r>
          </a:p>
          <a:p>
            <a:pPr marL="0" marR="0" lvl="0" indent="0" algn="l" defTabSz="914400" rtl="0" eaLnBrk="1" fontAlgn="auto" latinLnBrk="0" hangingPunct="1">
              <a:lnSpc>
                <a:spcPct val="100000"/>
              </a:lnSpc>
              <a:spcBef>
                <a:spcPts val="0"/>
              </a:spcBef>
              <a:spcAft>
                <a:spcPts val="0"/>
              </a:spcAft>
              <a:buClrTx/>
              <a:buSzTx/>
              <a:buFont typeface="Arial" pitchFamily="34" charset="0"/>
              <a:buNone/>
              <a:tabLst/>
              <a:defRPr/>
            </a:pPr>
            <a:r>
              <a:rPr lang="en-US" b="0" u="none" baseline="0" dirty="0" smtClean="0"/>
              <a:t>Creating a query using Tables has limitations in the number of tables you can use but with InfoSets there many be a large number of tables already joined in the 	InfoSet.</a:t>
            </a:r>
          </a:p>
        </p:txBody>
      </p:sp>
      <p:sp>
        <p:nvSpPr>
          <p:cNvPr id="4" name="Slide Number Placeholder 3"/>
          <p:cNvSpPr>
            <a:spLocks noGrp="1"/>
          </p:cNvSpPr>
          <p:nvPr>
            <p:ph type="sldNum" sz="quarter" idx="10"/>
          </p:nvPr>
        </p:nvSpPr>
        <p:spPr/>
        <p:txBody>
          <a:bodyPr/>
          <a:lstStyle/>
          <a:p>
            <a:fld id="{2AAFFAD7-F4BB-40AB-9856-8EF2547A47A0}" type="slidenum">
              <a:rPr lang="en-US" smtClean="0"/>
              <a:pPr/>
              <a:t>101</a:t>
            </a:fld>
            <a:endParaRPr lang="en-US" dirty="0"/>
          </a:p>
        </p:txBody>
      </p:sp>
    </p:spTree>
    <p:extLst>
      <p:ext uri="{BB962C8B-B14F-4D97-AF65-F5344CB8AC3E}">
        <p14:creationId xmlns:p14="http://schemas.microsoft.com/office/powerpoint/2010/main" val="3687585432"/>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smtClean="0"/>
              <a:t>DEMO</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Data</a:t>
            </a:r>
            <a:r>
              <a:rPr lang="en-US" baseline="0" dirty="0" smtClean="0"/>
              <a:t> Dictionary looks a bit different, has</a:t>
            </a:r>
          </a:p>
          <a:p>
            <a:pPr marL="0" marR="0" lvl="1" indent="0" algn="l" defTabSz="914400" rtl="0" eaLnBrk="1" fontAlgn="auto" latinLnBrk="0" hangingPunct="1">
              <a:lnSpc>
                <a:spcPct val="100000"/>
              </a:lnSpc>
              <a:spcBef>
                <a:spcPts val="0"/>
              </a:spcBef>
              <a:spcAft>
                <a:spcPts val="0"/>
              </a:spcAft>
              <a:buClrTx/>
              <a:buSzTx/>
              <a:buFont typeface="Arial" pitchFamily="34" charset="0"/>
              <a:buNone/>
              <a:tabLst/>
              <a:defRPr/>
            </a:pPr>
            <a:r>
              <a:rPr lang="en-US" b="0" baseline="0" dirty="0" smtClean="0"/>
              <a:t>Functional areas listed under each</a:t>
            </a:r>
          </a:p>
          <a:p>
            <a:pPr marL="0" marR="0" lvl="1" indent="0" algn="l" defTabSz="914400" rtl="0" eaLnBrk="1" fontAlgn="auto" latinLnBrk="0" hangingPunct="1">
              <a:lnSpc>
                <a:spcPct val="100000"/>
              </a:lnSpc>
              <a:spcBef>
                <a:spcPts val="0"/>
              </a:spcBef>
              <a:spcAft>
                <a:spcPts val="0"/>
              </a:spcAft>
              <a:buClrTx/>
              <a:buSzTx/>
              <a:buFont typeface="Arial" pitchFamily="34" charset="0"/>
              <a:buNone/>
              <a:tabLst/>
              <a:defRPr/>
            </a:pPr>
            <a:r>
              <a:rPr lang="en-US" b="0" baseline="0" dirty="0" smtClean="0"/>
              <a:t>Most common Standard lists will be there</a:t>
            </a:r>
          </a:p>
          <a:p>
            <a:pPr marL="457200" marR="0" lvl="2" indent="0" algn="l" defTabSz="914400" rtl="0" eaLnBrk="1" fontAlgn="auto" latinLnBrk="0" hangingPunct="1">
              <a:lnSpc>
                <a:spcPct val="100000"/>
              </a:lnSpc>
              <a:spcBef>
                <a:spcPts val="0"/>
              </a:spcBef>
              <a:spcAft>
                <a:spcPts val="0"/>
              </a:spcAft>
              <a:buClrTx/>
              <a:buSzTx/>
              <a:buFont typeface="Arial" pitchFamily="34" charset="0"/>
              <a:buNone/>
              <a:tabLst/>
              <a:defRPr/>
            </a:pPr>
            <a:r>
              <a:rPr lang="en-US" b="0" baseline="0" dirty="0" smtClean="0"/>
              <a:t>Usually you will work with custom – so pull in using Search function</a:t>
            </a:r>
          </a:p>
          <a:p>
            <a:pPr marL="171450" marR="0" lvl="1" indent="-171450" algn="l" defTabSz="914400" rtl="0" eaLnBrk="1" fontAlgn="auto" latinLnBrk="0" hangingPunct="1">
              <a:lnSpc>
                <a:spcPct val="100000"/>
              </a:lnSpc>
              <a:spcBef>
                <a:spcPts val="0"/>
              </a:spcBef>
              <a:spcAft>
                <a:spcPts val="0"/>
              </a:spcAft>
              <a:buClrTx/>
              <a:buSzTx/>
              <a:buFont typeface="Arial" pitchFamily="34" charset="0"/>
              <a:buChar char="•"/>
              <a:tabLst/>
              <a:defRPr/>
            </a:pPr>
            <a:endParaRPr lang="en-US" b="1" dirty="0" smtClean="0"/>
          </a:p>
          <a:p>
            <a:pPr marL="171450" marR="0" lvl="1" indent="-171450" algn="l" defTabSz="914400" rtl="0" eaLnBrk="1" fontAlgn="auto" latinLnBrk="0" hangingPunct="1">
              <a:lnSpc>
                <a:spcPct val="100000"/>
              </a:lnSpc>
              <a:spcBef>
                <a:spcPts val="0"/>
              </a:spcBef>
              <a:spcAft>
                <a:spcPts val="0"/>
              </a:spcAft>
              <a:buClrTx/>
              <a:buSzTx/>
              <a:buFont typeface="Arial" pitchFamily="34" charset="0"/>
              <a:buChar char="•"/>
              <a:tabLst/>
              <a:defRPr/>
            </a:pPr>
            <a:r>
              <a:rPr lang="en-US" b="1" dirty="0" smtClean="0"/>
              <a:t>Global/Standard</a:t>
            </a:r>
          </a:p>
          <a:p>
            <a:pPr marL="628650" marR="0" lvl="2" indent="-171450" algn="l" defTabSz="914400" rtl="0" eaLnBrk="1" fontAlgn="auto" latinLnBrk="0" hangingPunct="1">
              <a:lnSpc>
                <a:spcPct val="100000"/>
              </a:lnSpc>
              <a:spcBef>
                <a:spcPts val="0"/>
              </a:spcBef>
              <a:spcAft>
                <a:spcPts val="0"/>
              </a:spcAft>
              <a:buClrTx/>
              <a:buSzTx/>
              <a:buFont typeface="Arial" pitchFamily="34" charset="0"/>
              <a:buChar char="•"/>
              <a:tabLst/>
              <a:defRPr/>
            </a:pPr>
            <a:r>
              <a:rPr lang="en-US" baseline="0" dirty="0" smtClean="0"/>
              <a:t>Global means whatever is here is available for any SAP server</a:t>
            </a:r>
          </a:p>
          <a:p>
            <a:pPr marL="628650" marR="0" lvl="2" indent="-171450" algn="l" defTabSz="914400" rtl="0" eaLnBrk="1" fontAlgn="auto" latinLnBrk="0" hangingPunct="1">
              <a:lnSpc>
                <a:spcPct val="100000"/>
              </a:lnSpc>
              <a:spcBef>
                <a:spcPts val="0"/>
              </a:spcBef>
              <a:spcAft>
                <a:spcPts val="0"/>
              </a:spcAft>
              <a:buClrTx/>
              <a:buSzTx/>
              <a:buFont typeface="Arial" pitchFamily="34" charset="0"/>
              <a:buChar char="•"/>
              <a:tabLst/>
              <a:defRPr/>
            </a:pPr>
            <a:r>
              <a:rPr lang="en-US" baseline="0" dirty="0" smtClean="0"/>
              <a:t>Standard means it is only available on a specific SAP server </a:t>
            </a:r>
          </a:p>
          <a:p>
            <a:pPr marL="628650" marR="0" lvl="2" indent="-171450" algn="l" defTabSz="914400" rtl="0" eaLnBrk="1" fontAlgn="auto" latinLnBrk="0" hangingPunct="1">
              <a:lnSpc>
                <a:spcPct val="100000"/>
              </a:lnSpc>
              <a:spcBef>
                <a:spcPts val="0"/>
              </a:spcBef>
              <a:spcAft>
                <a:spcPts val="0"/>
              </a:spcAft>
              <a:buClrTx/>
              <a:buSzTx/>
              <a:buFont typeface="Arial" pitchFamily="34" charset="0"/>
              <a:buChar char="•"/>
              <a:tabLst/>
              <a:defRPr/>
            </a:pPr>
            <a:endParaRPr lang="en-US" baseline="0" dirty="0" smtClean="0"/>
          </a:p>
          <a:p>
            <a:pPr marL="171450" marR="0" lvl="1" indent="-171450" algn="l" defTabSz="914400" rtl="0" eaLnBrk="1" fontAlgn="auto" latinLnBrk="0" hangingPunct="1">
              <a:lnSpc>
                <a:spcPct val="100000"/>
              </a:lnSpc>
              <a:spcBef>
                <a:spcPts val="0"/>
              </a:spcBef>
              <a:spcAft>
                <a:spcPts val="0"/>
              </a:spcAft>
              <a:buClrTx/>
              <a:buSzTx/>
              <a:buFont typeface="Arial" pitchFamily="34" charset="0"/>
              <a:buChar char="•"/>
              <a:tabLst/>
              <a:defRPr/>
            </a:pPr>
            <a:r>
              <a:rPr lang="en-US" b="1" dirty="0" smtClean="0"/>
              <a:t>Search Data Dictionary</a:t>
            </a:r>
          </a:p>
          <a:p>
            <a:pPr marL="628650" marR="0" lvl="2" indent="-171450" algn="l" defTabSz="914400" rtl="0" eaLnBrk="1" fontAlgn="auto" latinLnBrk="0" hangingPunct="1">
              <a:lnSpc>
                <a:spcPct val="100000"/>
              </a:lnSpc>
              <a:spcBef>
                <a:spcPts val="0"/>
              </a:spcBef>
              <a:spcAft>
                <a:spcPts val="0"/>
              </a:spcAft>
              <a:buClrTx/>
              <a:buSzTx/>
              <a:buFont typeface="Arial" pitchFamily="34" charset="0"/>
              <a:buChar char="•"/>
              <a:tabLst/>
              <a:defRPr/>
            </a:pPr>
            <a:r>
              <a:rPr lang="en-US" b="0" dirty="0" smtClean="0"/>
              <a:t>Know</a:t>
            </a:r>
            <a:r>
              <a:rPr lang="en-US" b="0" baseline="0" dirty="0" smtClean="0"/>
              <a:t> which area (Global or Standard) you need to search in</a:t>
            </a:r>
          </a:p>
          <a:p>
            <a:pPr marL="628650" marR="0" lvl="2" indent="-171450" algn="l" defTabSz="914400" rtl="0" eaLnBrk="1" fontAlgn="auto" latinLnBrk="0" hangingPunct="1">
              <a:lnSpc>
                <a:spcPct val="100000"/>
              </a:lnSpc>
              <a:spcBef>
                <a:spcPts val="0"/>
              </a:spcBef>
              <a:spcAft>
                <a:spcPts val="0"/>
              </a:spcAft>
              <a:buClrTx/>
              <a:buSzTx/>
              <a:buFont typeface="Arial" pitchFamily="34" charset="0"/>
              <a:buChar char="•"/>
              <a:tabLst/>
              <a:defRPr/>
            </a:pPr>
            <a:r>
              <a:rPr lang="en-US" b="0" baseline="0" dirty="0" smtClean="0"/>
              <a:t>Can search for SAP InfoSets or SAP Queries</a:t>
            </a:r>
            <a:endParaRPr lang="en-US" b="0" dirty="0" smtClean="0"/>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smtClean="0"/>
          </a:p>
          <a:p>
            <a:pPr marL="0" marR="0" indent="0" algn="l" defTabSz="914400" rtl="0" eaLnBrk="1" fontAlgn="auto" latinLnBrk="0" hangingPunct="1">
              <a:lnSpc>
                <a:spcPct val="100000"/>
              </a:lnSpc>
              <a:spcBef>
                <a:spcPts val="0"/>
              </a:spcBef>
              <a:spcAft>
                <a:spcPts val="0"/>
              </a:spcAft>
              <a:buClrTx/>
              <a:buSzTx/>
              <a:buFont typeface="Arial" pitchFamily="34" charset="0"/>
              <a:buNone/>
              <a:tabLst/>
              <a:defRPr/>
            </a:pPr>
            <a:r>
              <a:rPr lang="en-US" dirty="0" smtClean="0"/>
              <a:t>Limitations:  	</a:t>
            </a:r>
          </a:p>
          <a:p>
            <a:pPr marL="628650" marR="0" lvl="1" indent="-171450" algn="l" defTabSz="914400" rtl="0" eaLnBrk="1" fontAlgn="auto" latinLnBrk="0" hangingPunct="1">
              <a:lnSpc>
                <a:spcPct val="100000"/>
              </a:lnSpc>
              <a:spcBef>
                <a:spcPts val="0"/>
              </a:spcBef>
              <a:spcAft>
                <a:spcPts val="0"/>
              </a:spcAft>
              <a:buClrTx/>
              <a:buSzTx/>
              <a:buFont typeface="Arial" pitchFamily="34" charset="0"/>
              <a:buChar char="•"/>
              <a:tabLst/>
              <a:defRPr/>
            </a:pPr>
            <a:r>
              <a:rPr lang="en-US" baseline="0" dirty="0" smtClean="0"/>
              <a:t>InfoSets/Queries will have required selection fields that cannot be de-selected. </a:t>
            </a:r>
          </a:p>
          <a:p>
            <a:pPr marL="628650" marR="0" lvl="1" indent="-171450" algn="l" defTabSz="914400" rtl="0" eaLnBrk="1" fontAlgn="auto" latinLnBrk="0" hangingPunct="1">
              <a:lnSpc>
                <a:spcPct val="100000"/>
              </a:lnSpc>
              <a:spcBef>
                <a:spcPts val="0"/>
              </a:spcBef>
              <a:spcAft>
                <a:spcPts val="0"/>
              </a:spcAft>
              <a:buClrTx/>
              <a:buSzTx/>
              <a:buFont typeface="Arial" pitchFamily="34" charset="0"/>
              <a:buChar char="•"/>
              <a:tabLst/>
              <a:defRPr/>
            </a:pPr>
            <a:r>
              <a:rPr lang="en-US" baseline="0" dirty="0" smtClean="0"/>
              <a:t>Can only queries one InfoSet at a time</a:t>
            </a:r>
          </a:p>
          <a:p>
            <a:pPr marL="628650" marR="0" lvl="1" indent="-171450" algn="l" defTabSz="914400" rtl="0" eaLnBrk="1" fontAlgn="auto" latinLnBrk="0" hangingPunct="1">
              <a:lnSpc>
                <a:spcPct val="100000"/>
              </a:lnSpc>
              <a:spcBef>
                <a:spcPts val="0"/>
              </a:spcBef>
              <a:spcAft>
                <a:spcPts val="0"/>
              </a:spcAft>
              <a:buClrTx/>
              <a:buSzTx/>
              <a:buFont typeface="Arial" pitchFamily="34" charset="0"/>
              <a:buChar char="•"/>
              <a:tabLst/>
              <a:defRPr/>
            </a:pPr>
            <a:endParaRPr lang="en-US" baseline="0" dirty="0" smtClean="0"/>
          </a:p>
          <a:p>
            <a:pPr marL="0" marR="0" lvl="0" indent="0" algn="l" defTabSz="914400" rtl="0" eaLnBrk="1" fontAlgn="auto" latinLnBrk="0" hangingPunct="1">
              <a:lnSpc>
                <a:spcPct val="100000"/>
              </a:lnSpc>
              <a:spcBef>
                <a:spcPts val="0"/>
              </a:spcBef>
              <a:spcAft>
                <a:spcPts val="0"/>
              </a:spcAft>
              <a:buClrTx/>
              <a:buSzTx/>
              <a:buFont typeface="Arial" pitchFamily="34" charset="0"/>
              <a:buNone/>
              <a:tabLst/>
              <a:defRPr/>
            </a:pPr>
            <a:r>
              <a:rPr lang="en-US" b="1" u="sng" baseline="0" dirty="0" smtClean="0"/>
              <a:t>DEMO TO THIS POINT:</a:t>
            </a:r>
          </a:p>
          <a:p>
            <a:pPr marL="0" marR="0" lvl="0" indent="0" algn="l" defTabSz="914400" rtl="0" eaLnBrk="1" fontAlgn="auto" latinLnBrk="0" hangingPunct="1">
              <a:lnSpc>
                <a:spcPct val="100000"/>
              </a:lnSpc>
              <a:spcBef>
                <a:spcPts val="0"/>
              </a:spcBef>
              <a:spcAft>
                <a:spcPts val="0"/>
              </a:spcAft>
              <a:buClrTx/>
              <a:buSzTx/>
              <a:buFont typeface="Arial" pitchFamily="34" charset="0"/>
              <a:buNone/>
              <a:tabLst/>
              <a:defRPr/>
            </a:pPr>
            <a:r>
              <a:rPr lang="en-US" b="1" u="sng" baseline="0" dirty="0" smtClean="0"/>
              <a:t>INFOSETS</a:t>
            </a:r>
          </a:p>
          <a:p>
            <a:pPr marL="228600" marR="0" lvl="0" indent="-228600" algn="l" defTabSz="914400" rtl="0" eaLnBrk="1" fontAlgn="auto" latinLnBrk="0" hangingPunct="1">
              <a:lnSpc>
                <a:spcPct val="100000"/>
              </a:lnSpc>
              <a:spcBef>
                <a:spcPts val="0"/>
              </a:spcBef>
              <a:spcAft>
                <a:spcPts val="0"/>
              </a:spcAft>
              <a:buClrTx/>
              <a:buSzTx/>
              <a:buFont typeface="Arial" pitchFamily="34" charset="0"/>
              <a:buAutoNum type="arabicPeriod"/>
              <a:tabLst/>
              <a:defRPr/>
            </a:pPr>
            <a:r>
              <a:rPr lang="en-US" b="1" u="sng" baseline="0" dirty="0" smtClean="0"/>
              <a:t>Login to SAP</a:t>
            </a:r>
          </a:p>
          <a:p>
            <a:pPr marL="228600" marR="0" lvl="0" indent="-228600" algn="l" defTabSz="914400" rtl="0" eaLnBrk="1" fontAlgn="auto" latinLnBrk="0" hangingPunct="1">
              <a:lnSpc>
                <a:spcPct val="100000"/>
              </a:lnSpc>
              <a:spcBef>
                <a:spcPts val="0"/>
              </a:spcBef>
              <a:spcAft>
                <a:spcPts val="0"/>
              </a:spcAft>
              <a:buClrTx/>
              <a:buSzTx/>
              <a:buFont typeface="Arial" pitchFamily="34" charset="0"/>
              <a:buAutoNum type="arabicPeriod"/>
              <a:tabLst/>
              <a:defRPr/>
            </a:pPr>
            <a:r>
              <a:rPr lang="en-US" b="1" u="sng" baseline="0" dirty="0" smtClean="0"/>
              <a:t>SQ01</a:t>
            </a:r>
          </a:p>
          <a:p>
            <a:pPr marL="228600" marR="0" lvl="0" indent="-228600" algn="l" defTabSz="914400" rtl="0" eaLnBrk="1" fontAlgn="auto" latinLnBrk="0" hangingPunct="1">
              <a:lnSpc>
                <a:spcPct val="100000"/>
              </a:lnSpc>
              <a:spcBef>
                <a:spcPts val="0"/>
              </a:spcBef>
              <a:spcAft>
                <a:spcPts val="0"/>
              </a:spcAft>
              <a:buClrTx/>
              <a:buSzTx/>
              <a:buFont typeface="Arial" pitchFamily="34" charset="0"/>
              <a:buAutoNum type="arabicPeriod"/>
              <a:tabLst/>
              <a:defRPr/>
            </a:pPr>
            <a:r>
              <a:rPr lang="en-US" b="1" u="sng" baseline="0" dirty="0" smtClean="0"/>
              <a:t>Click on InfoSet Query button</a:t>
            </a:r>
          </a:p>
          <a:p>
            <a:pPr marL="685800" marR="0" lvl="1" indent="-228600" algn="l" defTabSz="914400" rtl="0" eaLnBrk="1" fontAlgn="auto" latinLnBrk="0" hangingPunct="1">
              <a:lnSpc>
                <a:spcPct val="100000"/>
              </a:lnSpc>
              <a:spcBef>
                <a:spcPts val="0"/>
              </a:spcBef>
              <a:spcAft>
                <a:spcPts val="0"/>
              </a:spcAft>
              <a:buClrTx/>
              <a:buSzTx/>
              <a:buFont typeface="Arial" pitchFamily="34" charset="0"/>
              <a:buAutoNum type="arabicPeriod"/>
              <a:tabLst/>
              <a:defRPr/>
            </a:pPr>
            <a:r>
              <a:rPr lang="en-US" b="1" u="sng" baseline="0" dirty="0" smtClean="0"/>
              <a:t>Note Area at top of screen (should be Global)</a:t>
            </a:r>
          </a:p>
          <a:p>
            <a:pPr marL="228600" marR="0" lvl="0" indent="-228600" algn="l" defTabSz="914400" rtl="0" eaLnBrk="1" fontAlgn="auto" latinLnBrk="0" hangingPunct="1">
              <a:lnSpc>
                <a:spcPct val="100000"/>
              </a:lnSpc>
              <a:spcBef>
                <a:spcPts val="0"/>
              </a:spcBef>
              <a:spcAft>
                <a:spcPts val="0"/>
              </a:spcAft>
              <a:buClrTx/>
              <a:buSzTx/>
              <a:buFont typeface="Arial" pitchFamily="34" charset="0"/>
              <a:buAutoNum type="arabicPeriod"/>
              <a:tabLst/>
              <a:defRPr/>
            </a:pPr>
            <a:r>
              <a:rPr lang="en-US" b="1" u="sng" baseline="0" dirty="0" smtClean="0"/>
              <a:t>Popup – Create New Query</a:t>
            </a:r>
          </a:p>
          <a:p>
            <a:pPr marL="685800" marR="0" lvl="1" indent="-228600" algn="l" defTabSz="914400" rtl="0" eaLnBrk="1" fontAlgn="auto" latinLnBrk="0" hangingPunct="1">
              <a:lnSpc>
                <a:spcPct val="100000"/>
              </a:lnSpc>
              <a:spcBef>
                <a:spcPts val="0"/>
              </a:spcBef>
              <a:spcAft>
                <a:spcPts val="0"/>
              </a:spcAft>
              <a:buClrTx/>
              <a:buSzTx/>
              <a:buFont typeface="Arial" pitchFamily="34" charset="0"/>
              <a:buAutoNum type="arabicPeriod"/>
              <a:tabLst/>
              <a:defRPr/>
            </a:pPr>
            <a:r>
              <a:rPr lang="en-US" b="1" u="sng" baseline="0" dirty="0" smtClean="0"/>
              <a:t>User Group drop down</a:t>
            </a:r>
          </a:p>
          <a:p>
            <a:pPr marL="1143000" marR="0" lvl="2" indent="-228600" algn="l" defTabSz="914400" rtl="0" eaLnBrk="1" fontAlgn="auto" latinLnBrk="0" hangingPunct="1">
              <a:lnSpc>
                <a:spcPct val="100000"/>
              </a:lnSpc>
              <a:spcBef>
                <a:spcPts val="0"/>
              </a:spcBef>
              <a:spcAft>
                <a:spcPts val="0"/>
              </a:spcAft>
              <a:buClrTx/>
              <a:buSzTx/>
              <a:buFont typeface="Arial" pitchFamily="34" charset="0"/>
              <a:buAutoNum type="arabicPeriod"/>
              <a:tabLst/>
              <a:defRPr/>
            </a:pPr>
            <a:r>
              <a:rPr lang="en-US" b="1" u="sng" baseline="0" dirty="0" smtClean="0"/>
              <a:t>Select 101 SAP Query – technical content</a:t>
            </a:r>
          </a:p>
          <a:p>
            <a:pPr marL="1143000" marR="0" lvl="2" indent="-228600" algn="l" defTabSz="914400" rtl="0" eaLnBrk="1" fontAlgn="auto" latinLnBrk="0" hangingPunct="1">
              <a:lnSpc>
                <a:spcPct val="100000"/>
              </a:lnSpc>
              <a:spcBef>
                <a:spcPts val="0"/>
              </a:spcBef>
              <a:spcAft>
                <a:spcPts val="0"/>
              </a:spcAft>
              <a:buClrTx/>
              <a:buSzTx/>
              <a:buFont typeface="Arial" pitchFamily="34" charset="0"/>
              <a:buAutoNum type="arabicPeriod"/>
              <a:tabLst/>
              <a:defRPr/>
            </a:pPr>
            <a:r>
              <a:rPr lang="en-US" b="1" u="sng" baseline="0" dirty="0" smtClean="0"/>
              <a:t>Note technical name in Name field at top (can copy and search in Query for the InfoSet)</a:t>
            </a:r>
          </a:p>
          <a:p>
            <a:pPr marL="1143000" marR="0" lvl="2" indent="-228600" algn="l" defTabSz="914400" rtl="0" eaLnBrk="1" fontAlgn="auto" latinLnBrk="0" hangingPunct="1">
              <a:lnSpc>
                <a:spcPct val="100000"/>
              </a:lnSpc>
              <a:spcBef>
                <a:spcPts val="0"/>
              </a:spcBef>
              <a:spcAft>
                <a:spcPts val="0"/>
              </a:spcAft>
              <a:buClrTx/>
              <a:buSzTx/>
              <a:buFont typeface="Arial" pitchFamily="34" charset="0"/>
              <a:buAutoNum type="arabicPeriod"/>
              <a:tabLst/>
              <a:defRPr/>
            </a:pPr>
            <a:r>
              <a:rPr lang="en-US" b="1" u="sng" baseline="0" dirty="0" smtClean="0"/>
              <a:t>X out</a:t>
            </a:r>
          </a:p>
          <a:p>
            <a:pPr marL="228600" marR="0" lvl="0" indent="-228600" algn="l" defTabSz="914400" rtl="0" eaLnBrk="1" fontAlgn="auto" latinLnBrk="0" hangingPunct="1">
              <a:lnSpc>
                <a:spcPct val="100000"/>
              </a:lnSpc>
              <a:spcBef>
                <a:spcPts val="0"/>
              </a:spcBef>
              <a:spcAft>
                <a:spcPts val="0"/>
              </a:spcAft>
              <a:buClrTx/>
              <a:buSzTx/>
              <a:buFont typeface="Arial" pitchFamily="34" charset="0"/>
              <a:buAutoNum type="arabicPeriod"/>
              <a:tabLst/>
              <a:defRPr/>
            </a:pPr>
            <a:r>
              <a:rPr lang="en-US" b="1" u="sng" baseline="0" dirty="0" smtClean="0"/>
              <a:t>Change to Standard Area to see different options</a:t>
            </a:r>
          </a:p>
          <a:p>
            <a:pPr marL="685800" marR="0" lvl="1" indent="-228600" algn="l" defTabSz="914400" rtl="0" eaLnBrk="1" fontAlgn="auto" latinLnBrk="0" hangingPunct="1">
              <a:lnSpc>
                <a:spcPct val="100000"/>
              </a:lnSpc>
              <a:spcBef>
                <a:spcPts val="0"/>
              </a:spcBef>
              <a:spcAft>
                <a:spcPts val="0"/>
              </a:spcAft>
              <a:buClrTx/>
              <a:buSzTx/>
              <a:buFont typeface="Arial" pitchFamily="34" charset="0"/>
              <a:buAutoNum type="arabicPeriod"/>
              <a:tabLst/>
              <a:defRPr/>
            </a:pPr>
            <a:r>
              <a:rPr lang="en-US" b="1" u="sng" baseline="0" dirty="0" smtClean="0"/>
              <a:t>Click on Environment tab at top of screen</a:t>
            </a:r>
          </a:p>
          <a:p>
            <a:pPr marL="1143000" marR="0" lvl="2" indent="-228600" algn="l" defTabSz="914400" rtl="0" eaLnBrk="1" fontAlgn="auto" latinLnBrk="0" hangingPunct="1">
              <a:lnSpc>
                <a:spcPct val="100000"/>
              </a:lnSpc>
              <a:spcBef>
                <a:spcPts val="0"/>
              </a:spcBef>
              <a:spcAft>
                <a:spcPts val="0"/>
              </a:spcAft>
              <a:buClrTx/>
              <a:buSzTx/>
              <a:buFont typeface="Arial" pitchFamily="34" charset="0"/>
              <a:buAutoNum type="arabicPeriod"/>
              <a:tabLst/>
              <a:defRPr/>
            </a:pPr>
            <a:r>
              <a:rPr lang="en-US" b="1" u="sng" baseline="0" dirty="0" smtClean="0"/>
              <a:t>Select Query areas</a:t>
            </a:r>
          </a:p>
          <a:p>
            <a:pPr marL="1143000" marR="0" lvl="2" indent="-228600" algn="l" defTabSz="914400" rtl="0" eaLnBrk="1" fontAlgn="auto" latinLnBrk="0" hangingPunct="1">
              <a:lnSpc>
                <a:spcPct val="100000"/>
              </a:lnSpc>
              <a:spcBef>
                <a:spcPts val="0"/>
              </a:spcBef>
              <a:spcAft>
                <a:spcPts val="0"/>
              </a:spcAft>
              <a:buClrTx/>
              <a:buSzTx/>
              <a:buFont typeface="Arial" pitchFamily="34" charset="0"/>
              <a:buAutoNum type="arabicPeriod"/>
              <a:tabLst/>
              <a:defRPr/>
            </a:pPr>
            <a:r>
              <a:rPr lang="en-US" b="1" u="sng" baseline="0" dirty="0" smtClean="0"/>
              <a:t>Change radio button</a:t>
            </a:r>
          </a:p>
          <a:p>
            <a:pPr marL="1143000" marR="0" lvl="2" indent="-228600" algn="l" defTabSz="914400" rtl="0" eaLnBrk="1" fontAlgn="auto" latinLnBrk="0" hangingPunct="1">
              <a:lnSpc>
                <a:spcPct val="100000"/>
              </a:lnSpc>
              <a:spcBef>
                <a:spcPts val="0"/>
              </a:spcBef>
              <a:spcAft>
                <a:spcPts val="0"/>
              </a:spcAft>
              <a:buClrTx/>
              <a:buSzTx/>
              <a:buFont typeface="Arial" pitchFamily="34" charset="0"/>
              <a:buAutoNum type="arabicPeriod"/>
              <a:tabLst/>
              <a:defRPr/>
            </a:pPr>
            <a:r>
              <a:rPr lang="en-US" b="1" u="sng" baseline="0" dirty="0" smtClean="0"/>
              <a:t>Choose</a:t>
            </a:r>
          </a:p>
          <a:p>
            <a:pPr marL="228600" marR="0" lvl="0" indent="-228600" algn="l" defTabSz="914400" rtl="0" eaLnBrk="1" fontAlgn="auto" latinLnBrk="0" hangingPunct="1">
              <a:lnSpc>
                <a:spcPct val="100000"/>
              </a:lnSpc>
              <a:spcBef>
                <a:spcPts val="0"/>
              </a:spcBef>
              <a:spcAft>
                <a:spcPts val="0"/>
              </a:spcAft>
              <a:buClrTx/>
              <a:buSzTx/>
              <a:buFont typeface="Arial" pitchFamily="34" charset="0"/>
              <a:buAutoNum type="arabicPeriod"/>
              <a:tabLst/>
              <a:defRPr/>
            </a:pPr>
            <a:r>
              <a:rPr lang="en-US" b="1" u="sng" baseline="0" dirty="0" smtClean="0"/>
              <a:t>Click on InfoSet Query button</a:t>
            </a:r>
          </a:p>
          <a:p>
            <a:pPr marL="685800" marR="0" lvl="1" indent="-228600" algn="l" defTabSz="914400" rtl="0" eaLnBrk="1" fontAlgn="auto" latinLnBrk="0" hangingPunct="1">
              <a:lnSpc>
                <a:spcPct val="100000"/>
              </a:lnSpc>
              <a:spcBef>
                <a:spcPts val="0"/>
              </a:spcBef>
              <a:spcAft>
                <a:spcPts val="0"/>
              </a:spcAft>
              <a:buClrTx/>
              <a:buSzTx/>
              <a:buFont typeface="Arial" pitchFamily="34" charset="0"/>
              <a:buAutoNum type="arabicPeriod"/>
              <a:tabLst/>
              <a:defRPr/>
            </a:pPr>
            <a:r>
              <a:rPr lang="en-US" b="1" u="sng" baseline="0" dirty="0" smtClean="0"/>
              <a:t>Note Area at top of screen (should be Standard)</a:t>
            </a:r>
          </a:p>
          <a:p>
            <a:pPr marL="685800" marR="0" lvl="1" indent="-228600" algn="l" defTabSz="914400" rtl="0" eaLnBrk="1" fontAlgn="auto" latinLnBrk="0" hangingPunct="1">
              <a:lnSpc>
                <a:spcPct val="100000"/>
              </a:lnSpc>
              <a:spcBef>
                <a:spcPts val="0"/>
              </a:spcBef>
              <a:spcAft>
                <a:spcPts val="0"/>
              </a:spcAft>
              <a:buClrTx/>
              <a:buSzTx/>
              <a:buFont typeface="Arial" pitchFamily="34" charset="0"/>
              <a:buAutoNum type="arabicPeriod"/>
              <a:tabLst/>
              <a:defRPr/>
            </a:pPr>
            <a:r>
              <a:rPr lang="en-US" b="1" u="sng" baseline="0" dirty="0" smtClean="0"/>
              <a:t>See new options in User Group drop down</a:t>
            </a:r>
          </a:p>
          <a:p>
            <a:pPr marL="1143000" marR="0" lvl="2" indent="-228600" algn="l" defTabSz="914400" rtl="0" eaLnBrk="1" fontAlgn="auto" latinLnBrk="0" hangingPunct="1">
              <a:lnSpc>
                <a:spcPct val="100000"/>
              </a:lnSpc>
              <a:spcBef>
                <a:spcPts val="0"/>
              </a:spcBef>
              <a:spcAft>
                <a:spcPts val="0"/>
              </a:spcAft>
              <a:buClrTx/>
              <a:buSzTx/>
              <a:buFont typeface="Arial" pitchFamily="34" charset="0"/>
              <a:buAutoNum type="arabicPeriod"/>
              <a:tabLst/>
              <a:defRPr/>
            </a:pPr>
            <a:r>
              <a:rPr lang="en-US" b="1" u="sng" baseline="0" dirty="0" smtClean="0"/>
              <a:t>Select 28 HR580</a:t>
            </a:r>
          </a:p>
          <a:p>
            <a:pPr marL="1143000" marR="0" lvl="2" indent="-228600" algn="l" defTabSz="914400" rtl="0" eaLnBrk="1" fontAlgn="auto" latinLnBrk="0" hangingPunct="1">
              <a:lnSpc>
                <a:spcPct val="100000"/>
              </a:lnSpc>
              <a:spcBef>
                <a:spcPts val="0"/>
              </a:spcBef>
              <a:spcAft>
                <a:spcPts val="0"/>
              </a:spcAft>
              <a:buClrTx/>
              <a:buSzTx/>
              <a:buFont typeface="Arial" pitchFamily="34" charset="0"/>
              <a:buAutoNum type="arabicPeriod"/>
              <a:tabLst/>
              <a:defRPr/>
            </a:pPr>
            <a:r>
              <a:rPr lang="en-US" b="1" u="sng" baseline="0" dirty="0" smtClean="0"/>
              <a:t>X out</a:t>
            </a:r>
          </a:p>
          <a:p>
            <a:pPr marL="0" marR="0" lvl="0" indent="0" algn="l" defTabSz="914400" rtl="0" eaLnBrk="1" fontAlgn="auto" latinLnBrk="0" hangingPunct="1">
              <a:lnSpc>
                <a:spcPct val="100000"/>
              </a:lnSpc>
              <a:spcBef>
                <a:spcPts val="0"/>
              </a:spcBef>
              <a:spcAft>
                <a:spcPts val="0"/>
              </a:spcAft>
              <a:buClrTx/>
              <a:buSzTx/>
              <a:buFont typeface="Arial" pitchFamily="34" charset="0"/>
              <a:buNone/>
              <a:tabLst/>
              <a:defRPr/>
            </a:pPr>
            <a:r>
              <a:rPr lang="en-US" b="1" u="sng" baseline="0" dirty="0" smtClean="0"/>
              <a:t>EXISTING QUERY</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b="1" u="sng" baseline="0" dirty="0" smtClean="0"/>
              <a:t>Look at existing queries (may need to drag lines to see better)</a:t>
            </a:r>
          </a:p>
          <a:p>
            <a:pPr marL="685800" marR="0" lvl="1" indent="-228600" algn="l" defTabSz="914400" rtl="0" eaLnBrk="1" fontAlgn="auto" latinLnBrk="0" hangingPunct="1">
              <a:lnSpc>
                <a:spcPct val="100000"/>
              </a:lnSpc>
              <a:spcBef>
                <a:spcPts val="0"/>
              </a:spcBef>
              <a:spcAft>
                <a:spcPts val="0"/>
              </a:spcAft>
              <a:buClrTx/>
              <a:buSzTx/>
              <a:buFont typeface="Arial" pitchFamily="34" charset="0"/>
              <a:buAutoNum type="arabicPeriod"/>
              <a:tabLst/>
              <a:defRPr/>
            </a:pPr>
            <a:r>
              <a:rPr lang="en-US" b="1" u="sng" baseline="0" dirty="0" smtClean="0"/>
              <a:t>Select in Name column</a:t>
            </a:r>
          </a:p>
          <a:p>
            <a:pPr marL="1143000" marR="0" lvl="2" indent="-228600" algn="l" defTabSz="914400" rtl="0" eaLnBrk="1" fontAlgn="auto" latinLnBrk="0" hangingPunct="1">
              <a:lnSpc>
                <a:spcPct val="100000"/>
              </a:lnSpc>
              <a:spcBef>
                <a:spcPts val="0"/>
              </a:spcBef>
              <a:spcAft>
                <a:spcPts val="0"/>
              </a:spcAft>
              <a:buClrTx/>
              <a:buSzTx/>
              <a:buFont typeface="Arial" pitchFamily="34" charset="0"/>
              <a:buAutoNum type="arabicPeriod"/>
              <a:tabLst/>
              <a:defRPr/>
            </a:pPr>
            <a:r>
              <a:rPr lang="en-US" b="1" u="sng" baseline="0" dirty="0" smtClean="0"/>
              <a:t>07</a:t>
            </a:r>
          </a:p>
          <a:p>
            <a:pPr marL="0" marR="0" lvl="0" indent="0" algn="l" defTabSz="914400" rtl="0" eaLnBrk="1" fontAlgn="auto" latinLnBrk="0" hangingPunct="1">
              <a:lnSpc>
                <a:spcPct val="100000"/>
              </a:lnSpc>
              <a:spcBef>
                <a:spcPts val="0"/>
              </a:spcBef>
              <a:spcAft>
                <a:spcPts val="0"/>
              </a:spcAft>
              <a:buClrTx/>
              <a:buSzTx/>
              <a:buFont typeface="Arial" pitchFamily="34" charset="0"/>
              <a:buNone/>
              <a:tabLst/>
              <a:defRPr/>
            </a:pPr>
            <a:r>
              <a:rPr lang="en-US" b="1" u="sng" baseline="0" dirty="0" smtClean="0"/>
              <a:t>BACK TO QUERY</a:t>
            </a:r>
          </a:p>
          <a:p>
            <a:pPr marL="228600" marR="0" lvl="0" indent="-228600" algn="l" defTabSz="914400" rtl="0" eaLnBrk="1" fontAlgn="auto" latinLnBrk="0" hangingPunct="1">
              <a:lnSpc>
                <a:spcPct val="100000"/>
              </a:lnSpc>
              <a:spcBef>
                <a:spcPts val="0"/>
              </a:spcBef>
              <a:spcAft>
                <a:spcPts val="0"/>
              </a:spcAft>
              <a:buClrTx/>
              <a:buSzTx/>
              <a:buFont typeface="Arial" pitchFamily="34" charset="0"/>
              <a:buAutoNum type="arabicPeriod"/>
              <a:tabLst/>
              <a:defRPr/>
            </a:pPr>
            <a:r>
              <a:rPr lang="en-US" b="1" u="sng" baseline="0" dirty="0" smtClean="0"/>
              <a:t>Select Create Query</a:t>
            </a:r>
          </a:p>
          <a:p>
            <a:pPr marL="228600" marR="0" lvl="0" indent="-228600" algn="l" defTabSz="914400" rtl="0" eaLnBrk="1" fontAlgn="auto" latinLnBrk="0" hangingPunct="1">
              <a:lnSpc>
                <a:spcPct val="100000"/>
              </a:lnSpc>
              <a:spcBef>
                <a:spcPts val="0"/>
              </a:spcBef>
              <a:spcAft>
                <a:spcPts val="0"/>
              </a:spcAft>
              <a:buClrTx/>
              <a:buSzTx/>
              <a:buFont typeface="Arial" pitchFamily="34" charset="0"/>
              <a:buAutoNum type="arabicPeriod"/>
              <a:tabLst/>
              <a:defRPr/>
            </a:pPr>
            <a:r>
              <a:rPr lang="en-US" b="1" u="sng" baseline="0" dirty="0" smtClean="0"/>
              <a:t>Login to SAP</a:t>
            </a:r>
          </a:p>
          <a:p>
            <a:pPr marL="228600" marR="0" lvl="0" indent="-228600" algn="l" defTabSz="914400" rtl="0" eaLnBrk="1" fontAlgn="auto" latinLnBrk="0" hangingPunct="1">
              <a:lnSpc>
                <a:spcPct val="100000"/>
              </a:lnSpc>
              <a:spcBef>
                <a:spcPts val="0"/>
              </a:spcBef>
              <a:spcAft>
                <a:spcPts val="0"/>
              </a:spcAft>
              <a:buClrTx/>
              <a:buSzTx/>
              <a:buFont typeface="Arial" pitchFamily="34" charset="0"/>
              <a:buAutoNum type="arabicPeriod"/>
              <a:tabLst/>
              <a:defRPr/>
            </a:pPr>
            <a:r>
              <a:rPr lang="en-US" b="1" u="sng" baseline="0" dirty="0" smtClean="0"/>
              <a:t>Select Data Source – InfoSets/Queries</a:t>
            </a:r>
          </a:p>
          <a:p>
            <a:pPr marL="228600" marR="0" lvl="0" indent="-228600" algn="l" defTabSz="914400" rtl="0" eaLnBrk="1" fontAlgn="auto" latinLnBrk="0" hangingPunct="1">
              <a:lnSpc>
                <a:spcPct val="100000"/>
              </a:lnSpc>
              <a:spcBef>
                <a:spcPts val="0"/>
              </a:spcBef>
              <a:spcAft>
                <a:spcPts val="0"/>
              </a:spcAft>
              <a:buClrTx/>
              <a:buSzTx/>
              <a:buFont typeface="Arial" pitchFamily="34" charset="0"/>
              <a:buAutoNum type="arabicPeriod"/>
              <a:tabLst/>
              <a:defRPr/>
            </a:pPr>
            <a:r>
              <a:rPr lang="en-US" b="1" u="sng" baseline="0" dirty="0" smtClean="0"/>
              <a:t>OK</a:t>
            </a:r>
          </a:p>
          <a:p>
            <a:pPr marL="228600" marR="0" lvl="0" indent="-228600" algn="l" defTabSz="914400" rtl="0" eaLnBrk="1" fontAlgn="auto" latinLnBrk="0" hangingPunct="1">
              <a:lnSpc>
                <a:spcPct val="100000"/>
              </a:lnSpc>
              <a:spcBef>
                <a:spcPts val="0"/>
              </a:spcBef>
              <a:spcAft>
                <a:spcPts val="0"/>
              </a:spcAft>
              <a:buClrTx/>
              <a:buSzTx/>
              <a:buFont typeface="Arial" pitchFamily="34" charset="0"/>
              <a:buAutoNum type="arabicPeriod"/>
              <a:tabLst/>
              <a:defRPr/>
            </a:pPr>
            <a:r>
              <a:rPr lang="en-US" b="1" u="sng" baseline="0" dirty="0" smtClean="0"/>
              <a:t>Search dictionary</a:t>
            </a:r>
          </a:p>
          <a:p>
            <a:pPr marL="685800" marR="0" lvl="1" indent="-228600" algn="l" defTabSz="914400" rtl="0" eaLnBrk="1" fontAlgn="auto" latinLnBrk="0" hangingPunct="1">
              <a:lnSpc>
                <a:spcPct val="100000"/>
              </a:lnSpc>
              <a:spcBef>
                <a:spcPts val="0"/>
              </a:spcBef>
              <a:spcAft>
                <a:spcPts val="0"/>
              </a:spcAft>
              <a:buClrTx/>
              <a:buSzTx/>
              <a:buFont typeface="Arial" pitchFamily="34" charset="0"/>
              <a:buAutoNum type="arabicPeriod"/>
              <a:tabLst/>
              <a:defRPr/>
            </a:pPr>
            <a:r>
              <a:rPr lang="en-US" b="1" u="sng" baseline="0" dirty="0" smtClean="0"/>
              <a:t>Select Search in SAP Data Dictionary</a:t>
            </a:r>
          </a:p>
          <a:p>
            <a:pPr marL="685800" marR="0" lvl="1" indent="-228600" algn="l" defTabSz="914400" rtl="0" eaLnBrk="1" fontAlgn="auto" latinLnBrk="0" hangingPunct="1">
              <a:lnSpc>
                <a:spcPct val="100000"/>
              </a:lnSpc>
              <a:spcBef>
                <a:spcPts val="0"/>
              </a:spcBef>
              <a:spcAft>
                <a:spcPts val="0"/>
              </a:spcAft>
              <a:buClrTx/>
              <a:buSzTx/>
              <a:buFont typeface="Arial" pitchFamily="34" charset="0"/>
              <a:buAutoNum type="arabicPeriod"/>
              <a:tabLst/>
              <a:defRPr/>
            </a:pPr>
            <a:r>
              <a:rPr lang="en-US" b="1" u="sng" baseline="0" dirty="0" smtClean="0"/>
              <a:t>Select SAP Queries</a:t>
            </a:r>
          </a:p>
          <a:p>
            <a:pPr marL="685800" marR="0" lvl="1" indent="-228600" algn="l" defTabSz="914400" rtl="0" eaLnBrk="1" fontAlgn="auto" latinLnBrk="0" hangingPunct="1">
              <a:lnSpc>
                <a:spcPct val="100000"/>
              </a:lnSpc>
              <a:spcBef>
                <a:spcPts val="0"/>
              </a:spcBef>
              <a:spcAft>
                <a:spcPts val="0"/>
              </a:spcAft>
              <a:buClrTx/>
              <a:buSzTx/>
              <a:buFont typeface="Arial" pitchFamily="34" charset="0"/>
              <a:buAutoNum type="arabicPeriod"/>
              <a:tabLst/>
              <a:defRPr/>
            </a:pPr>
            <a:r>
              <a:rPr lang="en-US" b="1" u="sng" baseline="0" dirty="0" smtClean="0"/>
              <a:t>Query Name = 07</a:t>
            </a:r>
          </a:p>
          <a:p>
            <a:pPr marL="685800" marR="0" lvl="1" indent="-228600" algn="l" defTabSz="914400" rtl="0" eaLnBrk="1" fontAlgn="auto" latinLnBrk="0" hangingPunct="1">
              <a:lnSpc>
                <a:spcPct val="100000"/>
              </a:lnSpc>
              <a:spcBef>
                <a:spcPts val="0"/>
              </a:spcBef>
              <a:spcAft>
                <a:spcPts val="0"/>
              </a:spcAft>
              <a:buClrTx/>
              <a:buSzTx/>
              <a:buFont typeface="Arial" pitchFamily="34" charset="0"/>
              <a:buAutoNum type="arabicPeriod"/>
              <a:tabLst/>
              <a:defRPr/>
            </a:pPr>
            <a:r>
              <a:rPr lang="en-US" b="1" u="sng" baseline="0" dirty="0" smtClean="0"/>
              <a:t>Search</a:t>
            </a:r>
          </a:p>
          <a:p>
            <a:pPr marL="228600" marR="0" lvl="0" indent="-228600" algn="l" defTabSz="914400" rtl="0" eaLnBrk="1" fontAlgn="auto" latinLnBrk="0" hangingPunct="1">
              <a:lnSpc>
                <a:spcPct val="100000"/>
              </a:lnSpc>
              <a:spcBef>
                <a:spcPts val="0"/>
              </a:spcBef>
              <a:spcAft>
                <a:spcPts val="0"/>
              </a:spcAft>
              <a:buClrTx/>
              <a:buSzTx/>
              <a:buFont typeface="Arial" pitchFamily="34" charset="0"/>
              <a:buAutoNum type="arabicPeriod"/>
              <a:tabLst/>
              <a:defRPr/>
            </a:pPr>
            <a:r>
              <a:rPr lang="en-US" b="1" u="sng" baseline="0" dirty="0" smtClean="0"/>
              <a:t>Check top option (User Group 02)</a:t>
            </a:r>
          </a:p>
          <a:p>
            <a:pPr marL="685800" marR="0" lvl="1" indent="-228600" algn="l" defTabSz="914400" rtl="0" eaLnBrk="1" fontAlgn="auto" latinLnBrk="0" hangingPunct="1">
              <a:lnSpc>
                <a:spcPct val="100000"/>
              </a:lnSpc>
              <a:spcBef>
                <a:spcPts val="0"/>
              </a:spcBef>
              <a:spcAft>
                <a:spcPts val="0"/>
              </a:spcAft>
              <a:buClrTx/>
              <a:buSzTx/>
              <a:buFont typeface="Arial" pitchFamily="34" charset="0"/>
              <a:buAutoNum type="arabicPeriod"/>
              <a:tabLst/>
              <a:defRPr/>
            </a:pPr>
            <a:r>
              <a:rPr lang="en-US" b="1" u="sng" baseline="0" dirty="0" smtClean="0"/>
              <a:t>Click Add InfoSets/Queries to Data Dictionary button</a:t>
            </a:r>
          </a:p>
          <a:p>
            <a:pPr marL="685800" marR="0" lvl="1" indent="-228600" algn="l" defTabSz="914400" rtl="0" eaLnBrk="1" fontAlgn="auto" latinLnBrk="0" hangingPunct="1">
              <a:lnSpc>
                <a:spcPct val="100000"/>
              </a:lnSpc>
              <a:spcBef>
                <a:spcPts val="0"/>
              </a:spcBef>
              <a:spcAft>
                <a:spcPts val="0"/>
              </a:spcAft>
              <a:buClrTx/>
              <a:buSzTx/>
              <a:buFont typeface="Arial" pitchFamily="34" charset="0"/>
              <a:buAutoNum type="arabicPeriod"/>
              <a:tabLst/>
              <a:defRPr/>
            </a:pPr>
            <a:r>
              <a:rPr lang="en-US" b="1" u="sng" baseline="0" dirty="0" smtClean="0"/>
              <a:t>Close </a:t>
            </a:r>
          </a:p>
          <a:p>
            <a:pPr marL="228600" marR="0" lvl="0" indent="-228600" algn="l" defTabSz="914400" rtl="0" eaLnBrk="1" fontAlgn="auto" latinLnBrk="0" hangingPunct="1">
              <a:lnSpc>
                <a:spcPct val="100000"/>
              </a:lnSpc>
              <a:spcBef>
                <a:spcPts val="0"/>
              </a:spcBef>
              <a:spcAft>
                <a:spcPts val="0"/>
              </a:spcAft>
              <a:buClrTx/>
              <a:buSzTx/>
              <a:buFont typeface="Arial" pitchFamily="34" charset="0"/>
              <a:buAutoNum type="arabicPeriod"/>
              <a:tabLst/>
              <a:defRPr/>
            </a:pPr>
            <a:r>
              <a:rPr lang="en-US" b="1" u="sng" baseline="0" dirty="0" smtClean="0"/>
              <a:t>HR QUERY</a:t>
            </a:r>
          </a:p>
          <a:p>
            <a:pPr marL="228600" marR="0" lvl="0" indent="-228600" algn="l" defTabSz="914400" rtl="0" eaLnBrk="1" fontAlgn="auto" latinLnBrk="0" hangingPunct="1">
              <a:lnSpc>
                <a:spcPct val="100000"/>
              </a:lnSpc>
              <a:spcBef>
                <a:spcPts val="0"/>
              </a:spcBef>
              <a:spcAft>
                <a:spcPts val="0"/>
              </a:spcAft>
              <a:buClrTx/>
              <a:buSzTx/>
              <a:buFont typeface="Arial" pitchFamily="34" charset="0"/>
              <a:buAutoNum type="arabicPeriod"/>
              <a:tabLst/>
              <a:defRPr/>
            </a:pPr>
            <a:r>
              <a:rPr lang="en-US" b="1" u="sng" baseline="0" dirty="0" smtClean="0"/>
              <a:t>Drag up line to show more of bottom section</a:t>
            </a:r>
          </a:p>
          <a:p>
            <a:pPr marL="228600" marR="0" lvl="0" indent="-228600" algn="l" defTabSz="914400" rtl="0" eaLnBrk="1" fontAlgn="auto" latinLnBrk="0" hangingPunct="1">
              <a:lnSpc>
                <a:spcPct val="100000"/>
              </a:lnSpc>
              <a:spcBef>
                <a:spcPts val="0"/>
              </a:spcBef>
              <a:spcAft>
                <a:spcPts val="0"/>
              </a:spcAft>
              <a:buClrTx/>
              <a:buSzTx/>
              <a:buFont typeface="Arial" pitchFamily="34" charset="0"/>
              <a:buAutoNum type="arabicPeriod"/>
              <a:tabLst/>
              <a:defRPr/>
            </a:pPr>
            <a:r>
              <a:rPr lang="en-US" b="1" u="sng" baseline="0" dirty="0" smtClean="0"/>
              <a:t>Click on Selection box to show that you cannot deselect</a:t>
            </a:r>
          </a:p>
          <a:p>
            <a:pPr marL="685800" marR="0" lvl="1" indent="-228600" algn="l" defTabSz="914400" rtl="0" eaLnBrk="1" fontAlgn="auto" latinLnBrk="0" hangingPunct="1">
              <a:lnSpc>
                <a:spcPct val="100000"/>
              </a:lnSpc>
              <a:spcBef>
                <a:spcPts val="0"/>
              </a:spcBef>
              <a:spcAft>
                <a:spcPts val="0"/>
              </a:spcAft>
              <a:buClrTx/>
              <a:buSzTx/>
              <a:buFont typeface="Arial" pitchFamily="34" charset="0"/>
              <a:buAutoNum type="arabicPeriod"/>
              <a:tabLst/>
              <a:defRPr/>
            </a:pPr>
            <a:r>
              <a:rPr lang="en-US" b="1" u="sng" baseline="0" dirty="0" smtClean="0"/>
              <a:t>Cannot change what is in Selection column or Output column at bottom</a:t>
            </a:r>
          </a:p>
          <a:p>
            <a:pPr marL="685800" marR="0" lvl="1" indent="-228600" algn="l" defTabSz="914400" rtl="0" eaLnBrk="1" fontAlgn="auto" latinLnBrk="0" hangingPunct="1">
              <a:lnSpc>
                <a:spcPct val="100000"/>
              </a:lnSpc>
              <a:spcBef>
                <a:spcPts val="0"/>
              </a:spcBef>
              <a:spcAft>
                <a:spcPts val="0"/>
              </a:spcAft>
              <a:buClrTx/>
              <a:buSzTx/>
              <a:buFont typeface="Arial" pitchFamily="34" charset="0"/>
              <a:buAutoNum type="arabicPeriod"/>
              <a:tabLst/>
              <a:defRPr/>
            </a:pPr>
            <a:r>
              <a:rPr lang="en-US" b="1" u="sng" baseline="0" dirty="0" smtClean="0"/>
              <a:t>Can change </a:t>
            </a:r>
          </a:p>
          <a:p>
            <a:pPr marL="1143000" marR="0" lvl="2" indent="-228600" algn="l" defTabSz="914400" rtl="0" eaLnBrk="1" fontAlgn="auto" latinLnBrk="0" hangingPunct="1">
              <a:lnSpc>
                <a:spcPct val="100000"/>
              </a:lnSpc>
              <a:spcBef>
                <a:spcPts val="0"/>
              </a:spcBef>
              <a:spcAft>
                <a:spcPts val="0"/>
              </a:spcAft>
              <a:buClrTx/>
              <a:buSzTx/>
              <a:buFont typeface="Arial" pitchFamily="34" charset="0"/>
              <a:buAutoNum type="arabicPeriod"/>
              <a:tabLst/>
              <a:defRPr/>
            </a:pPr>
            <a:r>
              <a:rPr lang="en-US" b="1" u="sng" baseline="0" dirty="0" smtClean="0"/>
              <a:t>Selection Type</a:t>
            </a:r>
          </a:p>
          <a:p>
            <a:pPr marL="1143000" marR="0" lvl="2" indent="-228600" algn="l" defTabSz="914400" rtl="0" eaLnBrk="1" fontAlgn="auto" latinLnBrk="0" hangingPunct="1">
              <a:lnSpc>
                <a:spcPct val="100000"/>
              </a:lnSpc>
              <a:spcBef>
                <a:spcPts val="0"/>
              </a:spcBef>
              <a:spcAft>
                <a:spcPts val="0"/>
              </a:spcAft>
              <a:buClrTx/>
              <a:buSzTx/>
              <a:buFont typeface="Arial" pitchFamily="34" charset="0"/>
              <a:buAutoNum type="arabicPeriod"/>
              <a:tabLst/>
              <a:defRPr/>
            </a:pPr>
            <a:r>
              <a:rPr lang="en-US" b="1" u="sng" baseline="0" dirty="0" smtClean="0"/>
              <a:t>Where Clause</a:t>
            </a:r>
          </a:p>
          <a:p>
            <a:pPr marL="1143000" marR="0" lvl="2" indent="-228600" algn="l" defTabSz="914400" rtl="0" eaLnBrk="1" fontAlgn="auto" latinLnBrk="0" hangingPunct="1">
              <a:lnSpc>
                <a:spcPct val="100000"/>
              </a:lnSpc>
              <a:spcBef>
                <a:spcPts val="0"/>
              </a:spcBef>
              <a:spcAft>
                <a:spcPts val="0"/>
              </a:spcAft>
              <a:buClrTx/>
              <a:buSzTx/>
              <a:buFont typeface="Arial" pitchFamily="34" charset="0"/>
              <a:buAutoNum type="arabicPeriod"/>
              <a:tabLst/>
              <a:defRPr/>
            </a:pPr>
            <a:r>
              <a:rPr lang="en-US" b="1" u="sng" baseline="0" dirty="0" smtClean="0"/>
              <a:t>Required</a:t>
            </a:r>
          </a:p>
          <a:p>
            <a:pPr marL="1143000" marR="0" lvl="2" indent="-228600" algn="l" defTabSz="914400" rtl="0" eaLnBrk="1" fontAlgn="auto" latinLnBrk="0" hangingPunct="1">
              <a:lnSpc>
                <a:spcPct val="100000"/>
              </a:lnSpc>
              <a:spcBef>
                <a:spcPts val="0"/>
              </a:spcBef>
              <a:spcAft>
                <a:spcPts val="0"/>
              </a:spcAft>
              <a:buClrTx/>
              <a:buSzTx/>
              <a:buFont typeface="Arial" pitchFamily="34" charset="0"/>
              <a:buAutoNum type="arabicPeriod"/>
              <a:tabLst/>
              <a:defRPr/>
            </a:pPr>
            <a:r>
              <a:rPr lang="en-US" b="1" u="sng" baseline="0" dirty="0" smtClean="0"/>
              <a:t>Lookup Type</a:t>
            </a:r>
          </a:p>
          <a:p>
            <a:pPr marL="1143000" marR="0" lvl="2" indent="-228600" algn="l" defTabSz="914400" rtl="0" eaLnBrk="1" fontAlgn="auto" latinLnBrk="0" hangingPunct="1">
              <a:lnSpc>
                <a:spcPct val="100000"/>
              </a:lnSpc>
              <a:spcBef>
                <a:spcPts val="0"/>
              </a:spcBef>
              <a:spcAft>
                <a:spcPts val="0"/>
              </a:spcAft>
              <a:buClrTx/>
              <a:buSzTx/>
              <a:buFont typeface="Arial" pitchFamily="34" charset="0"/>
              <a:buAutoNum type="arabicPeriod"/>
              <a:tabLst/>
              <a:defRPr/>
            </a:pPr>
            <a:endParaRPr lang="en-US" b="1" u="sng" baseline="0" dirty="0" smtClean="0"/>
          </a:p>
          <a:p>
            <a:pPr marL="228600" lvl="0" indent="-228600">
              <a:buAutoNum type="arabicPeriod"/>
            </a:pPr>
            <a:r>
              <a:rPr lang="en-US" b="1" u="sng" dirty="0" smtClean="0"/>
              <a:t>DO NOT NEED TO COMPLETE – SAME AS BEFOREE – BACK OUT OF QUERY</a:t>
            </a:r>
          </a:p>
          <a:p>
            <a:pPr marL="228600" lvl="0" indent="-228600">
              <a:buAutoNum type="arabicPeriod"/>
            </a:pPr>
            <a:endParaRPr lang="en-US" b="1" u="sng" dirty="0" smtClean="0"/>
          </a:p>
          <a:p>
            <a:pPr marL="0" marR="0" lvl="0" indent="0" algn="l" defTabSz="914400" rtl="0" eaLnBrk="1" fontAlgn="auto" latinLnBrk="0" hangingPunct="1">
              <a:lnSpc>
                <a:spcPct val="100000"/>
              </a:lnSpc>
              <a:spcBef>
                <a:spcPts val="0"/>
              </a:spcBef>
              <a:spcAft>
                <a:spcPts val="0"/>
              </a:spcAft>
              <a:buClrTx/>
              <a:buSzTx/>
              <a:buFont typeface="Arial" pitchFamily="34" charset="0"/>
              <a:buNone/>
              <a:tabLst/>
              <a:defRPr/>
            </a:pPr>
            <a:r>
              <a:rPr lang="en-US" b="0" u="none" baseline="0" dirty="0" smtClean="0"/>
              <a:t>Pulling in existing query is meant to use an existing query and setup to Run Later.  Can setup to run on a scheduled with email notification, etc.</a:t>
            </a:r>
          </a:p>
          <a:p>
            <a:pPr marL="0" marR="0" lvl="0" indent="0" algn="l" defTabSz="914400" rtl="0" eaLnBrk="1" fontAlgn="auto" latinLnBrk="0" hangingPunct="1">
              <a:lnSpc>
                <a:spcPct val="100000"/>
              </a:lnSpc>
              <a:spcBef>
                <a:spcPts val="0"/>
              </a:spcBef>
              <a:spcAft>
                <a:spcPts val="0"/>
              </a:spcAft>
              <a:buClrTx/>
              <a:buSzTx/>
              <a:buFont typeface="Arial" pitchFamily="34" charset="0"/>
              <a:buNone/>
              <a:tabLst/>
              <a:defRPr/>
            </a:pPr>
            <a:endParaRPr lang="en-US" b="0" u="none" baseline="0" dirty="0" smtClean="0"/>
          </a:p>
          <a:p>
            <a:pPr marL="0" marR="0" lvl="0" indent="0" algn="l" defTabSz="914400" rtl="0" eaLnBrk="1" fontAlgn="auto" latinLnBrk="0" hangingPunct="1">
              <a:lnSpc>
                <a:spcPct val="100000"/>
              </a:lnSpc>
              <a:spcBef>
                <a:spcPts val="0"/>
              </a:spcBef>
              <a:spcAft>
                <a:spcPts val="0"/>
              </a:spcAft>
              <a:buClrTx/>
              <a:buSzTx/>
              <a:buFont typeface="Arial" pitchFamily="34" charset="0"/>
              <a:buNone/>
              <a:tabLst/>
              <a:defRPr/>
            </a:pPr>
            <a:r>
              <a:rPr lang="en-US" b="0" u="none" baseline="0" dirty="0" smtClean="0"/>
              <a:t>Limitations:</a:t>
            </a:r>
          </a:p>
          <a:p>
            <a:pPr marL="0" marR="0" lvl="0" indent="0" algn="l" defTabSz="914400" rtl="0" eaLnBrk="1" fontAlgn="auto" latinLnBrk="0" hangingPunct="1">
              <a:lnSpc>
                <a:spcPct val="100000"/>
              </a:lnSpc>
              <a:spcBef>
                <a:spcPts val="0"/>
              </a:spcBef>
              <a:spcAft>
                <a:spcPts val="0"/>
              </a:spcAft>
              <a:buClrTx/>
              <a:buSzTx/>
              <a:buFont typeface="Arial" pitchFamily="34" charset="0"/>
              <a:buNone/>
              <a:tabLst/>
              <a:defRPr/>
            </a:pPr>
            <a:r>
              <a:rPr lang="en-US" b="0" u="none" baseline="0" dirty="0" smtClean="0"/>
              <a:t>Can only query 1 InfoSet at a time</a:t>
            </a:r>
          </a:p>
          <a:p>
            <a:pPr marL="0" marR="0" lvl="0" indent="0" algn="l" defTabSz="914400" rtl="0" eaLnBrk="1" fontAlgn="auto" latinLnBrk="0" hangingPunct="1">
              <a:lnSpc>
                <a:spcPct val="100000"/>
              </a:lnSpc>
              <a:spcBef>
                <a:spcPts val="0"/>
              </a:spcBef>
              <a:spcAft>
                <a:spcPts val="0"/>
              </a:spcAft>
              <a:buClrTx/>
              <a:buSzTx/>
              <a:buFont typeface="Arial" pitchFamily="34" charset="0"/>
              <a:buNone/>
              <a:tabLst/>
              <a:defRPr/>
            </a:pPr>
            <a:r>
              <a:rPr lang="en-US" b="0" u="none" baseline="0" dirty="0" smtClean="0"/>
              <a:t>May have lots of selected fields</a:t>
            </a:r>
          </a:p>
          <a:p>
            <a:pPr marL="0" marR="0" lvl="0" indent="0" algn="l" defTabSz="914400" rtl="0" eaLnBrk="1" fontAlgn="auto" latinLnBrk="0" hangingPunct="1">
              <a:lnSpc>
                <a:spcPct val="100000"/>
              </a:lnSpc>
              <a:spcBef>
                <a:spcPts val="0"/>
              </a:spcBef>
              <a:spcAft>
                <a:spcPts val="0"/>
              </a:spcAft>
              <a:buClrTx/>
              <a:buSzTx/>
              <a:buFont typeface="Arial" pitchFamily="34" charset="0"/>
              <a:buNone/>
              <a:tabLst/>
              <a:defRPr/>
            </a:pPr>
            <a:r>
              <a:rPr lang="en-US" b="0" u="none" baseline="0" dirty="0" smtClean="0"/>
              <a:t>Not flexible</a:t>
            </a:r>
          </a:p>
          <a:p>
            <a:pPr marL="0" marR="0" lvl="0" indent="0" algn="l" defTabSz="914400" rtl="0" eaLnBrk="1" fontAlgn="auto" latinLnBrk="0" hangingPunct="1">
              <a:lnSpc>
                <a:spcPct val="100000"/>
              </a:lnSpc>
              <a:spcBef>
                <a:spcPts val="0"/>
              </a:spcBef>
              <a:spcAft>
                <a:spcPts val="0"/>
              </a:spcAft>
              <a:buClrTx/>
              <a:buSzTx/>
              <a:buFont typeface="Arial" pitchFamily="34" charset="0"/>
              <a:buNone/>
              <a:tabLst/>
              <a:defRPr/>
            </a:pPr>
            <a:r>
              <a:rPr lang="en-US" b="0" u="none" baseline="0" dirty="0" smtClean="0"/>
              <a:t>InfoSets are usually build by SAP team and may be faster to use</a:t>
            </a:r>
          </a:p>
          <a:p>
            <a:pPr marL="0" marR="0" lvl="0" indent="0" algn="l" defTabSz="914400" rtl="0" eaLnBrk="1" fontAlgn="auto" latinLnBrk="0" hangingPunct="1">
              <a:lnSpc>
                <a:spcPct val="100000"/>
              </a:lnSpc>
              <a:spcBef>
                <a:spcPts val="0"/>
              </a:spcBef>
              <a:spcAft>
                <a:spcPts val="0"/>
              </a:spcAft>
              <a:buClrTx/>
              <a:buSzTx/>
              <a:buFont typeface="Arial" pitchFamily="34" charset="0"/>
              <a:buNone/>
              <a:tabLst/>
              <a:defRPr/>
            </a:pPr>
            <a:r>
              <a:rPr lang="en-US" b="0" u="none" baseline="0" dirty="0" smtClean="0"/>
              <a:t>Creating a query using Tables has limitations in the number of tables you can use but with InfoSets there many be a large number of tables already joined in the 	InfoSet.</a:t>
            </a:r>
          </a:p>
        </p:txBody>
      </p:sp>
      <p:sp>
        <p:nvSpPr>
          <p:cNvPr id="4" name="Slide Number Placeholder 3"/>
          <p:cNvSpPr>
            <a:spLocks noGrp="1"/>
          </p:cNvSpPr>
          <p:nvPr>
            <p:ph type="sldNum" sz="quarter" idx="10"/>
          </p:nvPr>
        </p:nvSpPr>
        <p:spPr/>
        <p:txBody>
          <a:bodyPr/>
          <a:lstStyle/>
          <a:p>
            <a:fld id="{2AAFFAD7-F4BB-40AB-9856-8EF2547A47A0}" type="slidenum">
              <a:rPr lang="en-US" smtClean="0"/>
              <a:pPr/>
              <a:t>102</a:t>
            </a:fld>
            <a:endParaRPr lang="en-US" dirty="0"/>
          </a:p>
        </p:txBody>
      </p:sp>
    </p:spTree>
    <p:extLst>
      <p:ext uri="{BB962C8B-B14F-4D97-AF65-F5344CB8AC3E}">
        <p14:creationId xmlns:p14="http://schemas.microsoft.com/office/powerpoint/2010/main" val="970494739"/>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smtClean="0"/>
              <a:t>DEMO</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Data</a:t>
            </a:r>
            <a:r>
              <a:rPr lang="en-US" baseline="0" dirty="0" smtClean="0"/>
              <a:t> Dictionary looks a bit different, has</a:t>
            </a:r>
          </a:p>
          <a:p>
            <a:pPr marL="0" marR="0" lvl="1" indent="0" algn="l" defTabSz="914400" rtl="0" eaLnBrk="1" fontAlgn="auto" latinLnBrk="0" hangingPunct="1">
              <a:lnSpc>
                <a:spcPct val="100000"/>
              </a:lnSpc>
              <a:spcBef>
                <a:spcPts val="0"/>
              </a:spcBef>
              <a:spcAft>
                <a:spcPts val="0"/>
              </a:spcAft>
              <a:buClrTx/>
              <a:buSzTx/>
              <a:buFont typeface="Arial" pitchFamily="34" charset="0"/>
              <a:buNone/>
              <a:tabLst/>
              <a:defRPr/>
            </a:pPr>
            <a:r>
              <a:rPr lang="en-US" b="0" baseline="0" dirty="0" smtClean="0"/>
              <a:t>Functional areas listed under each</a:t>
            </a:r>
          </a:p>
          <a:p>
            <a:pPr marL="0" marR="0" lvl="1" indent="0" algn="l" defTabSz="914400" rtl="0" eaLnBrk="1" fontAlgn="auto" latinLnBrk="0" hangingPunct="1">
              <a:lnSpc>
                <a:spcPct val="100000"/>
              </a:lnSpc>
              <a:spcBef>
                <a:spcPts val="0"/>
              </a:spcBef>
              <a:spcAft>
                <a:spcPts val="0"/>
              </a:spcAft>
              <a:buClrTx/>
              <a:buSzTx/>
              <a:buFont typeface="Arial" pitchFamily="34" charset="0"/>
              <a:buNone/>
              <a:tabLst/>
              <a:defRPr/>
            </a:pPr>
            <a:r>
              <a:rPr lang="en-US" b="0" baseline="0" dirty="0" smtClean="0"/>
              <a:t>Most common Standard lists will be there</a:t>
            </a:r>
          </a:p>
          <a:p>
            <a:pPr marL="457200" marR="0" lvl="2" indent="0" algn="l" defTabSz="914400" rtl="0" eaLnBrk="1" fontAlgn="auto" latinLnBrk="0" hangingPunct="1">
              <a:lnSpc>
                <a:spcPct val="100000"/>
              </a:lnSpc>
              <a:spcBef>
                <a:spcPts val="0"/>
              </a:spcBef>
              <a:spcAft>
                <a:spcPts val="0"/>
              </a:spcAft>
              <a:buClrTx/>
              <a:buSzTx/>
              <a:buFont typeface="Arial" pitchFamily="34" charset="0"/>
              <a:buNone/>
              <a:tabLst/>
              <a:defRPr/>
            </a:pPr>
            <a:r>
              <a:rPr lang="en-US" b="0" baseline="0" dirty="0" smtClean="0"/>
              <a:t>Usually you will work with custom – so pull in using Search function</a:t>
            </a:r>
          </a:p>
          <a:p>
            <a:pPr marL="171450" marR="0" lvl="1" indent="-171450" algn="l" defTabSz="914400" rtl="0" eaLnBrk="1" fontAlgn="auto" latinLnBrk="0" hangingPunct="1">
              <a:lnSpc>
                <a:spcPct val="100000"/>
              </a:lnSpc>
              <a:spcBef>
                <a:spcPts val="0"/>
              </a:spcBef>
              <a:spcAft>
                <a:spcPts val="0"/>
              </a:spcAft>
              <a:buClrTx/>
              <a:buSzTx/>
              <a:buFont typeface="Arial" pitchFamily="34" charset="0"/>
              <a:buChar char="•"/>
              <a:tabLst/>
              <a:defRPr/>
            </a:pPr>
            <a:endParaRPr lang="en-US" b="1" dirty="0" smtClean="0"/>
          </a:p>
          <a:p>
            <a:pPr marL="171450" marR="0" lvl="1" indent="-171450" algn="l" defTabSz="914400" rtl="0" eaLnBrk="1" fontAlgn="auto" latinLnBrk="0" hangingPunct="1">
              <a:lnSpc>
                <a:spcPct val="100000"/>
              </a:lnSpc>
              <a:spcBef>
                <a:spcPts val="0"/>
              </a:spcBef>
              <a:spcAft>
                <a:spcPts val="0"/>
              </a:spcAft>
              <a:buClrTx/>
              <a:buSzTx/>
              <a:buFont typeface="Arial" pitchFamily="34" charset="0"/>
              <a:buChar char="•"/>
              <a:tabLst/>
              <a:defRPr/>
            </a:pPr>
            <a:r>
              <a:rPr lang="en-US" b="1" dirty="0" smtClean="0"/>
              <a:t>Global/Standard</a:t>
            </a:r>
          </a:p>
          <a:p>
            <a:pPr marL="628650" marR="0" lvl="2" indent="-171450" algn="l" defTabSz="914400" rtl="0" eaLnBrk="1" fontAlgn="auto" latinLnBrk="0" hangingPunct="1">
              <a:lnSpc>
                <a:spcPct val="100000"/>
              </a:lnSpc>
              <a:spcBef>
                <a:spcPts val="0"/>
              </a:spcBef>
              <a:spcAft>
                <a:spcPts val="0"/>
              </a:spcAft>
              <a:buClrTx/>
              <a:buSzTx/>
              <a:buFont typeface="Arial" pitchFamily="34" charset="0"/>
              <a:buChar char="•"/>
              <a:tabLst/>
              <a:defRPr/>
            </a:pPr>
            <a:r>
              <a:rPr lang="en-US" baseline="0" dirty="0" smtClean="0"/>
              <a:t>Global means whatever is here is available for any SAP server</a:t>
            </a:r>
          </a:p>
          <a:p>
            <a:pPr marL="628650" marR="0" lvl="2" indent="-171450" algn="l" defTabSz="914400" rtl="0" eaLnBrk="1" fontAlgn="auto" latinLnBrk="0" hangingPunct="1">
              <a:lnSpc>
                <a:spcPct val="100000"/>
              </a:lnSpc>
              <a:spcBef>
                <a:spcPts val="0"/>
              </a:spcBef>
              <a:spcAft>
                <a:spcPts val="0"/>
              </a:spcAft>
              <a:buClrTx/>
              <a:buSzTx/>
              <a:buFont typeface="Arial" pitchFamily="34" charset="0"/>
              <a:buChar char="•"/>
              <a:tabLst/>
              <a:defRPr/>
            </a:pPr>
            <a:r>
              <a:rPr lang="en-US" baseline="0" dirty="0" smtClean="0"/>
              <a:t>Standard means it is only available on a specific SAP server </a:t>
            </a:r>
          </a:p>
          <a:p>
            <a:pPr marL="628650" marR="0" lvl="2" indent="-171450" algn="l" defTabSz="914400" rtl="0" eaLnBrk="1" fontAlgn="auto" latinLnBrk="0" hangingPunct="1">
              <a:lnSpc>
                <a:spcPct val="100000"/>
              </a:lnSpc>
              <a:spcBef>
                <a:spcPts val="0"/>
              </a:spcBef>
              <a:spcAft>
                <a:spcPts val="0"/>
              </a:spcAft>
              <a:buClrTx/>
              <a:buSzTx/>
              <a:buFont typeface="Arial" pitchFamily="34" charset="0"/>
              <a:buChar char="•"/>
              <a:tabLst/>
              <a:defRPr/>
            </a:pPr>
            <a:endParaRPr lang="en-US" baseline="0" dirty="0" smtClean="0"/>
          </a:p>
          <a:p>
            <a:pPr marL="171450" marR="0" lvl="1" indent="-171450" algn="l" defTabSz="914400" rtl="0" eaLnBrk="1" fontAlgn="auto" latinLnBrk="0" hangingPunct="1">
              <a:lnSpc>
                <a:spcPct val="100000"/>
              </a:lnSpc>
              <a:spcBef>
                <a:spcPts val="0"/>
              </a:spcBef>
              <a:spcAft>
                <a:spcPts val="0"/>
              </a:spcAft>
              <a:buClrTx/>
              <a:buSzTx/>
              <a:buFont typeface="Arial" pitchFamily="34" charset="0"/>
              <a:buChar char="•"/>
              <a:tabLst/>
              <a:defRPr/>
            </a:pPr>
            <a:r>
              <a:rPr lang="en-US" b="1" dirty="0" smtClean="0"/>
              <a:t>Search Data Dictionary</a:t>
            </a:r>
          </a:p>
          <a:p>
            <a:pPr marL="628650" marR="0" lvl="2" indent="-171450" algn="l" defTabSz="914400" rtl="0" eaLnBrk="1" fontAlgn="auto" latinLnBrk="0" hangingPunct="1">
              <a:lnSpc>
                <a:spcPct val="100000"/>
              </a:lnSpc>
              <a:spcBef>
                <a:spcPts val="0"/>
              </a:spcBef>
              <a:spcAft>
                <a:spcPts val="0"/>
              </a:spcAft>
              <a:buClrTx/>
              <a:buSzTx/>
              <a:buFont typeface="Arial" pitchFamily="34" charset="0"/>
              <a:buChar char="•"/>
              <a:tabLst/>
              <a:defRPr/>
            </a:pPr>
            <a:r>
              <a:rPr lang="en-US" b="0" dirty="0" smtClean="0"/>
              <a:t>Know</a:t>
            </a:r>
            <a:r>
              <a:rPr lang="en-US" b="0" baseline="0" dirty="0" smtClean="0"/>
              <a:t> which area (Global or Standard) you need to search in</a:t>
            </a:r>
          </a:p>
          <a:p>
            <a:pPr marL="628650" marR="0" lvl="2" indent="-171450" algn="l" defTabSz="914400" rtl="0" eaLnBrk="1" fontAlgn="auto" latinLnBrk="0" hangingPunct="1">
              <a:lnSpc>
                <a:spcPct val="100000"/>
              </a:lnSpc>
              <a:spcBef>
                <a:spcPts val="0"/>
              </a:spcBef>
              <a:spcAft>
                <a:spcPts val="0"/>
              </a:spcAft>
              <a:buClrTx/>
              <a:buSzTx/>
              <a:buFont typeface="Arial" pitchFamily="34" charset="0"/>
              <a:buChar char="•"/>
              <a:tabLst/>
              <a:defRPr/>
            </a:pPr>
            <a:r>
              <a:rPr lang="en-US" b="0" baseline="0" dirty="0" smtClean="0"/>
              <a:t>Can search for SAP InfoSets or SAP Queries</a:t>
            </a:r>
            <a:endParaRPr lang="en-US" b="0" dirty="0" smtClean="0"/>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smtClean="0"/>
          </a:p>
          <a:p>
            <a:pPr marL="0" marR="0" indent="0" algn="l" defTabSz="914400" rtl="0" eaLnBrk="1" fontAlgn="auto" latinLnBrk="0" hangingPunct="1">
              <a:lnSpc>
                <a:spcPct val="100000"/>
              </a:lnSpc>
              <a:spcBef>
                <a:spcPts val="0"/>
              </a:spcBef>
              <a:spcAft>
                <a:spcPts val="0"/>
              </a:spcAft>
              <a:buClrTx/>
              <a:buSzTx/>
              <a:buFont typeface="Arial" pitchFamily="34" charset="0"/>
              <a:buNone/>
              <a:tabLst/>
              <a:defRPr/>
            </a:pPr>
            <a:r>
              <a:rPr lang="en-US" dirty="0" smtClean="0"/>
              <a:t>Limitations:  	</a:t>
            </a:r>
          </a:p>
          <a:p>
            <a:pPr marL="628650" marR="0" lvl="1" indent="-171450" algn="l" defTabSz="914400" rtl="0" eaLnBrk="1" fontAlgn="auto" latinLnBrk="0" hangingPunct="1">
              <a:lnSpc>
                <a:spcPct val="100000"/>
              </a:lnSpc>
              <a:spcBef>
                <a:spcPts val="0"/>
              </a:spcBef>
              <a:spcAft>
                <a:spcPts val="0"/>
              </a:spcAft>
              <a:buClrTx/>
              <a:buSzTx/>
              <a:buFont typeface="Arial" pitchFamily="34" charset="0"/>
              <a:buChar char="•"/>
              <a:tabLst/>
              <a:defRPr/>
            </a:pPr>
            <a:r>
              <a:rPr lang="en-US" baseline="0" dirty="0" smtClean="0"/>
              <a:t>InfoSets/Queries will have required selection fields that cannot be de-selected. </a:t>
            </a:r>
          </a:p>
          <a:p>
            <a:pPr marL="628650" marR="0" lvl="1" indent="-171450" algn="l" defTabSz="914400" rtl="0" eaLnBrk="1" fontAlgn="auto" latinLnBrk="0" hangingPunct="1">
              <a:lnSpc>
                <a:spcPct val="100000"/>
              </a:lnSpc>
              <a:spcBef>
                <a:spcPts val="0"/>
              </a:spcBef>
              <a:spcAft>
                <a:spcPts val="0"/>
              </a:spcAft>
              <a:buClrTx/>
              <a:buSzTx/>
              <a:buFont typeface="Arial" pitchFamily="34" charset="0"/>
              <a:buChar char="•"/>
              <a:tabLst/>
              <a:defRPr/>
            </a:pPr>
            <a:r>
              <a:rPr lang="en-US" baseline="0" dirty="0" smtClean="0"/>
              <a:t>Can only queries one InfoSet at a time</a:t>
            </a:r>
          </a:p>
          <a:p>
            <a:pPr marL="628650" marR="0" lvl="1" indent="-171450" algn="l" defTabSz="914400" rtl="0" eaLnBrk="1" fontAlgn="auto" latinLnBrk="0" hangingPunct="1">
              <a:lnSpc>
                <a:spcPct val="100000"/>
              </a:lnSpc>
              <a:spcBef>
                <a:spcPts val="0"/>
              </a:spcBef>
              <a:spcAft>
                <a:spcPts val="0"/>
              </a:spcAft>
              <a:buClrTx/>
              <a:buSzTx/>
              <a:buFont typeface="Arial" pitchFamily="34" charset="0"/>
              <a:buChar char="•"/>
              <a:tabLst/>
              <a:defRPr/>
            </a:pPr>
            <a:endParaRPr lang="en-US" baseline="0" dirty="0" smtClean="0"/>
          </a:p>
          <a:p>
            <a:pPr marL="0" marR="0" lvl="0" indent="0" algn="l" defTabSz="914400" rtl="0" eaLnBrk="1" fontAlgn="auto" latinLnBrk="0" hangingPunct="1">
              <a:lnSpc>
                <a:spcPct val="100000"/>
              </a:lnSpc>
              <a:spcBef>
                <a:spcPts val="0"/>
              </a:spcBef>
              <a:spcAft>
                <a:spcPts val="0"/>
              </a:spcAft>
              <a:buClrTx/>
              <a:buSzTx/>
              <a:buFont typeface="Arial" pitchFamily="34" charset="0"/>
              <a:buNone/>
              <a:tabLst/>
              <a:defRPr/>
            </a:pPr>
            <a:r>
              <a:rPr lang="en-US" b="1" u="sng" baseline="0" dirty="0" smtClean="0"/>
              <a:t>DEMO TO THIS POINT:</a:t>
            </a:r>
          </a:p>
          <a:p>
            <a:pPr marL="0" marR="0" lvl="0" indent="0" algn="l" defTabSz="914400" rtl="0" eaLnBrk="1" fontAlgn="auto" latinLnBrk="0" hangingPunct="1">
              <a:lnSpc>
                <a:spcPct val="100000"/>
              </a:lnSpc>
              <a:spcBef>
                <a:spcPts val="0"/>
              </a:spcBef>
              <a:spcAft>
                <a:spcPts val="0"/>
              </a:spcAft>
              <a:buClrTx/>
              <a:buSzTx/>
              <a:buFont typeface="Arial" pitchFamily="34" charset="0"/>
              <a:buNone/>
              <a:tabLst/>
              <a:defRPr/>
            </a:pPr>
            <a:r>
              <a:rPr lang="en-US" b="1" u="sng" baseline="0" dirty="0" smtClean="0"/>
              <a:t>INFOSETS</a:t>
            </a:r>
          </a:p>
          <a:p>
            <a:pPr marL="228600" marR="0" lvl="0" indent="-228600" algn="l" defTabSz="914400" rtl="0" eaLnBrk="1" fontAlgn="auto" latinLnBrk="0" hangingPunct="1">
              <a:lnSpc>
                <a:spcPct val="100000"/>
              </a:lnSpc>
              <a:spcBef>
                <a:spcPts val="0"/>
              </a:spcBef>
              <a:spcAft>
                <a:spcPts val="0"/>
              </a:spcAft>
              <a:buClrTx/>
              <a:buSzTx/>
              <a:buFont typeface="Arial" pitchFamily="34" charset="0"/>
              <a:buAutoNum type="arabicPeriod"/>
              <a:tabLst/>
              <a:defRPr/>
            </a:pPr>
            <a:r>
              <a:rPr lang="en-US" b="1" u="sng" baseline="0" dirty="0" smtClean="0"/>
              <a:t>Login to SAP</a:t>
            </a:r>
          </a:p>
          <a:p>
            <a:pPr marL="228600" marR="0" lvl="0" indent="-228600" algn="l" defTabSz="914400" rtl="0" eaLnBrk="1" fontAlgn="auto" latinLnBrk="0" hangingPunct="1">
              <a:lnSpc>
                <a:spcPct val="100000"/>
              </a:lnSpc>
              <a:spcBef>
                <a:spcPts val="0"/>
              </a:spcBef>
              <a:spcAft>
                <a:spcPts val="0"/>
              </a:spcAft>
              <a:buClrTx/>
              <a:buSzTx/>
              <a:buFont typeface="Arial" pitchFamily="34" charset="0"/>
              <a:buAutoNum type="arabicPeriod"/>
              <a:tabLst/>
              <a:defRPr/>
            </a:pPr>
            <a:r>
              <a:rPr lang="en-US" b="1" u="sng" baseline="0" dirty="0" smtClean="0"/>
              <a:t>SQ01</a:t>
            </a:r>
          </a:p>
          <a:p>
            <a:pPr marL="228600" marR="0" lvl="0" indent="-228600" algn="l" defTabSz="914400" rtl="0" eaLnBrk="1" fontAlgn="auto" latinLnBrk="0" hangingPunct="1">
              <a:lnSpc>
                <a:spcPct val="100000"/>
              </a:lnSpc>
              <a:spcBef>
                <a:spcPts val="0"/>
              </a:spcBef>
              <a:spcAft>
                <a:spcPts val="0"/>
              </a:spcAft>
              <a:buClrTx/>
              <a:buSzTx/>
              <a:buFont typeface="Arial" pitchFamily="34" charset="0"/>
              <a:buAutoNum type="arabicPeriod"/>
              <a:tabLst/>
              <a:defRPr/>
            </a:pPr>
            <a:r>
              <a:rPr lang="en-US" b="1" u="sng" baseline="0" dirty="0" smtClean="0"/>
              <a:t>Click on InfoSet Query button</a:t>
            </a:r>
          </a:p>
          <a:p>
            <a:pPr marL="685800" marR="0" lvl="1" indent="-228600" algn="l" defTabSz="914400" rtl="0" eaLnBrk="1" fontAlgn="auto" latinLnBrk="0" hangingPunct="1">
              <a:lnSpc>
                <a:spcPct val="100000"/>
              </a:lnSpc>
              <a:spcBef>
                <a:spcPts val="0"/>
              </a:spcBef>
              <a:spcAft>
                <a:spcPts val="0"/>
              </a:spcAft>
              <a:buClrTx/>
              <a:buSzTx/>
              <a:buFont typeface="Arial" pitchFamily="34" charset="0"/>
              <a:buAutoNum type="arabicPeriod"/>
              <a:tabLst/>
              <a:defRPr/>
            </a:pPr>
            <a:r>
              <a:rPr lang="en-US" b="1" u="sng" baseline="0" dirty="0" smtClean="0"/>
              <a:t>Note Area at top of screen (should be Global)</a:t>
            </a:r>
          </a:p>
          <a:p>
            <a:pPr marL="228600" marR="0" lvl="0" indent="-228600" algn="l" defTabSz="914400" rtl="0" eaLnBrk="1" fontAlgn="auto" latinLnBrk="0" hangingPunct="1">
              <a:lnSpc>
                <a:spcPct val="100000"/>
              </a:lnSpc>
              <a:spcBef>
                <a:spcPts val="0"/>
              </a:spcBef>
              <a:spcAft>
                <a:spcPts val="0"/>
              </a:spcAft>
              <a:buClrTx/>
              <a:buSzTx/>
              <a:buFont typeface="Arial" pitchFamily="34" charset="0"/>
              <a:buAutoNum type="arabicPeriod"/>
              <a:tabLst/>
              <a:defRPr/>
            </a:pPr>
            <a:r>
              <a:rPr lang="en-US" b="1" u="sng" baseline="0" dirty="0" smtClean="0"/>
              <a:t>Popup – Create New Query</a:t>
            </a:r>
          </a:p>
          <a:p>
            <a:pPr marL="685800" marR="0" lvl="1" indent="-228600" algn="l" defTabSz="914400" rtl="0" eaLnBrk="1" fontAlgn="auto" latinLnBrk="0" hangingPunct="1">
              <a:lnSpc>
                <a:spcPct val="100000"/>
              </a:lnSpc>
              <a:spcBef>
                <a:spcPts val="0"/>
              </a:spcBef>
              <a:spcAft>
                <a:spcPts val="0"/>
              </a:spcAft>
              <a:buClrTx/>
              <a:buSzTx/>
              <a:buFont typeface="Arial" pitchFamily="34" charset="0"/>
              <a:buAutoNum type="arabicPeriod"/>
              <a:tabLst/>
              <a:defRPr/>
            </a:pPr>
            <a:r>
              <a:rPr lang="en-US" b="1" u="sng" baseline="0" dirty="0" smtClean="0"/>
              <a:t>User Group drop down</a:t>
            </a:r>
          </a:p>
          <a:p>
            <a:pPr marL="1143000" marR="0" lvl="2" indent="-228600" algn="l" defTabSz="914400" rtl="0" eaLnBrk="1" fontAlgn="auto" latinLnBrk="0" hangingPunct="1">
              <a:lnSpc>
                <a:spcPct val="100000"/>
              </a:lnSpc>
              <a:spcBef>
                <a:spcPts val="0"/>
              </a:spcBef>
              <a:spcAft>
                <a:spcPts val="0"/>
              </a:spcAft>
              <a:buClrTx/>
              <a:buSzTx/>
              <a:buFont typeface="Arial" pitchFamily="34" charset="0"/>
              <a:buAutoNum type="arabicPeriod"/>
              <a:tabLst/>
              <a:defRPr/>
            </a:pPr>
            <a:r>
              <a:rPr lang="en-US" b="1" u="sng" baseline="0" dirty="0" smtClean="0"/>
              <a:t>Select 101 SAP Query – technical content</a:t>
            </a:r>
          </a:p>
          <a:p>
            <a:pPr marL="1143000" marR="0" lvl="2" indent="-228600" algn="l" defTabSz="914400" rtl="0" eaLnBrk="1" fontAlgn="auto" latinLnBrk="0" hangingPunct="1">
              <a:lnSpc>
                <a:spcPct val="100000"/>
              </a:lnSpc>
              <a:spcBef>
                <a:spcPts val="0"/>
              </a:spcBef>
              <a:spcAft>
                <a:spcPts val="0"/>
              </a:spcAft>
              <a:buClrTx/>
              <a:buSzTx/>
              <a:buFont typeface="Arial" pitchFamily="34" charset="0"/>
              <a:buAutoNum type="arabicPeriod"/>
              <a:tabLst/>
              <a:defRPr/>
            </a:pPr>
            <a:r>
              <a:rPr lang="en-US" b="1" u="sng" baseline="0" dirty="0" smtClean="0"/>
              <a:t>Note technical name in Name field at top (can copy and search in Query for the InfoSet)</a:t>
            </a:r>
          </a:p>
          <a:p>
            <a:pPr marL="1143000" marR="0" lvl="2" indent="-228600" algn="l" defTabSz="914400" rtl="0" eaLnBrk="1" fontAlgn="auto" latinLnBrk="0" hangingPunct="1">
              <a:lnSpc>
                <a:spcPct val="100000"/>
              </a:lnSpc>
              <a:spcBef>
                <a:spcPts val="0"/>
              </a:spcBef>
              <a:spcAft>
                <a:spcPts val="0"/>
              </a:spcAft>
              <a:buClrTx/>
              <a:buSzTx/>
              <a:buFont typeface="Arial" pitchFamily="34" charset="0"/>
              <a:buAutoNum type="arabicPeriod"/>
              <a:tabLst/>
              <a:defRPr/>
            </a:pPr>
            <a:r>
              <a:rPr lang="en-US" b="1" u="sng" baseline="0" dirty="0" smtClean="0"/>
              <a:t>X out</a:t>
            </a:r>
          </a:p>
          <a:p>
            <a:pPr marL="228600" marR="0" lvl="0" indent="-228600" algn="l" defTabSz="914400" rtl="0" eaLnBrk="1" fontAlgn="auto" latinLnBrk="0" hangingPunct="1">
              <a:lnSpc>
                <a:spcPct val="100000"/>
              </a:lnSpc>
              <a:spcBef>
                <a:spcPts val="0"/>
              </a:spcBef>
              <a:spcAft>
                <a:spcPts val="0"/>
              </a:spcAft>
              <a:buClrTx/>
              <a:buSzTx/>
              <a:buFont typeface="Arial" pitchFamily="34" charset="0"/>
              <a:buAutoNum type="arabicPeriod"/>
              <a:tabLst/>
              <a:defRPr/>
            </a:pPr>
            <a:r>
              <a:rPr lang="en-US" b="1" u="sng" baseline="0" dirty="0" smtClean="0"/>
              <a:t>Change to Standard Area to see different options</a:t>
            </a:r>
          </a:p>
          <a:p>
            <a:pPr marL="685800" marR="0" lvl="1" indent="-228600" algn="l" defTabSz="914400" rtl="0" eaLnBrk="1" fontAlgn="auto" latinLnBrk="0" hangingPunct="1">
              <a:lnSpc>
                <a:spcPct val="100000"/>
              </a:lnSpc>
              <a:spcBef>
                <a:spcPts val="0"/>
              </a:spcBef>
              <a:spcAft>
                <a:spcPts val="0"/>
              </a:spcAft>
              <a:buClrTx/>
              <a:buSzTx/>
              <a:buFont typeface="Arial" pitchFamily="34" charset="0"/>
              <a:buAutoNum type="arabicPeriod"/>
              <a:tabLst/>
              <a:defRPr/>
            </a:pPr>
            <a:r>
              <a:rPr lang="en-US" b="1" u="sng" baseline="0" dirty="0" smtClean="0"/>
              <a:t>Click on Environment tab at top of screen</a:t>
            </a:r>
          </a:p>
          <a:p>
            <a:pPr marL="1143000" marR="0" lvl="2" indent="-228600" algn="l" defTabSz="914400" rtl="0" eaLnBrk="1" fontAlgn="auto" latinLnBrk="0" hangingPunct="1">
              <a:lnSpc>
                <a:spcPct val="100000"/>
              </a:lnSpc>
              <a:spcBef>
                <a:spcPts val="0"/>
              </a:spcBef>
              <a:spcAft>
                <a:spcPts val="0"/>
              </a:spcAft>
              <a:buClrTx/>
              <a:buSzTx/>
              <a:buFont typeface="Arial" pitchFamily="34" charset="0"/>
              <a:buAutoNum type="arabicPeriod"/>
              <a:tabLst/>
              <a:defRPr/>
            </a:pPr>
            <a:r>
              <a:rPr lang="en-US" b="1" u="sng" baseline="0" dirty="0" smtClean="0"/>
              <a:t>Select Query areas</a:t>
            </a:r>
          </a:p>
          <a:p>
            <a:pPr marL="1143000" marR="0" lvl="2" indent="-228600" algn="l" defTabSz="914400" rtl="0" eaLnBrk="1" fontAlgn="auto" latinLnBrk="0" hangingPunct="1">
              <a:lnSpc>
                <a:spcPct val="100000"/>
              </a:lnSpc>
              <a:spcBef>
                <a:spcPts val="0"/>
              </a:spcBef>
              <a:spcAft>
                <a:spcPts val="0"/>
              </a:spcAft>
              <a:buClrTx/>
              <a:buSzTx/>
              <a:buFont typeface="Arial" pitchFamily="34" charset="0"/>
              <a:buAutoNum type="arabicPeriod"/>
              <a:tabLst/>
              <a:defRPr/>
            </a:pPr>
            <a:r>
              <a:rPr lang="en-US" b="1" u="sng" baseline="0" dirty="0" smtClean="0"/>
              <a:t>Change radio button</a:t>
            </a:r>
          </a:p>
          <a:p>
            <a:pPr marL="1143000" marR="0" lvl="2" indent="-228600" algn="l" defTabSz="914400" rtl="0" eaLnBrk="1" fontAlgn="auto" latinLnBrk="0" hangingPunct="1">
              <a:lnSpc>
                <a:spcPct val="100000"/>
              </a:lnSpc>
              <a:spcBef>
                <a:spcPts val="0"/>
              </a:spcBef>
              <a:spcAft>
                <a:spcPts val="0"/>
              </a:spcAft>
              <a:buClrTx/>
              <a:buSzTx/>
              <a:buFont typeface="Arial" pitchFamily="34" charset="0"/>
              <a:buAutoNum type="arabicPeriod"/>
              <a:tabLst/>
              <a:defRPr/>
            </a:pPr>
            <a:r>
              <a:rPr lang="en-US" b="1" u="sng" baseline="0" dirty="0" smtClean="0"/>
              <a:t>Choose</a:t>
            </a:r>
          </a:p>
          <a:p>
            <a:pPr marL="228600" marR="0" lvl="0" indent="-228600" algn="l" defTabSz="914400" rtl="0" eaLnBrk="1" fontAlgn="auto" latinLnBrk="0" hangingPunct="1">
              <a:lnSpc>
                <a:spcPct val="100000"/>
              </a:lnSpc>
              <a:spcBef>
                <a:spcPts val="0"/>
              </a:spcBef>
              <a:spcAft>
                <a:spcPts val="0"/>
              </a:spcAft>
              <a:buClrTx/>
              <a:buSzTx/>
              <a:buFont typeface="Arial" pitchFamily="34" charset="0"/>
              <a:buAutoNum type="arabicPeriod"/>
              <a:tabLst/>
              <a:defRPr/>
            </a:pPr>
            <a:r>
              <a:rPr lang="en-US" b="1" u="sng" baseline="0" dirty="0" smtClean="0"/>
              <a:t>Click on InfoSet Query button</a:t>
            </a:r>
          </a:p>
          <a:p>
            <a:pPr marL="685800" marR="0" lvl="1" indent="-228600" algn="l" defTabSz="914400" rtl="0" eaLnBrk="1" fontAlgn="auto" latinLnBrk="0" hangingPunct="1">
              <a:lnSpc>
                <a:spcPct val="100000"/>
              </a:lnSpc>
              <a:spcBef>
                <a:spcPts val="0"/>
              </a:spcBef>
              <a:spcAft>
                <a:spcPts val="0"/>
              </a:spcAft>
              <a:buClrTx/>
              <a:buSzTx/>
              <a:buFont typeface="Arial" pitchFamily="34" charset="0"/>
              <a:buAutoNum type="arabicPeriod"/>
              <a:tabLst/>
              <a:defRPr/>
            </a:pPr>
            <a:r>
              <a:rPr lang="en-US" b="1" u="sng" baseline="0" dirty="0" smtClean="0"/>
              <a:t>Note Area at top of screen (should be Standard)</a:t>
            </a:r>
          </a:p>
          <a:p>
            <a:pPr marL="685800" marR="0" lvl="1" indent="-228600" algn="l" defTabSz="914400" rtl="0" eaLnBrk="1" fontAlgn="auto" latinLnBrk="0" hangingPunct="1">
              <a:lnSpc>
                <a:spcPct val="100000"/>
              </a:lnSpc>
              <a:spcBef>
                <a:spcPts val="0"/>
              </a:spcBef>
              <a:spcAft>
                <a:spcPts val="0"/>
              </a:spcAft>
              <a:buClrTx/>
              <a:buSzTx/>
              <a:buFont typeface="Arial" pitchFamily="34" charset="0"/>
              <a:buAutoNum type="arabicPeriod"/>
              <a:tabLst/>
              <a:defRPr/>
            </a:pPr>
            <a:r>
              <a:rPr lang="en-US" b="1" u="sng" baseline="0" dirty="0" smtClean="0"/>
              <a:t>See new options in User Group drop down</a:t>
            </a:r>
          </a:p>
          <a:p>
            <a:pPr marL="1143000" marR="0" lvl="2" indent="-228600" algn="l" defTabSz="914400" rtl="0" eaLnBrk="1" fontAlgn="auto" latinLnBrk="0" hangingPunct="1">
              <a:lnSpc>
                <a:spcPct val="100000"/>
              </a:lnSpc>
              <a:spcBef>
                <a:spcPts val="0"/>
              </a:spcBef>
              <a:spcAft>
                <a:spcPts val="0"/>
              </a:spcAft>
              <a:buClrTx/>
              <a:buSzTx/>
              <a:buFont typeface="Arial" pitchFamily="34" charset="0"/>
              <a:buAutoNum type="arabicPeriod"/>
              <a:tabLst/>
              <a:defRPr/>
            </a:pPr>
            <a:r>
              <a:rPr lang="en-US" b="1" u="sng" baseline="0" dirty="0" smtClean="0"/>
              <a:t>Select 28 HR580</a:t>
            </a:r>
          </a:p>
          <a:p>
            <a:pPr marL="1143000" marR="0" lvl="2" indent="-228600" algn="l" defTabSz="914400" rtl="0" eaLnBrk="1" fontAlgn="auto" latinLnBrk="0" hangingPunct="1">
              <a:lnSpc>
                <a:spcPct val="100000"/>
              </a:lnSpc>
              <a:spcBef>
                <a:spcPts val="0"/>
              </a:spcBef>
              <a:spcAft>
                <a:spcPts val="0"/>
              </a:spcAft>
              <a:buClrTx/>
              <a:buSzTx/>
              <a:buFont typeface="Arial" pitchFamily="34" charset="0"/>
              <a:buAutoNum type="arabicPeriod"/>
              <a:tabLst/>
              <a:defRPr/>
            </a:pPr>
            <a:r>
              <a:rPr lang="en-US" b="1" u="sng" baseline="0" dirty="0" smtClean="0"/>
              <a:t>X out</a:t>
            </a:r>
          </a:p>
          <a:p>
            <a:pPr marL="0" marR="0" lvl="0" indent="0" algn="l" defTabSz="914400" rtl="0" eaLnBrk="1" fontAlgn="auto" latinLnBrk="0" hangingPunct="1">
              <a:lnSpc>
                <a:spcPct val="100000"/>
              </a:lnSpc>
              <a:spcBef>
                <a:spcPts val="0"/>
              </a:spcBef>
              <a:spcAft>
                <a:spcPts val="0"/>
              </a:spcAft>
              <a:buClrTx/>
              <a:buSzTx/>
              <a:buFont typeface="Arial" pitchFamily="34" charset="0"/>
              <a:buNone/>
              <a:tabLst/>
              <a:defRPr/>
            </a:pPr>
            <a:r>
              <a:rPr lang="en-US" b="1" u="sng" baseline="0" dirty="0" smtClean="0"/>
              <a:t>EXISTING QUERY</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b="1" u="sng" baseline="0" dirty="0" smtClean="0"/>
              <a:t>Look at existing queries (may need to drag lines to see better)</a:t>
            </a:r>
          </a:p>
          <a:p>
            <a:pPr marL="685800" marR="0" lvl="1" indent="-228600" algn="l" defTabSz="914400" rtl="0" eaLnBrk="1" fontAlgn="auto" latinLnBrk="0" hangingPunct="1">
              <a:lnSpc>
                <a:spcPct val="100000"/>
              </a:lnSpc>
              <a:spcBef>
                <a:spcPts val="0"/>
              </a:spcBef>
              <a:spcAft>
                <a:spcPts val="0"/>
              </a:spcAft>
              <a:buClrTx/>
              <a:buSzTx/>
              <a:buFont typeface="Arial" pitchFamily="34" charset="0"/>
              <a:buAutoNum type="arabicPeriod"/>
              <a:tabLst/>
              <a:defRPr/>
            </a:pPr>
            <a:r>
              <a:rPr lang="en-US" b="1" u="sng" baseline="0" dirty="0" smtClean="0"/>
              <a:t>Select in Name column</a:t>
            </a:r>
          </a:p>
          <a:p>
            <a:pPr marL="1143000" marR="0" lvl="2" indent="-228600" algn="l" defTabSz="914400" rtl="0" eaLnBrk="1" fontAlgn="auto" latinLnBrk="0" hangingPunct="1">
              <a:lnSpc>
                <a:spcPct val="100000"/>
              </a:lnSpc>
              <a:spcBef>
                <a:spcPts val="0"/>
              </a:spcBef>
              <a:spcAft>
                <a:spcPts val="0"/>
              </a:spcAft>
              <a:buClrTx/>
              <a:buSzTx/>
              <a:buFont typeface="Arial" pitchFamily="34" charset="0"/>
              <a:buAutoNum type="arabicPeriod"/>
              <a:tabLst/>
              <a:defRPr/>
            </a:pPr>
            <a:r>
              <a:rPr lang="en-US" b="1" u="sng" baseline="0" dirty="0" smtClean="0"/>
              <a:t>07</a:t>
            </a:r>
          </a:p>
          <a:p>
            <a:pPr marL="0" marR="0" lvl="0" indent="0" algn="l" defTabSz="914400" rtl="0" eaLnBrk="1" fontAlgn="auto" latinLnBrk="0" hangingPunct="1">
              <a:lnSpc>
                <a:spcPct val="100000"/>
              </a:lnSpc>
              <a:spcBef>
                <a:spcPts val="0"/>
              </a:spcBef>
              <a:spcAft>
                <a:spcPts val="0"/>
              </a:spcAft>
              <a:buClrTx/>
              <a:buSzTx/>
              <a:buFont typeface="Arial" pitchFamily="34" charset="0"/>
              <a:buNone/>
              <a:tabLst/>
              <a:defRPr/>
            </a:pPr>
            <a:r>
              <a:rPr lang="en-US" b="1" u="sng" baseline="0" dirty="0" smtClean="0"/>
              <a:t>BACK TO QUERY</a:t>
            </a:r>
          </a:p>
          <a:p>
            <a:pPr marL="228600" marR="0" lvl="0" indent="-228600" algn="l" defTabSz="914400" rtl="0" eaLnBrk="1" fontAlgn="auto" latinLnBrk="0" hangingPunct="1">
              <a:lnSpc>
                <a:spcPct val="100000"/>
              </a:lnSpc>
              <a:spcBef>
                <a:spcPts val="0"/>
              </a:spcBef>
              <a:spcAft>
                <a:spcPts val="0"/>
              </a:spcAft>
              <a:buClrTx/>
              <a:buSzTx/>
              <a:buFont typeface="Arial" pitchFamily="34" charset="0"/>
              <a:buAutoNum type="arabicPeriod"/>
              <a:tabLst/>
              <a:defRPr/>
            </a:pPr>
            <a:r>
              <a:rPr lang="en-US" b="1" u="sng" baseline="0" dirty="0" smtClean="0"/>
              <a:t>Select Create Query</a:t>
            </a:r>
          </a:p>
          <a:p>
            <a:pPr marL="228600" marR="0" lvl="0" indent="-228600" algn="l" defTabSz="914400" rtl="0" eaLnBrk="1" fontAlgn="auto" latinLnBrk="0" hangingPunct="1">
              <a:lnSpc>
                <a:spcPct val="100000"/>
              </a:lnSpc>
              <a:spcBef>
                <a:spcPts val="0"/>
              </a:spcBef>
              <a:spcAft>
                <a:spcPts val="0"/>
              </a:spcAft>
              <a:buClrTx/>
              <a:buSzTx/>
              <a:buFont typeface="Arial" pitchFamily="34" charset="0"/>
              <a:buAutoNum type="arabicPeriod"/>
              <a:tabLst/>
              <a:defRPr/>
            </a:pPr>
            <a:r>
              <a:rPr lang="en-US" b="1" u="sng" baseline="0" dirty="0" smtClean="0"/>
              <a:t>Login to SAP</a:t>
            </a:r>
          </a:p>
          <a:p>
            <a:pPr marL="228600" marR="0" lvl="0" indent="-228600" algn="l" defTabSz="914400" rtl="0" eaLnBrk="1" fontAlgn="auto" latinLnBrk="0" hangingPunct="1">
              <a:lnSpc>
                <a:spcPct val="100000"/>
              </a:lnSpc>
              <a:spcBef>
                <a:spcPts val="0"/>
              </a:spcBef>
              <a:spcAft>
                <a:spcPts val="0"/>
              </a:spcAft>
              <a:buClrTx/>
              <a:buSzTx/>
              <a:buFont typeface="Arial" pitchFamily="34" charset="0"/>
              <a:buAutoNum type="arabicPeriod"/>
              <a:tabLst/>
              <a:defRPr/>
            </a:pPr>
            <a:r>
              <a:rPr lang="en-US" b="1" u="sng" baseline="0" dirty="0" smtClean="0"/>
              <a:t>Select Data Source – InfoSets/Queries</a:t>
            </a:r>
          </a:p>
          <a:p>
            <a:pPr marL="228600" marR="0" lvl="0" indent="-228600" algn="l" defTabSz="914400" rtl="0" eaLnBrk="1" fontAlgn="auto" latinLnBrk="0" hangingPunct="1">
              <a:lnSpc>
                <a:spcPct val="100000"/>
              </a:lnSpc>
              <a:spcBef>
                <a:spcPts val="0"/>
              </a:spcBef>
              <a:spcAft>
                <a:spcPts val="0"/>
              </a:spcAft>
              <a:buClrTx/>
              <a:buSzTx/>
              <a:buFont typeface="Arial" pitchFamily="34" charset="0"/>
              <a:buAutoNum type="arabicPeriod"/>
              <a:tabLst/>
              <a:defRPr/>
            </a:pPr>
            <a:r>
              <a:rPr lang="en-US" b="1" u="sng" baseline="0" dirty="0" smtClean="0"/>
              <a:t>OK</a:t>
            </a:r>
          </a:p>
          <a:p>
            <a:pPr marL="228600" marR="0" lvl="0" indent="-228600" algn="l" defTabSz="914400" rtl="0" eaLnBrk="1" fontAlgn="auto" latinLnBrk="0" hangingPunct="1">
              <a:lnSpc>
                <a:spcPct val="100000"/>
              </a:lnSpc>
              <a:spcBef>
                <a:spcPts val="0"/>
              </a:spcBef>
              <a:spcAft>
                <a:spcPts val="0"/>
              </a:spcAft>
              <a:buClrTx/>
              <a:buSzTx/>
              <a:buFont typeface="Arial" pitchFamily="34" charset="0"/>
              <a:buAutoNum type="arabicPeriod"/>
              <a:tabLst/>
              <a:defRPr/>
            </a:pPr>
            <a:r>
              <a:rPr lang="en-US" b="1" u="sng" baseline="0" dirty="0" smtClean="0"/>
              <a:t>Search dictionary</a:t>
            </a:r>
          </a:p>
          <a:p>
            <a:pPr marL="685800" marR="0" lvl="1" indent="-228600" algn="l" defTabSz="914400" rtl="0" eaLnBrk="1" fontAlgn="auto" latinLnBrk="0" hangingPunct="1">
              <a:lnSpc>
                <a:spcPct val="100000"/>
              </a:lnSpc>
              <a:spcBef>
                <a:spcPts val="0"/>
              </a:spcBef>
              <a:spcAft>
                <a:spcPts val="0"/>
              </a:spcAft>
              <a:buClrTx/>
              <a:buSzTx/>
              <a:buFont typeface="Arial" pitchFamily="34" charset="0"/>
              <a:buAutoNum type="arabicPeriod"/>
              <a:tabLst/>
              <a:defRPr/>
            </a:pPr>
            <a:r>
              <a:rPr lang="en-US" b="1" u="sng" baseline="0" dirty="0" smtClean="0"/>
              <a:t>Select Search in SAP Data Dictionary</a:t>
            </a:r>
          </a:p>
          <a:p>
            <a:pPr marL="685800" marR="0" lvl="1" indent="-228600" algn="l" defTabSz="914400" rtl="0" eaLnBrk="1" fontAlgn="auto" latinLnBrk="0" hangingPunct="1">
              <a:lnSpc>
                <a:spcPct val="100000"/>
              </a:lnSpc>
              <a:spcBef>
                <a:spcPts val="0"/>
              </a:spcBef>
              <a:spcAft>
                <a:spcPts val="0"/>
              </a:spcAft>
              <a:buClrTx/>
              <a:buSzTx/>
              <a:buFont typeface="Arial" pitchFamily="34" charset="0"/>
              <a:buAutoNum type="arabicPeriod"/>
              <a:tabLst/>
              <a:defRPr/>
            </a:pPr>
            <a:r>
              <a:rPr lang="en-US" b="1" u="sng" baseline="0" dirty="0" smtClean="0"/>
              <a:t>Select SAP Queries</a:t>
            </a:r>
          </a:p>
          <a:p>
            <a:pPr marL="685800" marR="0" lvl="1" indent="-228600" algn="l" defTabSz="914400" rtl="0" eaLnBrk="1" fontAlgn="auto" latinLnBrk="0" hangingPunct="1">
              <a:lnSpc>
                <a:spcPct val="100000"/>
              </a:lnSpc>
              <a:spcBef>
                <a:spcPts val="0"/>
              </a:spcBef>
              <a:spcAft>
                <a:spcPts val="0"/>
              </a:spcAft>
              <a:buClrTx/>
              <a:buSzTx/>
              <a:buFont typeface="Arial" pitchFamily="34" charset="0"/>
              <a:buAutoNum type="arabicPeriod"/>
              <a:tabLst/>
              <a:defRPr/>
            </a:pPr>
            <a:r>
              <a:rPr lang="en-US" b="1" u="sng" baseline="0" dirty="0" smtClean="0"/>
              <a:t>Query Name = 07</a:t>
            </a:r>
          </a:p>
          <a:p>
            <a:pPr marL="685800" marR="0" lvl="1" indent="-228600" algn="l" defTabSz="914400" rtl="0" eaLnBrk="1" fontAlgn="auto" latinLnBrk="0" hangingPunct="1">
              <a:lnSpc>
                <a:spcPct val="100000"/>
              </a:lnSpc>
              <a:spcBef>
                <a:spcPts val="0"/>
              </a:spcBef>
              <a:spcAft>
                <a:spcPts val="0"/>
              </a:spcAft>
              <a:buClrTx/>
              <a:buSzTx/>
              <a:buFont typeface="Arial" pitchFamily="34" charset="0"/>
              <a:buAutoNum type="arabicPeriod"/>
              <a:tabLst/>
              <a:defRPr/>
            </a:pPr>
            <a:r>
              <a:rPr lang="en-US" b="1" u="sng" baseline="0" dirty="0" smtClean="0"/>
              <a:t>Search</a:t>
            </a:r>
          </a:p>
          <a:p>
            <a:pPr marL="228600" marR="0" lvl="0" indent="-228600" algn="l" defTabSz="914400" rtl="0" eaLnBrk="1" fontAlgn="auto" latinLnBrk="0" hangingPunct="1">
              <a:lnSpc>
                <a:spcPct val="100000"/>
              </a:lnSpc>
              <a:spcBef>
                <a:spcPts val="0"/>
              </a:spcBef>
              <a:spcAft>
                <a:spcPts val="0"/>
              </a:spcAft>
              <a:buClrTx/>
              <a:buSzTx/>
              <a:buFont typeface="Arial" pitchFamily="34" charset="0"/>
              <a:buAutoNum type="arabicPeriod"/>
              <a:tabLst/>
              <a:defRPr/>
            </a:pPr>
            <a:r>
              <a:rPr lang="en-US" b="1" u="sng" baseline="0" dirty="0" smtClean="0"/>
              <a:t>Check top option (User Group 02)</a:t>
            </a:r>
          </a:p>
          <a:p>
            <a:pPr marL="685800" marR="0" lvl="1" indent="-228600" algn="l" defTabSz="914400" rtl="0" eaLnBrk="1" fontAlgn="auto" latinLnBrk="0" hangingPunct="1">
              <a:lnSpc>
                <a:spcPct val="100000"/>
              </a:lnSpc>
              <a:spcBef>
                <a:spcPts val="0"/>
              </a:spcBef>
              <a:spcAft>
                <a:spcPts val="0"/>
              </a:spcAft>
              <a:buClrTx/>
              <a:buSzTx/>
              <a:buFont typeface="Arial" pitchFamily="34" charset="0"/>
              <a:buAutoNum type="arabicPeriod"/>
              <a:tabLst/>
              <a:defRPr/>
            </a:pPr>
            <a:r>
              <a:rPr lang="en-US" b="1" u="sng" baseline="0" dirty="0" smtClean="0"/>
              <a:t>Click Add InfoSets/Queries to Data Dictionary button</a:t>
            </a:r>
          </a:p>
          <a:p>
            <a:pPr marL="685800" marR="0" lvl="1" indent="-228600" algn="l" defTabSz="914400" rtl="0" eaLnBrk="1" fontAlgn="auto" latinLnBrk="0" hangingPunct="1">
              <a:lnSpc>
                <a:spcPct val="100000"/>
              </a:lnSpc>
              <a:spcBef>
                <a:spcPts val="0"/>
              </a:spcBef>
              <a:spcAft>
                <a:spcPts val="0"/>
              </a:spcAft>
              <a:buClrTx/>
              <a:buSzTx/>
              <a:buFont typeface="Arial" pitchFamily="34" charset="0"/>
              <a:buAutoNum type="arabicPeriod"/>
              <a:tabLst/>
              <a:defRPr/>
            </a:pPr>
            <a:r>
              <a:rPr lang="en-US" b="1" u="sng" baseline="0" dirty="0" smtClean="0"/>
              <a:t>Close </a:t>
            </a:r>
          </a:p>
          <a:p>
            <a:pPr marL="228600" marR="0" lvl="0" indent="-228600" algn="l" defTabSz="914400" rtl="0" eaLnBrk="1" fontAlgn="auto" latinLnBrk="0" hangingPunct="1">
              <a:lnSpc>
                <a:spcPct val="100000"/>
              </a:lnSpc>
              <a:spcBef>
                <a:spcPts val="0"/>
              </a:spcBef>
              <a:spcAft>
                <a:spcPts val="0"/>
              </a:spcAft>
              <a:buClrTx/>
              <a:buSzTx/>
              <a:buFont typeface="Arial" pitchFamily="34" charset="0"/>
              <a:buAutoNum type="arabicPeriod"/>
              <a:tabLst/>
              <a:defRPr/>
            </a:pPr>
            <a:r>
              <a:rPr lang="en-US" b="1" u="sng" baseline="0" dirty="0" smtClean="0"/>
              <a:t>HR QUERY</a:t>
            </a:r>
          </a:p>
          <a:p>
            <a:pPr marL="228600" marR="0" lvl="0" indent="-228600" algn="l" defTabSz="914400" rtl="0" eaLnBrk="1" fontAlgn="auto" latinLnBrk="0" hangingPunct="1">
              <a:lnSpc>
                <a:spcPct val="100000"/>
              </a:lnSpc>
              <a:spcBef>
                <a:spcPts val="0"/>
              </a:spcBef>
              <a:spcAft>
                <a:spcPts val="0"/>
              </a:spcAft>
              <a:buClrTx/>
              <a:buSzTx/>
              <a:buFont typeface="Arial" pitchFamily="34" charset="0"/>
              <a:buAutoNum type="arabicPeriod"/>
              <a:tabLst/>
              <a:defRPr/>
            </a:pPr>
            <a:r>
              <a:rPr lang="en-US" b="1" u="sng" baseline="0" dirty="0" smtClean="0"/>
              <a:t>Drag up line to show more of bottom section</a:t>
            </a:r>
          </a:p>
          <a:p>
            <a:pPr marL="228600" marR="0" lvl="0" indent="-228600" algn="l" defTabSz="914400" rtl="0" eaLnBrk="1" fontAlgn="auto" latinLnBrk="0" hangingPunct="1">
              <a:lnSpc>
                <a:spcPct val="100000"/>
              </a:lnSpc>
              <a:spcBef>
                <a:spcPts val="0"/>
              </a:spcBef>
              <a:spcAft>
                <a:spcPts val="0"/>
              </a:spcAft>
              <a:buClrTx/>
              <a:buSzTx/>
              <a:buFont typeface="Arial" pitchFamily="34" charset="0"/>
              <a:buAutoNum type="arabicPeriod"/>
              <a:tabLst/>
              <a:defRPr/>
            </a:pPr>
            <a:r>
              <a:rPr lang="en-US" b="1" u="sng" baseline="0" dirty="0" smtClean="0"/>
              <a:t>Click on Selection box to show that you cannot deselect</a:t>
            </a:r>
          </a:p>
          <a:p>
            <a:pPr marL="685800" marR="0" lvl="1" indent="-228600" algn="l" defTabSz="914400" rtl="0" eaLnBrk="1" fontAlgn="auto" latinLnBrk="0" hangingPunct="1">
              <a:lnSpc>
                <a:spcPct val="100000"/>
              </a:lnSpc>
              <a:spcBef>
                <a:spcPts val="0"/>
              </a:spcBef>
              <a:spcAft>
                <a:spcPts val="0"/>
              </a:spcAft>
              <a:buClrTx/>
              <a:buSzTx/>
              <a:buFont typeface="Arial" pitchFamily="34" charset="0"/>
              <a:buAutoNum type="arabicPeriod"/>
              <a:tabLst/>
              <a:defRPr/>
            </a:pPr>
            <a:r>
              <a:rPr lang="en-US" b="1" u="sng" baseline="0" dirty="0" smtClean="0"/>
              <a:t>Cannot change what is in Selection column or Output column at bottom</a:t>
            </a:r>
          </a:p>
          <a:p>
            <a:pPr marL="685800" marR="0" lvl="1" indent="-228600" algn="l" defTabSz="914400" rtl="0" eaLnBrk="1" fontAlgn="auto" latinLnBrk="0" hangingPunct="1">
              <a:lnSpc>
                <a:spcPct val="100000"/>
              </a:lnSpc>
              <a:spcBef>
                <a:spcPts val="0"/>
              </a:spcBef>
              <a:spcAft>
                <a:spcPts val="0"/>
              </a:spcAft>
              <a:buClrTx/>
              <a:buSzTx/>
              <a:buFont typeface="Arial" pitchFamily="34" charset="0"/>
              <a:buAutoNum type="arabicPeriod"/>
              <a:tabLst/>
              <a:defRPr/>
            </a:pPr>
            <a:r>
              <a:rPr lang="en-US" b="1" u="sng" baseline="0" dirty="0" smtClean="0"/>
              <a:t>Can change </a:t>
            </a:r>
          </a:p>
          <a:p>
            <a:pPr marL="1143000" marR="0" lvl="2" indent="-228600" algn="l" defTabSz="914400" rtl="0" eaLnBrk="1" fontAlgn="auto" latinLnBrk="0" hangingPunct="1">
              <a:lnSpc>
                <a:spcPct val="100000"/>
              </a:lnSpc>
              <a:spcBef>
                <a:spcPts val="0"/>
              </a:spcBef>
              <a:spcAft>
                <a:spcPts val="0"/>
              </a:spcAft>
              <a:buClrTx/>
              <a:buSzTx/>
              <a:buFont typeface="Arial" pitchFamily="34" charset="0"/>
              <a:buAutoNum type="arabicPeriod"/>
              <a:tabLst/>
              <a:defRPr/>
            </a:pPr>
            <a:r>
              <a:rPr lang="en-US" b="1" u="sng" baseline="0" dirty="0" smtClean="0"/>
              <a:t>Selection Type</a:t>
            </a:r>
          </a:p>
          <a:p>
            <a:pPr marL="1143000" marR="0" lvl="2" indent="-228600" algn="l" defTabSz="914400" rtl="0" eaLnBrk="1" fontAlgn="auto" latinLnBrk="0" hangingPunct="1">
              <a:lnSpc>
                <a:spcPct val="100000"/>
              </a:lnSpc>
              <a:spcBef>
                <a:spcPts val="0"/>
              </a:spcBef>
              <a:spcAft>
                <a:spcPts val="0"/>
              </a:spcAft>
              <a:buClrTx/>
              <a:buSzTx/>
              <a:buFont typeface="Arial" pitchFamily="34" charset="0"/>
              <a:buAutoNum type="arabicPeriod"/>
              <a:tabLst/>
              <a:defRPr/>
            </a:pPr>
            <a:r>
              <a:rPr lang="en-US" b="1" u="sng" baseline="0" dirty="0" smtClean="0"/>
              <a:t>Where Clause</a:t>
            </a:r>
          </a:p>
          <a:p>
            <a:pPr marL="1143000" marR="0" lvl="2" indent="-228600" algn="l" defTabSz="914400" rtl="0" eaLnBrk="1" fontAlgn="auto" latinLnBrk="0" hangingPunct="1">
              <a:lnSpc>
                <a:spcPct val="100000"/>
              </a:lnSpc>
              <a:spcBef>
                <a:spcPts val="0"/>
              </a:spcBef>
              <a:spcAft>
                <a:spcPts val="0"/>
              </a:spcAft>
              <a:buClrTx/>
              <a:buSzTx/>
              <a:buFont typeface="Arial" pitchFamily="34" charset="0"/>
              <a:buAutoNum type="arabicPeriod"/>
              <a:tabLst/>
              <a:defRPr/>
            </a:pPr>
            <a:r>
              <a:rPr lang="en-US" b="1" u="sng" baseline="0" dirty="0" smtClean="0"/>
              <a:t>Required</a:t>
            </a:r>
          </a:p>
          <a:p>
            <a:pPr marL="1143000" marR="0" lvl="2" indent="-228600" algn="l" defTabSz="914400" rtl="0" eaLnBrk="1" fontAlgn="auto" latinLnBrk="0" hangingPunct="1">
              <a:lnSpc>
                <a:spcPct val="100000"/>
              </a:lnSpc>
              <a:spcBef>
                <a:spcPts val="0"/>
              </a:spcBef>
              <a:spcAft>
                <a:spcPts val="0"/>
              </a:spcAft>
              <a:buClrTx/>
              <a:buSzTx/>
              <a:buFont typeface="Arial" pitchFamily="34" charset="0"/>
              <a:buAutoNum type="arabicPeriod"/>
              <a:tabLst/>
              <a:defRPr/>
            </a:pPr>
            <a:r>
              <a:rPr lang="en-US" b="1" u="sng" baseline="0" dirty="0" smtClean="0"/>
              <a:t>Lookup Type</a:t>
            </a:r>
          </a:p>
          <a:p>
            <a:pPr marL="1143000" marR="0" lvl="2" indent="-228600" algn="l" defTabSz="914400" rtl="0" eaLnBrk="1" fontAlgn="auto" latinLnBrk="0" hangingPunct="1">
              <a:lnSpc>
                <a:spcPct val="100000"/>
              </a:lnSpc>
              <a:spcBef>
                <a:spcPts val="0"/>
              </a:spcBef>
              <a:spcAft>
                <a:spcPts val="0"/>
              </a:spcAft>
              <a:buClrTx/>
              <a:buSzTx/>
              <a:buFont typeface="Arial" pitchFamily="34" charset="0"/>
              <a:buAutoNum type="arabicPeriod"/>
              <a:tabLst/>
              <a:defRPr/>
            </a:pPr>
            <a:endParaRPr lang="en-US" b="1" u="sng" baseline="0" dirty="0" smtClean="0"/>
          </a:p>
          <a:p>
            <a:pPr marL="228600" lvl="0" indent="-228600">
              <a:buAutoNum type="arabicPeriod"/>
            </a:pPr>
            <a:r>
              <a:rPr lang="en-US" b="1" u="sng" dirty="0" smtClean="0"/>
              <a:t>DO NOT NEED TO COMPLETE – SAME AS BEFOREE – BACK OUT OF QUERY</a:t>
            </a:r>
          </a:p>
          <a:p>
            <a:pPr marL="228600" lvl="0" indent="-228600">
              <a:buAutoNum type="arabicPeriod"/>
            </a:pPr>
            <a:endParaRPr lang="en-US" b="1" u="sng" dirty="0" smtClean="0"/>
          </a:p>
          <a:p>
            <a:pPr marL="0" marR="0" lvl="0" indent="0" algn="l" defTabSz="914400" rtl="0" eaLnBrk="1" fontAlgn="auto" latinLnBrk="0" hangingPunct="1">
              <a:lnSpc>
                <a:spcPct val="100000"/>
              </a:lnSpc>
              <a:spcBef>
                <a:spcPts val="0"/>
              </a:spcBef>
              <a:spcAft>
                <a:spcPts val="0"/>
              </a:spcAft>
              <a:buClrTx/>
              <a:buSzTx/>
              <a:buFont typeface="Arial" pitchFamily="34" charset="0"/>
              <a:buNone/>
              <a:tabLst/>
              <a:defRPr/>
            </a:pPr>
            <a:r>
              <a:rPr lang="en-US" b="0" u="none" baseline="0" dirty="0" smtClean="0"/>
              <a:t>Pulling in existing query is meant to use an existing query and setup to Run Later.  Can setup to run on a scheduled with email notification, etc.</a:t>
            </a:r>
          </a:p>
          <a:p>
            <a:pPr marL="0" marR="0" lvl="0" indent="0" algn="l" defTabSz="914400" rtl="0" eaLnBrk="1" fontAlgn="auto" latinLnBrk="0" hangingPunct="1">
              <a:lnSpc>
                <a:spcPct val="100000"/>
              </a:lnSpc>
              <a:spcBef>
                <a:spcPts val="0"/>
              </a:spcBef>
              <a:spcAft>
                <a:spcPts val="0"/>
              </a:spcAft>
              <a:buClrTx/>
              <a:buSzTx/>
              <a:buFont typeface="Arial" pitchFamily="34" charset="0"/>
              <a:buNone/>
              <a:tabLst/>
              <a:defRPr/>
            </a:pPr>
            <a:endParaRPr lang="en-US" b="0" u="none" baseline="0" dirty="0" smtClean="0"/>
          </a:p>
          <a:p>
            <a:pPr marL="0" marR="0" lvl="0" indent="0" algn="l" defTabSz="914400" rtl="0" eaLnBrk="1" fontAlgn="auto" latinLnBrk="0" hangingPunct="1">
              <a:lnSpc>
                <a:spcPct val="100000"/>
              </a:lnSpc>
              <a:spcBef>
                <a:spcPts val="0"/>
              </a:spcBef>
              <a:spcAft>
                <a:spcPts val="0"/>
              </a:spcAft>
              <a:buClrTx/>
              <a:buSzTx/>
              <a:buFont typeface="Arial" pitchFamily="34" charset="0"/>
              <a:buNone/>
              <a:tabLst/>
              <a:defRPr/>
            </a:pPr>
            <a:r>
              <a:rPr lang="en-US" b="0" u="none" baseline="0" dirty="0" smtClean="0"/>
              <a:t>Limitations:</a:t>
            </a:r>
          </a:p>
          <a:p>
            <a:pPr marL="0" marR="0" lvl="0" indent="0" algn="l" defTabSz="914400" rtl="0" eaLnBrk="1" fontAlgn="auto" latinLnBrk="0" hangingPunct="1">
              <a:lnSpc>
                <a:spcPct val="100000"/>
              </a:lnSpc>
              <a:spcBef>
                <a:spcPts val="0"/>
              </a:spcBef>
              <a:spcAft>
                <a:spcPts val="0"/>
              </a:spcAft>
              <a:buClrTx/>
              <a:buSzTx/>
              <a:buFont typeface="Arial" pitchFamily="34" charset="0"/>
              <a:buNone/>
              <a:tabLst/>
              <a:defRPr/>
            </a:pPr>
            <a:r>
              <a:rPr lang="en-US" b="0" u="none" baseline="0" dirty="0" smtClean="0"/>
              <a:t>Can only query 1 InfoSet at a time</a:t>
            </a:r>
          </a:p>
          <a:p>
            <a:pPr marL="0" marR="0" lvl="0" indent="0" algn="l" defTabSz="914400" rtl="0" eaLnBrk="1" fontAlgn="auto" latinLnBrk="0" hangingPunct="1">
              <a:lnSpc>
                <a:spcPct val="100000"/>
              </a:lnSpc>
              <a:spcBef>
                <a:spcPts val="0"/>
              </a:spcBef>
              <a:spcAft>
                <a:spcPts val="0"/>
              </a:spcAft>
              <a:buClrTx/>
              <a:buSzTx/>
              <a:buFont typeface="Arial" pitchFamily="34" charset="0"/>
              <a:buNone/>
              <a:tabLst/>
              <a:defRPr/>
            </a:pPr>
            <a:r>
              <a:rPr lang="en-US" b="0" u="none" baseline="0" dirty="0" smtClean="0"/>
              <a:t>May have lots of selected fields</a:t>
            </a:r>
          </a:p>
          <a:p>
            <a:pPr marL="0" marR="0" lvl="0" indent="0" algn="l" defTabSz="914400" rtl="0" eaLnBrk="1" fontAlgn="auto" latinLnBrk="0" hangingPunct="1">
              <a:lnSpc>
                <a:spcPct val="100000"/>
              </a:lnSpc>
              <a:spcBef>
                <a:spcPts val="0"/>
              </a:spcBef>
              <a:spcAft>
                <a:spcPts val="0"/>
              </a:spcAft>
              <a:buClrTx/>
              <a:buSzTx/>
              <a:buFont typeface="Arial" pitchFamily="34" charset="0"/>
              <a:buNone/>
              <a:tabLst/>
              <a:defRPr/>
            </a:pPr>
            <a:r>
              <a:rPr lang="en-US" b="0" u="none" baseline="0" dirty="0" smtClean="0"/>
              <a:t>Not flexible</a:t>
            </a:r>
          </a:p>
          <a:p>
            <a:pPr marL="0" marR="0" lvl="0" indent="0" algn="l" defTabSz="914400" rtl="0" eaLnBrk="1" fontAlgn="auto" latinLnBrk="0" hangingPunct="1">
              <a:lnSpc>
                <a:spcPct val="100000"/>
              </a:lnSpc>
              <a:spcBef>
                <a:spcPts val="0"/>
              </a:spcBef>
              <a:spcAft>
                <a:spcPts val="0"/>
              </a:spcAft>
              <a:buClrTx/>
              <a:buSzTx/>
              <a:buFont typeface="Arial" pitchFamily="34" charset="0"/>
              <a:buNone/>
              <a:tabLst/>
              <a:defRPr/>
            </a:pPr>
            <a:r>
              <a:rPr lang="en-US" b="0" u="none" baseline="0" dirty="0" smtClean="0"/>
              <a:t>InfoSets are usually build by SAP team and may be faster to use</a:t>
            </a:r>
          </a:p>
          <a:p>
            <a:pPr marL="0" marR="0" lvl="0" indent="0" algn="l" defTabSz="914400" rtl="0" eaLnBrk="1" fontAlgn="auto" latinLnBrk="0" hangingPunct="1">
              <a:lnSpc>
                <a:spcPct val="100000"/>
              </a:lnSpc>
              <a:spcBef>
                <a:spcPts val="0"/>
              </a:spcBef>
              <a:spcAft>
                <a:spcPts val="0"/>
              </a:spcAft>
              <a:buClrTx/>
              <a:buSzTx/>
              <a:buFont typeface="Arial" pitchFamily="34" charset="0"/>
              <a:buNone/>
              <a:tabLst/>
              <a:defRPr/>
            </a:pPr>
            <a:r>
              <a:rPr lang="en-US" b="0" u="none" baseline="0" dirty="0" smtClean="0"/>
              <a:t>Creating a query using Tables has limitations in the number of tables you can use but with InfoSets there many be a large number of tables already joined in the 	InfoSet.</a:t>
            </a:r>
          </a:p>
        </p:txBody>
      </p:sp>
      <p:sp>
        <p:nvSpPr>
          <p:cNvPr id="4" name="Slide Number Placeholder 3"/>
          <p:cNvSpPr>
            <a:spLocks noGrp="1"/>
          </p:cNvSpPr>
          <p:nvPr>
            <p:ph type="sldNum" sz="quarter" idx="10"/>
          </p:nvPr>
        </p:nvSpPr>
        <p:spPr/>
        <p:txBody>
          <a:bodyPr/>
          <a:lstStyle/>
          <a:p>
            <a:fld id="{2AAFFAD7-F4BB-40AB-9856-8EF2547A47A0}" type="slidenum">
              <a:rPr lang="en-US" smtClean="0"/>
              <a:pPr/>
              <a:t>103</a:t>
            </a:fld>
            <a:endParaRPr lang="en-US" dirty="0"/>
          </a:p>
        </p:txBody>
      </p:sp>
    </p:spTree>
    <p:extLst>
      <p:ext uri="{BB962C8B-B14F-4D97-AF65-F5344CB8AC3E}">
        <p14:creationId xmlns:p14="http://schemas.microsoft.com/office/powerpoint/2010/main" val="1351351686"/>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smtClean="0"/>
              <a:t>DEMO</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Data</a:t>
            </a:r>
            <a:r>
              <a:rPr lang="en-US" baseline="0" dirty="0" smtClean="0"/>
              <a:t> Dictionary looks a bit different, has</a:t>
            </a:r>
          </a:p>
          <a:p>
            <a:pPr marL="0" marR="0" lvl="1" indent="0" algn="l" defTabSz="914400" rtl="0" eaLnBrk="1" fontAlgn="auto" latinLnBrk="0" hangingPunct="1">
              <a:lnSpc>
                <a:spcPct val="100000"/>
              </a:lnSpc>
              <a:spcBef>
                <a:spcPts val="0"/>
              </a:spcBef>
              <a:spcAft>
                <a:spcPts val="0"/>
              </a:spcAft>
              <a:buClrTx/>
              <a:buSzTx/>
              <a:buFont typeface="Arial" pitchFamily="34" charset="0"/>
              <a:buNone/>
              <a:tabLst/>
              <a:defRPr/>
            </a:pPr>
            <a:r>
              <a:rPr lang="en-US" b="0" baseline="0" dirty="0" smtClean="0"/>
              <a:t>Functional areas listed under each</a:t>
            </a:r>
          </a:p>
          <a:p>
            <a:pPr marL="0" marR="0" lvl="1" indent="0" algn="l" defTabSz="914400" rtl="0" eaLnBrk="1" fontAlgn="auto" latinLnBrk="0" hangingPunct="1">
              <a:lnSpc>
                <a:spcPct val="100000"/>
              </a:lnSpc>
              <a:spcBef>
                <a:spcPts val="0"/>
              </a:spcBef>
              <a:spcAft>
                <a:spcPts val="0"/>
              </a:spcAft>
              <a:buClrTx/>
              <a:buSzTx/>
              <a:buFont typeface="Arial" pitchFamily="34" charset="0"/>
              <a:buNone/>
              <a:tabLst/>
              <a:defRPr/>
            </a:pPr>
            <a:r>
              <a:rPr lang="en-US" b="0" baseline="0" dirty="0" smtClean="0"/>
              <a:t>Most common Standard lists will be there</a:t>
            </a:r>
          </a:p>
          <a:p>
            <a:pPr marL="457200" marR="0" lvl="2" indent="0" algn="l" defTabSz="914400" rtl="0" eaLnBrk="1" fontAlgn="auto" latinLnBrk="0" hangingPunct="1">
              <a:lnSpc>
                <a:spcPct val="100000"/>
              </a:lnSpc>
              <a:spcBef>
                <a:spcPts val="0"/>
              </a:spcBef>
              <a:spcAft>
                <a:spcPts val="0"/>
              </a:spcAft>
              <a:buClrTx/>
              <a:buSzTx/>
              <a:buFont typeface="Arial" pitchFamily="34" charset="0"/>
              <a:buNone/>
              <a:tabLst/>
              <a:defRPr/>
            </a:pPr>
            <a:r>
              <a:rPr lang="en-US" b="0" baseline="0" dirty="0" smtClean="0"/>
              <a:t>Usually you will work with custom – so pull in using Search function</a:t>
            </a:r>
          </a:p>
          <a:p>
            <a:pPr marL="171450" marR="0" lvl="1" indent="-171450" algn="l" defTabSz="914400" rtl="0" eaLnBrk="1" fontAlgn="auto" latinLnBrk="0" hangingPunct="1">
              <a:lnSpc>
                <a:spcPct val="100000"/>
              </a:lnSpc>
              <a:spcBef>
                <a:spcPts val="0"/>
              </a:spcBef>
              <a:spcAft>
                <a:spcPts val="0"/>
              </a:spcAft>
              <a:buClrTx/>
              <a:buSzTx/>
              <a:buFont typeface="Arial" pitchFamily="34" charset="0"/>
              <a:buChar char="•"/>
              <a:tabLst/>
              <a:defRPr/>
            </a:pPr>
            <a:endParaRPr lang="en-US" b="1" dirty="0" smtClean="0"/>
          </a:p>
          <a:p>
            <a:pPr marL="171450" marR="0" lvl="1" indent="-171450" algn="l" defTabSz="914400" rtl="0" eaLnBrk="1" fontAlgn="auto" latinLnBrk="0" hangingPunct="1">
              <a:lnSpc>
                <a:spcPct val="100000"/>
              </a:lnSpc>
              <a:spcBef>
                <a:spcPts val="0"/>
              </a:spcBef>
              <a:spcAft>
                <a:spcPts val="0"/>
              </a:spcAft>
              <a:buClrTx/>
              <a:buSzTx/>
              <a:buFont typeface="Arial" pitchFamily="34" charset="0"/>
              <a:buChar char="•"/>
              <a:tabLst/>
              <a:defRPr/>
            </a:pPr>
            <a:r>
              <a:rPr lang="en-US" b="1" dirty="0" smtClean="0"/>
              <a:t>Global/Standard</a:t>
            </a:r>
          </a:p>
          <a:p>
            <a:pPr marL="628650" marR="0" lvl="2" indent="-171450" algn="l" defTabSz="914400" rtl="0" eaLnBrk="1" fontAlgn="auto" latinLnBrk="0" hangingPunct="1">
              <a:lnSpc>
                <a:spcPct val="100000"/>
              </a:lnSpc>
              <a:spcBef>
                <a:spcPts val="0"/>
              </a:spcBef>
              <a:spcAft>
                <a:spcPts val="0"/>
              </a:spcAft>
              <a:buClrTx/>
              <a:buSzTx/>
              <a:buFont typeface="Arial" pitchFamily="34" charset="0"/>
              <a:buChar char="•"/>
              <a:tabLst/>
              <a:defRPr/>
            </a:pPr>
            <a:r>
              <a:rPr lang="en-US" baseline="0" dirty="0" smtClean="0"/>
              <a:t>Global means whatever is here is available for any SAP server</a:t>
            </a:r>
          </a:p>
          <a:p>
            <a:pPr marL="628650" marR="0" lvl="2" indent="-171450" algn="l" defTabSz="914400" rtl="0" eaLnBrk="1" fontAlgn="auto" latinLnBrk="0" hangingPunct="1">
              <a:lnSpc>
                <a:spcPct val="100000"/>
              </a:lnSpc>
              <a:spcBef>
                <a:spcPts val="0"/>
              </a:spcBef>
              <a:spcAft>
                <a:spcPts val="0"/>
              </a:spcAft>
              <a:buClrTx/>
              <a:buSzTx/>
              <a:buFont typeface="Arial" pitchFamily="34" charset="0"/>
              <a:buChar char="•"/>
              <a:tabLst/>
              <a:defRPr/>
            </a:pPr>
            <a:r>
              <a:rPr lang="en-US" baseline="0" dirty="0" smtClean="0"/>
              <a:t>Standard means it is only available on a specific SAP server </a:t>
            </a:r>
          </a:p>
          <a:p>
            <a:pPr marL="628650" marR="0" lvl="2" indent="-171450" algn="l" defTabSz="914400" rtl="0" eaLnBrk="1" fontAlgn="auto" latinLnBrk="0" hangingPunct="1">
              <a:lnSpc>
                <a:spcPct val="100000"/>
              </a:lnSpc>
              <a:spcBef>
                <a:spcPts val="0"/>
              </a:spcBef>
              <a:spcAft>
                <a:spcPts val="0"/>
              </a:spcAft>
              <a:buClrTx/>
              <a:buSzTx/>
              <a:buFont typeface="Arial" pitchFamily="34" charset="0"/>
              <a:buChar char="•"/>
              <a:tabLst/>
              <a:defRPr/>
            </a:pPr>
            <a:endParaRPr lang="en-US" baseline="0" dirty="0" smtClean="0"/>
          </a:p>
          <a:p>
            <a:pPr marL="171450" marR="0" lvl="1" indent="-171450" algn="l" defTabSz="914400" rtl="0" eaLnBrk="1" fontAlgn="auto" latinLnBrk="0" hangingPunct="1">
              <a:lnSpc>
                <a:spcPct val="100000"/>
              </a:lnSpc>
              <a:spcBef>
                <a:spcPts val="0"/>
              </a:spcBef>
              <a:spcAft>
                <a:spcPts val="0"/>
              </a:spcAft>
              <a:buClrTx/>
              <a:buSzTx/>
              <a:buFont typeface="Arial" pitchFamily="34" charset="0"/>
              <a:buChar char="•"/>
              <a:tabLst/>
              <a:defRPr/>
            </a:pPr>
            <a:r>
              <a:rPr lang="en-US" b="1" dirty="0" smtClean="0"/>
              <a:t>Search Data Dictionary</a:t>
            </a:r>
          </a:p>
          <a:p>
            <a:pPr marL="628650" marR="0" lvl="2" indent="-171450" algn="l" defTabSz="914400" rtl="0" eaLnBrk="1" fontAlgn="auto" latinLnBrk="0" hangingPunct="1">
              <a:lnSpc>
                <a:spcPct val="100000"/>
              </a:lnSpc>
              <a:spcBef>
                <a:spcPts val="0"/>
              </a:spcBef>
              <a:spcAft>
                <a:spcPts val="0"/>
              </a:spcAft>
              <a:buClrTx/>
              <a:buSzTx/>
              <a:buFont typeface="Arial" pitchFamily="34" charset="0"/>
              <a:buChar char="•"/>
              <a:tabLst/>
              <a:defRPr/>
            </a:pPr>
            <a:r>
              <a:rPr lang="en-US" b="0" dirty="0" smtClean="0"/>
              <a:t>Know</a:t>
            </a:r>
            <a:r>
              <a:rPr lang="en-US" b="0" baseline="0" dirty="0" smtClean="0"/>
              <a:t> which area (Global or Standard) you need to search in</a:t>
            </a:r>
          </a:p>
          <a:p>
            <a:pPr marL="628650" marR="0" lvl="2" indent="-171450" algn="l" defTabSz="914400" rtl="0" eaLnBrk="1" fontAlgn="auto" latinLnBrk="0" hangingPunct="1">
              <a:lnSpc>
                <a:spcPct val="100000"/>
              </a:lnSpc>
              <a:spcBef>
                <a:spcPts val="0"/>
              </a:spcBef>
              <a:spcAft>
                <a:spcPts val="0"/>
              </a:spcAft>
              <a:buClrTx/>
              <a:buSzTx/>
              <a:buFont typeface="Arial" pitchFamily="34" charset="0"/>
              <a:buChar char="•"/>
              <a:tabLst/>
              <a:defRPr/>
            </a:pPr>
            <a:r>
              <a:rPr lang="en-US" b="0" baseline="0" dirty="0" smtClean="0"/>
              <a:t>Can search for SAP InfoSets or SAP Queries</a:t>
            </a:r>
            <a:endParaRPr lang="en-US" b="0" dirty="0" smtClean="0"/>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smtClean="0"/>
          </a:p>
          <a:p>
            <a:pPr marL="0" marR="0" indent="0" algn="l" defTabSz="914400" rtl="0" eaLnBrk="1" fontAlgn="auto" latinLnBrk="0" hangingPunct="1">
              <a:lnSpc>
                <a:spcPct val="100000"/>
              </a:lnSpc>
              <a:spcBef>
                <a:spcPts val="0"/>
              </a:spcBef>
              <a:spcAft>
                <a:spcPts val="0"/>
              </a:spcAft>
              <a:buClrTx/>
              <a:buSzTx/>
              <a:buFont typeface="Arial" pitchFamily="34" charset="0"/>
              <a:buNone/>
              <a:tabLst/>
              <a:defRPr/>
            </a:pPr>
            <a:r>
              <a:rPr lang="en-US" dirty="0" smtClean="0"/>
              <a:t>Limitations:  	</a:t>
            </a:r>
          </a:p>
          <a:p>
            <a:pPr marL="628650" marR="0" lvl="1" indent="-171450" algn="l" defTabSz="914400" rtl="0" eaLnBrk="1" fontAlgn="auto" latinLnBrk="0" hangingPunct="1">
              <a:lnSpc>
                <a:spcPct val="100000"/>
              </a:lnSpc>
              <a:spcBef>
                <a:spcPts val="0"/>
              </a:spcBef>
              <a:spcAft>
                <a:spcPts val="0"/>
              </a:spcAft>
              <a:buClrTx/>
              <a:buSzTx/>
              <a:buFont typeface="Arial" pitchFamily="34" charset="0"/>
              <a:buChar char="•"/>
              <a:tabLst/>
              <a:defRPr/>
            </a:pPr>
            <a:r>
              <a:rPr lang="en-US" baseline="0" dirty="0" smtClean="0"/>
              <a:t>InfoSets/Queries will have required selection fields that cannot be de-selected. </a:t>
            </a:r>
          </a:p>
          <a:p>
            <a:pPr marL="628650" marR="0" lvl="1" indent="-171450" algn="l" defTabSz="914400" rtl="0" eaLnBrk="1" fontAlgn="auto" latinLnBrk="0" hangingPunct="1">
              <a:lnSpc>
                <a:spcPct val="100000"/>
              </a:lnSpc>
              <a:spcBef>
                <a:spcPts val="0"/>
              </a:spcBef>
              <a:spcAft>
                <a:spcPts val="0"/>
              </a:spcAft>
              <a:buClrTx/>
              <a:buSzTx/>
              <a:buFont typeface="Arial" pitchFamily="34" charset="0"/>
              <a:buChar char="•"/>
              <a:tabLst/>
              <a:defRPr/>
            </a:pPr>
            <a:r>
              <a:rPr lang="en-US" baseline="0" dirty="0" smtClean="0"/>
              <a:t>Can only queries one InfoSet at a time</a:t>
            </a:r>
          </a:p>
          <a:p>
            <a:pPr marL="628650" marR="0" lvl="1" indent="-171450" algn="l" defTabSz="914400" rtl="0" eaLnBrk="1" fontAlgn="auto" latinLnBrk="0" hangingPunct="1">
              <a:lnSpc>
                <a:spcPct val="100000"/>
              </a:lnSpc>
              <a:spcBef>
                <a:spcPts val="0"/>
              </a:spcBef>
              <a:spcAft>
                <a:spcPts val="0"/>
              </a:spcAft>
              <a:buClrTx/>
              <a:buSzTx/>
              <a:buFont typeface="Arial" pitchFamily="34" charset="0"/>
              <a:buChar char="•"/>
              <a:tabLst/>
              <a:defRPr/>
            </a:pPr>
            <a:endParaRPr lang="en-US" baseline="0" dirty="0" smtClean="0"/>
          </a:p>
          <a:p>
            <a:pPr marL="0" marR="0" lvl="0" indent="0" algn="l" defTabSz="914400" rtl="0" eaLnBrk="1" fontAlgn="auto" latinLnBrk="0" hangingPunct="1">
              <a:lnSpc>
                <a:spcPct val="100000"/>
              </a:lnSpc>
              <a:spcBef>
                <a:spcPts val="0"/>
              </a:spcBef>
              <a:spcAft>
                <a:spcPts val="0"/>
              </a:spcAft>
              <a:buClrTx/>
              <a:buSzTx/>
              <a:buFont typeface="Arial" pitchFamily="34" charset="0"/>
              <a:buNone/>
              <a:tabLst/>
              <a:defRPr/>
            </a:pPr>
            <a:r>
              <a:rPr lang="en-US" b="1" u="sng" baseline="0" dirty="0" smtClean="0"/>
              <a:t>DEMO TO THIS POINT:</a:t>
            </a:r>
          </a:p>
          <a:p>
            <a:pPr marL="0" marR="0" lvl="0" indent="0" algn="l" defTabSz="914400" rtl="0" eaLnBrk="1" fontAlgn="auto" latinLnBrk="0" hangingPunct="1">
              <a:lnSpc>
                <a:spcPct val="100000"/>
              </a:lnSpc>
              <a:spcBef>
                <a:spcPts val="0"/>
              </a:spcBef>
              <a:spcAft>
                <a:spcPts val="0"/>
              </a:spcAft>
              <a:buClrTx/>
              <a:buSzTx/>
              <a:buFont typeface="Arial" pitchFamily="34" charset="0"/>
              <a:buNone/>
              <a:tabLst/>
              <a:defRPr/>
            </a:pPr>
            <a:r>
              <a:rPr lang="en-US" b="1" u="sng" baseline="0" dirty="0" smtClean="0"/>
              <a:t>INFOSETS</a:t>
            </a:r>
          </a:p>
          <a:p>
            <a:pPr marL="228600" marR="0" lvl="0" indent="-228600" algn="l" defTabSz="914400" rtl="0" eaLnBrk="1" fontAlgn="auto" latinLnBrk="0" hangingPunct="1">
              <a:lnSpc>
                <a:spcPct val="100000"/>
              </a:lnSpc>
              <a:spcBef>
                <a:spcPts val="0"/>
              </a:spcBef>
              <a:spcAft>
                <a:spcPts val="0"/>
              </a:spcAft>
              <a:buClrTx/>
              <a:buSzTx/>
              <a:buFont typeface="Arial" pitchFamily="34" charset="0"/>
              <a:buAutoNum type="arabicPeriod"/>
              <a:tabLst/>
              <a:defRPr/>
            </a:pPr>
            <a:r>
              <a:rPr lang="en-US" b="1" u="sng" baseline="0" dirty="0" smtClean="0"/>
              <a:t>Login to SAP</a:t>
            </a:r>
          </a:p>
          <a:p>
            <a:pPr marL="228600" marR="0" lvl="0" indent="-228600" algn="l" defTabSz="914400" rtl="0" eaLnBrk="1" fontAlgn="auto" latinLnBrk="0" hangingPunct="1">
              <a:lnSpc>
                <a:spcPct val="100000"/>
              </a:lnSpc>
              <a:spcBef>
                <a:spcPts val="0"/>
              </a:spcBef>
              <a:spcAft>
                <a:spcPts val="0"/>
              </a:spcAft>
              <a:buClrTx/>
              <a:buSzTx/>
              <a:buFont typeface="Arial" pitchFamily="34" charset="0"/>
              <a:buAutoNum type="arabicPeriod"/>
              <a:tabLst/>
              <a:defRPr/>
            </a:pPr>
            <a:r>
              <a:rPr lang="en-US" b="1" u="sng" baseline="0" dirty="0" smtClean="0"/>
              <a:t>SQ01</a:t>
            </a:r>
          </a:p>
          <a:p>
            <a:pPr marL="228600" marR="0" lvl="0" indent="-228600" algn="l" defTabSz="914400" rtl="0" eaLnBrk="1" fontAlgn="auto" latinLnBrk="0" hangingPunct="1">
              <a:lnSpc>
                <a:spcPct val="100000"/>
              </a:lnSpc>
              <a:spcBef>
                <a:spcPts val="0"/>
              </a:spcBef>
              <a:spcAft>
                <a:spcPts val="0"/>
              </a:spcAft>
              <a:buClrTx/>
              <a:buSzTx/>
              <a:buFont typeface="Arial" pitchFamily="34" charset="0"/>
              <a:buAutoNum type="arabicPeriod"/>
              <a:tabLst/>
              <a:defRPr/>
            </a:pPr>
            <a:r>
              <a:rPr lang="en-US" b="1" u="sng" baseline="0" dirty="0" smtClean="0"/>
              <a:t>Click on InfoSet Query button</a:t>
            </a:r>
          </a:p>
          <a:p>
            <a:pPr marL="685800" marR="0" lvl="1" indent="-228600" algn="l" defTabSz="914400" rtl="0" eaLnBrk="1" fontAlgn="auto" latinLnBrk="0" hangingPunct="1">
              <a:lnSpc>
                <a:spcPct val="100000"/>
              </a:lnSpc>
              <a:spcBef>
                <a:spcPts val="0"/>
              </a:spcBef>
              <a:spcAft>
                <a:spcPts val="0"/>
              </a:spcAft>
              <a:buClrTx/>
              <a:buSzTx/>
              <a:buFont typeface="Arial" pitchFamily="34" charset="0"/>
              <a:buAutoNum type="arabicPeriod"/>
              <a:tabLst/>
              <a:defRPr/>
            </a:pPr>
            <a:r>
              <a:rPr lang="en-US" b="1" u="sng" baseline="0" dirty="0" smtClean="0"/>
              <a:t>Note Area at top of screen (should be Global)</a:t>
            </a:r>
          </a:p>
          <a:p>
            <a:pPr marL="228600" marR="0" lvl="0" indent="-228600" algn="l" defTabSz="914400" rtl="0" eaLnBrk="1" fontAlgn="auto" latinLnBrk="0" hangingPunct="1">
              <a:lnSpc>
                <a:spcPct val="100000"/>
              </a:lnSpc>
              <a:spcBef>
                <a:spcPts val="0"/>
              </a:spcBef>
              <a:spcAft>
                <a:spcPts val="0"/>
              </a:spcAft>
              <a:buClrTx/>
              <a:buSzTx/>
              <a:buFont typeface="Arial" pitchFamily="34" charset="0"/>
              <a:buAutoNum type="arabicPeriod"/>
              <a:tabLst/>
              <a:defRPr/>
            </a:pPr>
            <a:r>
              <a:rPr lang="en-US" b="1" u="sng" baseline="0" dirty="0" smtClean="0"/>
              <a:t>Popup – Create New Query</a:t>
            </a:r>
          </a:p>
          <a:p>
            <a:pPr marL="685800" marR="0" lvl="1" indent="-228600" algn="l" defTabSz="914400" rtl="0" eaLnBrk="1" fontAlgn="auto" latinLnBrk="0" hangingPunct="1">
              <a:lnSpc>
                <a:spcPct val="100000"/>
              </a:lnSpc>
              <a:spcBef>
                <a:spcPts val="0"/>
              </a:spcBef>
              <a:spcAft>
                <a:spcPts val="0"/>
              </a:spcAft>
              <a:buClrTx/>
              <a:buSzTx/>
              <a:buFont typeface="Arial" pitchFamily="34" charset="0"/>
              <a:buAutoNum type="arabicPeriod"/>
              <a:tabLst/>
              <a:defRPr/>
            </a:pPr>
            <a:r>
              <a:rPr lang="en-US" b="1" u="sng" baseline="0" dirty="0" smtClean="0"/>
              <a:t>User Group drop down</a:t>
            </a:r>
          </a:p>
          <a:p>
            <a:pPr marL="1143000" marR="0" lvl="2" indent="-228600" algn="l" defTabSz="914400" rtl="0" eaLnBrk="1" fontAlgn="auto" latinLnBrk="0" hangingPunct="1">
              <a:lnSpc>
                <a:spcPct val="100000"/>
              </a:lnSpc>
              <a:spcBef>
                <a:spcPts val="0"/>
              </a:spcBef>
              <a:spcAft>
                <a:spcPts val="0"/>
              </a:spcAft>
              <a:buClrTx/>
              <a:buSzTx/>
              <a:buFont typeface="Arial" pitchFamily="34" charset="0"/>
              <a:buAutoNum type="arabicPeriod"/>
              <a:tabLst/>
              <a:defRPr/>
            </a:pPr>
            <a:r>
              <a:rPr lang="en-US" b="1" u="sng" baseline="0" dirty="0" smtClean="0"/>
              <a:t>Select 101 SAP Query – technical content</a:t>
            </a:r>
          </a:p>
          <a:p>
            <a:pPr marL="1143000" marR="0" lvl="2" indent="-228600" algn="l" defTabSz="914400" rtl="0" eaLnBrk="1" fontAlgn="auto" latinLnBrk="0" hangingPunct="1">
              <a:lnSpc>
                <a:spcPct val="100000"/>
              </a:lnSpc>
              <a:spcBef>
                <a:spcPts val="0"/>
              </a:spcBef>
              <a:spcAft>
                <a:spcPts val="0"/>
              </a:spcAft>
              <a:buClrTx/>
              <a:buSzTx/>
              <a:buFont typeface="Arial" pitchFamily="34" charset="0"/>
              <a:buAutoNum type="arabicPeriod"/>
              <a:tabLst/>
              <a:defRPr/>
            </a:pPr>
            <a:r>
              <a:rPr lang="en-US" b="1" u="sng" baseline="0" dirty="0" smtClean="0"/>
              <a:t>Note technical name in Name field at top (can copy and search in Query for the InfoSet)</a:t>
            </a:r>
          </a:p>
          <a:p>
            <a:pPr marL="1143000" marR="0" lvl="2" indent="-228600" algn="l" defTabSz="914400" rtl="0" eaLnBrk="1" fontAlgn="auto" latinLnBrk="0" hangingPunct="1">
              <a:lnSpc>
                <a:spcPct val="100000"/>
              </a:lnSpc>
              <a:spcBef>
                <a:spcPts val="0"/>
              </a:spcBef>
              <a:spcAft>
                <a:spcPts val="0"/>
              </a:spcAft>
              <a:buClrTx/>
              <a:buSzTx/>
              <a:buFont typeface="Arial" pitchFamily="34" charset="0"/>
              <a:buAutoNum type="arabicPeriod"/>
              <a:tabLst/>
              <a:defRPr/>
            </a:pPr>
            <a:r>
              <a:rPr lang="en-US" b="1" u="sng" baseline="0" dirty="0" smtClean="0"/>
              <a:t>X out</a:t>
            </a:r>
          </a:p>
          <a:p>
            <a:pPr marL="228600" marR="0" lvl="0" indent="-228600" algn="l" defTabSz="914400" rtl="0" eaLnBrk="1" fontAlgn="auto" latinLnBrk="0" hangingPunct="1">
              <a:lnSpc>
                <a:spcPct val="100000"/>
              </a:lnSpc>
              <a:spcBef>
                <a:spcPts val="0"/>
              </a:spcBef>
              <a:spcAft>
                <a:spcPts val="0"/>
              </a:spcAft>
              <a:buClrTx/>
              <a:buSzTx/>
              <a:buFont typeface="Arial" pitchFamily="34" charset="0"/>
              <a:buAutoNum type="arabicPeriod"/>
              <a:tabLst/>
              <a:defRPr/>
            </a:pPr>
            <a:r>
              <a:rPr lang="en-US" b="1" u="sng" baseline="0" dirty="0" smtClean="0"/>
              <a:t>Change to Standard Area to see different options</a:t>
            </a:r>
          </a:p>
          <a:p>
            <a:pPr marL="685800" marR="0" lvl="1" indent="-228600" algn="l" defTabSz="914400" rtl="0" eaLnBrk="1" fontAlgn="auto" latinLnBrk="0" hangingPunct="1">
              <a:lnSpc>
                <a:spcPct val="100000"/>
              </a:lnSpc>
              <a:spcBef>
                <a:spcPts val="0"/>
              </a:spcBef>
              <a:spcAft>
                <a:spcPts val="0"/>
              </a:spcAft>
              <a:buClrTx/>
              <a:buSzTx/>
              <a:buFont typeface="Arial" pitchFamily="34" charset="0"/>
              <a:buAutoNum type="arabicPeriod"/>
              <a:tabLst/>
              <a:defRPr/>
            </a:pPr>
            <a:r>
              <a:rPr lang="en-US" b="1" u="sng" baseline="0" dirty="0" smtClean="0"/>
              <a:t>Click on Environment tab at top of screen</a:t>
            </a:r>
          </a:p>
          <a:p>
            <a:pPr marL="1143000" marR="0" lvl="2" indent="-228600" algn="l" defTabSz="914400" rtl="0" eaLnBrk="1" fontAlgn="auto" latinLnBrk="0" hangingPunct="1">
              <a:lnSpc>
                <a:spcPct val="100000"/>
              </a:lnSpc>
              <a:spcBef>
                <a:spcPts val="0"/>
              </a:spcBef>
              <a:spcAft>
                <a:spcPts val="0"/>
              </a:spcAft>
              <a:buClrTx/>
              <a:buSzTx/>
              <a:buFont typeface="Arial" pitchFamily="34" charset="0"/>
              <a:buAutoNum type="arabicPeriod"/>
              <a:tabLst/>
              <a:defRPr/>
            </a:pPr>
            <a:r>
              <a:rPr lang="en-US" b="1" u="sng" baseline="0" dirty="0" smtClean="0"/>
              <a:t>Select Query areas</a:t>
            </a:r>
          </a:p>
          <a:p>
            <a:pPr marL="1143000" marR="0" lvl="2" indent="-228600" algn="l" defTabSz="914400" rtl="0" eaLnBrk="1" fontAlgn="auto" latinLnBrk="0" hangingPunct="1">
              <a:lnSpc>
                <a:spcPct val="100000"/>
              </a:lnSpc>
              <a:spcBef>
                <a:spcPts val="0"/>
              </a:spcBef>
              <a:spcAft>
                <a:spcPts val="0"/>
              </a:spcAft>
              <a:buClrTx/>
              <a:buSzTx/>
              <a:buFont typeface="Arial" pitchFamily="34" charset="0"/>
              <a:buAutoNum type="arabicPeriod"/>
              <a:tabLst/>
              <a:defRPr/>
            </a:pPr>
            <a:r>
              <a:rPr lang="en-US" b="1" u="sng" baseline="0" dirty="0" smtClean="0"/>
              <a:t>Change radio button</a:t>
            </a:r>
          </a:p>
          <a:p>
            <a:pPr marL="1143000" marR="0" lvl="2" indent="-228600" algn="l" defTabSz="914400" rtl="0" eaLnBrk="1" fontAlgn="auto" latinLnBrk="0" hangingPunct="1">
              <a:lnSpc>
                <a:spcPct val="100000"/>
              </a:lnSpc>
              <a:spcBef>
                <a:spcPts val="0"/>
              </a:spcBef>
              <a:spcAft>
                <a:spcPts val="0"/>
              </a:spcAft>
              <a:buClrTx/>
              <a:buSzTx/>
              <a:buFont typeface="Arial" pitchFamily="34" charset="0"/>
              <a:buAutoNum type="arabicPeriod"/>
              <a:tabLst/>
              <a:defRPr/>
            </a:pPr>
            <a:r>
              <a:rPr lang="en-US" b="1" u="sng" baseline="0" dirty="0" smtClean="0"/>
              <a:t>Choose</a:t>
            </a:r>
          </a:p>
          <a:p>
            <a:pPr marL="228600" marR="0" lvl="0" indent="-228600" algn="l" defTabSz="914400" rtl="0" eaLnBrk="1" fontAlgn="auto" latinLnBrk="0" hangingPunct="1">
              <a:lnSpc>
                <a:spcPct val="100000"/>
              </a:lnSpc>
              <a:spcBef>
                <a:spcPts val="0"/>
              </a:spcBef>
              <a:spcAft>
                <a:spcPts val="0"/>
              </a:spcAft>
              <a:buClrTx/>
              <a:buSzTx/>
              <a:buFont typeface="Arial" pitchFamily="34" charset="0"/>
              <a:buAutoNum type="arabicPeriod"/>
              <a:tabLst/>
              <a:defRPr/>
            </a:pPr>
            <a:r>
              <a:rPr lang="en-US" b="1" u="sng" baseline="0" dirty="0" smtClean="0"/>
              <a:t>Click on InfoSet Query button</a:t>
            </a:r>
          </a:p>
          <a:p>
            <a:pPr marL="685800" marR="0" lvl="1" indent="-228600" algn="l" defTabSz="914400" rtl="0" eaLnBrk="1" fontAlgn="auto" latinLnBrk="0" hangingPunct="1">
              <a:lnSpc>
                <a:spcPct val="100000"/>
              </a:lnSpc>
              <a:spcBef>
                <a:spcPts val="0"/>
              </a:spcBef>
              <a:spcAft>
                <a:spcPts val="0"/>
              </a:spcAft>
              <a:buClrTx/>
              <a:buSzTx/>
              <a:buFont typeface="Arial" pitchFamily="34" charset="0"/>
              <a:buAutoNum type="arabicPeriod"/>
              <a:tabLst/>
              <a:defRPr/>
            </a:pPr>
            <a:r>
              <a:rPr lang="en-US" b="1" u="sng" baseline="0" dirty="0" smtClean="0"/>
              <a:t>Note Area at top of screen (should be Standard)</a:t>
            </a:r>
          </a:p>
          <a:p>
            <a:pPr marL="685800" marR="0" lvl="1" indent="-228600" algn="l" defTabSz="914400" rtl="0" eaLnBrk="1" fontAlgn="auto" latinLnBrk="0" hangingPunct="1">
              <a:lnSpc>
                <a:spcPct val="100000"/>
              </a:lnSpc>
              <a:spcBef>
                <a:spcPts val="0"/>
              </a:spcBef>
              <a:spcAft>
                <a:spcPts val="0"/>
              </a:spcAft>
              <a:buClrTx/>
              <a:buSzTx/>
              <a:buFont typeface="Arial" pitchFamily="34" charset="0"/>
              <a:buAutoNum type="arabicPeriod"/>
              <a:tabLst/>
              <a:defRPr/>
            </a:pPr>
            <a:r>
              <a:rPr lang="en-US" b="1" u="sng" baseline="0" dirty="0" smtClean="0"/>
              <a:t>See new options in User Group drop down</a:t>
            </a:r>
          </a:p>
          <a:p>
            <a:pPr marL="1143000" marR="0" lvl="2" indent="-228600" algn="l" defTabSz="914400" rtl="0" eaLnBrk="1" fontAlgn="auto" latinLnBrk="0" hangingPunct="1">
              <a:lnSpc>
                <a:spcPct val="100000"/>
              </a:lnSpc>
              <a:spcBef>
                <a:spcPts val="0"/>
              </a:spcBef>
              <a:spcAft>
                <a:spcPts val="0"/>
              </a:spcAft>
              <a:buClrTx/>
              <a:buSzTx/>
              <a:buFont typeface="Arial" pitchFamily="34" charset="0"/>
              <a:buAutoNum type="arabicPeriod"/>
              <a:tabLst/>
              <a:defRPr/>
            </a:pPr>
            <a:r>
              <a:rPr lang="en-US" b="1" u="sng" baseline="0" dirty="0" smtClean="0"/>
              <a:t>Select 28 HR580</a:t>
            </a:r>
          </a:p>
          <a:p>
            <a:pPr marL="1143000" marR="0" lvl="2" indent="-228600" algn="l" defTabSz="914400" rtl="0" eaLnBrk="1" fontAlgn="auto" latinLnBrk="0" hangingPunct="1">
              <a:lnSpc>
                <a:spcPct val="100000"/>
              </a:lnSpc>
              <a:spcBef>
                <a:spcPts val="0"/>
              </a:spcBef>
              <a:spcAft>
                <a:spcPts val="0"/>
              </a:spcAft>
              <a:buClrTx/>
              <a:buSzTx/>
              <a:buFont typeface="Arial" pitchFamily="34" charset="0"/>
              <a:buAutoNum type="arabicPeriod"/>
              <a:tabLst/>
              <a:defRPr/>
            </a:pPr>
            <a:r>
              <a:rPr lang="en-US" b="1" u="sng" baseline="0" dirty="0" smtClean="0"/>
              <a:t>X out</a:t>
            </a:r>
          </a:p>
          <a:p>
            <a:pPr marL="0" marR="0" lvl="0" indent="0" algn="l" defTabSz="914400" rtl="0" eaLnBrk="1" fontAlgn="auto" latinLnBrk="0" hangingPunct="1">
              <a:lnSpc>
                <a:spcPct val="100000"/>
              </a:lnSpc>
              <a:spcBef>
                <a:spcPts val="0"/>
              </a:spcBef>
              <a:spcAft>
                <a:spcPts val="0"/>
              </a:spcAft>
              <a:buClrTx/>
              <a:buSzTx/>
              <a:buFont typeface="Arial" pitchFamily="34" charset="0"/>
              <a:buNone/>
              <a:tabLst/>
              <a:defRPr/>
            </a:pPr>
            <a:r>
              <a:rPr lang="en-US" b="1" u="sng" baseline="0" dirty="0" smtClean="0"/>
              <a:t>EXISTING QUERY</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b="1" u="sng" baseline="0" dirty="0" smtClean="0"/>
              <a:t>Look at existing queries (may need to drag lines to see better)</a:t>
            </a:r>
          </a:p>
          <a:p>
            <a:pPr marL="685800" marR="0" lvl="1" indent="-228600" algn="l" defTabSz="914400" rtl="0" eaLnBrk="1" fontAlgn="auto" latinLnBrk="0" hangingPunct="1">
              <a:lnSpc>
                <a:spcPct val="100000"/>
              </a:lnSpc>
              <a:spcBef>
                <a:spcPts val="0"/>
              </a:spcBef>
              <a:spcAft>
                <a:spcPts val="0"/>
              </a:spcAft>
              <a:buClrTx/>
              <a:buSzTx/>
              <a:buFont typeface="Arial" pitchFamily="34" charset="0"/>
              <a:buAutoNum type="arabicPeriod"/>
              <a:tabLst/>
              <a:defRPr/>
            </a:pPr>
            <a:r>
              <a:rPr lang="en-US" b="1" u="sng" baseline="0" dirty="0" smtClean="0"/>
              <a:t>Select in Name column</a:t>
            </a:r>
          </a:p>
          <a:p>
            <a:pPr marL="1143000" marR="0" lvl="2" indent="-228600" algn="l" defTabSz="914400" rtl="0" eaLnBrk="1" fontAlgn="auto" latinLnBrk="0" hangingPunct="1">
              <a:lnSpc>
                <a:spcPct val="100000"/>
              </a:lnSpc>
              <a:spcBef>
                <a:spcPts val="0"/>
              </a:spcBef>
              <a:spcAft>
                <a:spcPts val="0"/>
              </a:spcAft>
              <a:buClrTx/>
              <a:buSzTx/>
              <a:buFont typeface="Arial" pitchFamily="34" charset="0"/>
              <a:buAutoNum type="arabicPeriod"/>
              <a:tabLst/>
              <a:defRPr/>
            </a:pPr>
            <a:r>
              <a:rPr lang="en-US" b="1" u="sng" baseline="0" dirty="0" smtClean="0"/>
              <a:t>07</a:t>
            </a:r>
          </a:p>
          <a:p>
            <a:pPr marL="0" marR="0" lvl="0" indent="0" algn="l" defTabSz="914400" rtl="0" eaLnBrk="1" fontAlgn="auto" latinLnBrk="0" hangingPunct="1">
              <a:lnSpc>
                <a:spcPct val="100000"/>
              </a:lnSpc>
              <a:spcBef>
                <a:spcPts val="0"/>
              </a:spcBef>
              <a:spcAft>
                <a:spcPts val="0"/>
              </a:spcAft>
              <a:buClrTx/>
              <a:buSzTx/>
              <a:buFont typeface="Arial" pitchFamily="34" charset="0"/>
              <a:buNone/>
              <a:tabLst/>
              <a:defRPr/>
            </a:pPr>
            <a:r>
              <a:rPr lang="en-US" b="1" u="sng" baseline="0" dirty="0" smtClean="0"/>
              <a:t>BACK TO QUERY</a:t>
            </a:r>
          </a:p>
          <a:p>
            <a:pPr marL="228600" marR="0" lvl="0" indent="-228600" algn="l" defTabSz="914400" rtl="0" eaLnBrk="1" fontAlgn="auto" latinLnBrk="0" hangingPunct="1">
              <a:lnSpc>
                <a:spcPct val="100000"/>
              </a:lnSpc>
              <a:spcBef>
                <a:spcPts val="0"/>
              </a:spcBef>
              <a:spcAft>
                <a:spcPts val="0"/>
              </a:spcAft>
              <a:buClrTx/>
              <a:buSzTx/>
              <a:buFont typeface="Arial" pitchFamily="34" charset="0"/>
              <a:buAutoNum type="arabicPeriod"/>
              <a:tabLst/>
              <a:defRPr/>
            </a:pPr>
            <a:r>
              <a:rPr lang="en-US" b="1" u="sng" baseline="0" dirty="0" smtClean="0"/>
              <a:t>Select Create Query</a:t>
            </a:r>
          </a:p>
          <a:p>
            <a:pPr marL="228600" marR="0" lvl="0" indent="-228600" algn="l" defTabSz="914400" rtl="0" eaLnBrk="1" fontAlgn="auto" latinLnBrk="0" hangingPunct="1">
              <a:lnSpc>
                <a:spcPct val="100000"/>
              </a:lnSpc>
              <a:spcBef>
                <a:spcPts val="0"/>
              </a:spcBef>
              <a:spcAft>
                <a:spcPts val="0"/>
              </a:spcAft>
              <a:buClrTx/>
              <a:buSzTx/>
              <a:buFont typeface="Arial" pitchFamily="34" charset="0"/>
              <a:buAutoNum type="arabicPeriod"/>
              <a:tabLst/>
              <a:defRPr/>
            </a:pPr>
            <a:r>
              <a:rPr lang="en-US" b="1" u="sng" baseline="0" dirty="0" smtClean="0"/>
              <a:t>Login to SAP</a:t>
            </a:r>
          </a:p>
          <a:p>
            <a:pPr marL="228600" marR="0" lvl="0" indent="-228600" algn="l" defTabSz="914400" rtl="0" eaLnBrk="1" fontAlgn="auto" latinLnBrk="0" hangingPunct="1">
              <a:lnSpc>
                <a:spcPct val="100000"/>
              </a:lnSpc>
              <a:spcBef>
                <a:spcPts val="0"/>
              </a:spcBef>
              <a:spcAft>
                <a:spcPts val="0"/>
              </a:spcAft>
              <a:buClrTx/>
              <a:buSzTx/>
              <a:buFont typeface="Arial" pitchFamily="34" charset="0"/>
              <a:buAutoNum type="arabicPeriod"/>
              <a:tabLst/>
              <a:defRPr/>
            </a:pPr>
            <a:r>
              <a:rPr lang="en-US" b="1" u="sng" baseline="0" dirty="0" smtClean="0"/>
              <a:t>Select Data Source – InfoSets/Queries</a:t>
            </a:r>
          </a:p>
          <a:p>
            <a:pPr marL="228600" marR="0" lvl="0" indent="-228600" algn="l" defTabSz="914400" rtl="0" eaLnBrk="1" fontAlgn="auto" latinLnBrk="0" hangingPunct="1">
              <a:lnSpc>
                <a:spcPct val="100000"/>
              </a:lnSpc>
              <a:spcBef>
                <a:spcPts val="0"/>
              </a:spcBef>
              <a:spcAft>
                <a:spcPts val="0"/>
              </a:spcAft>
              <a:buClrTx/>
              <a:buSzTx/>
              <a:buFont typeface="Arial" pitchFamily="34" charset="0"/>
              <a:buAutoNum type="arabicPeriod"/>
              <a:tabLst/>
              <a:defRPr/>
            </a:pPr>
            <a:r>
              <a:rPr lang="en-US" b="1" u="sng" baseline="0" dirty="0" smtClean="0"/>
              <a:t>OK</a:t>
            </a:r>
          </a:p>
          <a:p>
            <a:pPr marL="228600" marR="0" lvl="0" indent="-228600" algn="l" defTabSz="914400" rtl="0" eaLnBrk="1" fontAlgn="auto" latinLnBrk="0" hangingPunct="1">
              <a:lnSpc>
                <a:spcPct val="100000"/>
              </a:lnSpc>
              <a:spcBef>
                <a:spcPts val="0"/>
              </a:spcBef>
              <a:spcAft>
                <a:spcPts val="0"/>
              </a:spcAft>
              <a:buClrTx/>
              <a:buSzTx/>
              <a:buFont typeface="Arial" pitchFamily="34" charset="0"/>
              <a:buAutoNum type="arabicPeriod"/>
              <a:tabLst/>
              <a:defRPr/>
            </a:pPr>
            <a:r>
              <a:rPr lang="en-US" b="1" u="sng" baseline="0" dirty="0" smtClean="0"/>
              <a:t>Search dictionary</a:t>
            </a:r>
          </a:p>
          <a:p>
            <a:pPr marL="685800" marR="0" lvl="1" indent="-228600" algn="l" defTabSz="914400" rtl="0" eaLnBrk="1" fontAlgn="auto" latinLnBrk="0" hangingPunct="1">
              <a:lnSpc>
                <a:spcPct val="100000"/>
              </a:lnSpc>
              <a:spcBef>
                <a:spcPts val="0"/>
              </a:spcBef>
              <a:spcAft>
                <a:spcPts val="0"/>
              </a:spcAft>
              <a:buClrTx/>
              <a:buSzTx/>
              <a:buFont typeface="Arial" pitchFamily="34" charset="0"/>
              <a:buAutoNum type="arabicPeriod"/>
              <a:tabLst/>
              <a:defRPr/>
            </a:pPr>
            <a:r>
              <a:rPr lang="en-US" b="1" u="sng" baseline="0" dirty="0" smtClean="0"/>
              <a:t>Select Search in SAP Data Dictionary</a:t>
            </a:r>
          </a:p>
          <a:p>
            <a:pPr marL="685800" marR="0" lvl="1" indent="-228600" algn="l" defTabSz="914400" rtl="0" eaLnBrk="1" fontAlgn="auto" latinLnBrk="0" hangingPunct="1">
              <a:lnSpc>
                <a:spcPct val="100000"/>
              </a:lnSpc>
              <a:spcBef>
                <a:spcPts val="0"/>
              </a:spcBef>
              <a:spcAft>
                <a:spcPts val="0"/>
              </a:spcAft>
              <a:buClrTx/>
              <a:buSzTx/>
              <a:buFont typeface="Arial" pitchFamily="34" charset="0"/>
              <a:buAutoNum type="arabicPeriod"/>
              <a:tabLst/>
              <a:defRPr/>
            </a:pPr>
            <a:r>
              <a:rPr lang="en-US" b="1" u="sng" baseline="0" dirty="0" smtClean="0"/>
              <a:t>Select SAP Queries</a:t>
            </a:r>
          </a:p>
          <a:p>
            <a:pPr marL="685800" marR="0" lvl="1" indent="-228600" algn="l" defTabSz="914400" rtl="0" eaLnBrk="1" fontAlgn="auto" latinLnBrk="0" hangingPunct="1">
              <a:lnSpc>
                <a:spcPct val="100000"/>
              </a:lnSpc>
              <a:spcBef>
                <a:spcPts val="0"/>
              </a:spcBef>
              <a:spcAft>
                <a:spcPts val="0"/>
              </a:spcAft>
              <a:buClrTx/>
              <a:buSzTx/>
              <a:buFont typeface="Arial" pitchFamily="34" charset="0"/>
              <a:buAutoNum type="arabicPeriod"/>
              <a:tabLst/>
              <a:defRPr/>
            </a:pPr>
            <a:r>
              <a:rPr lang="en-US" b="1" u="sng" baseline="0" dirty="0" smtClean="0"/>
              <a:t>Query Name = 07</a:t>
            </a:r>
          </a:p>
          <a:p>
            <a:pPr marL="685800" marR="0" lvl="1" indent="-228600" algn="l" defTabSz="914400" rtl="0" eaLnBrk="1" fontAlgn="auto" latinLnBrk="0" hangingPunct="1">
              <a:lnSpc>
                <a:spcPct val="100000"/>
              </a:lnSpc>
              <a:spcBef>
                <a:spcPts val="0"/>
              </a:spcBef>
              <a:spcAft>
                <a:spcPts val="0"/>
              </a:spcAft>
              <a:buClrTx/>
              <a:buSzTx/>
              <a:buFont typeface="Arial" pitchFamily="34" charset="0"/>
              <a:buAutoNum type="arabicPeriod"/>
              <a:tabLst/>
              <a:defRPr/>
            </a:pPr>
            <a:r>
              <a:rPr lang="en-US" b="1" u="sng" baseline="0" dirty="0" smtClean="0"/>
              <a:t>Search</a:t>
            </a:r>
          </a:p>
          <a:p>
            <a:pPr marL="228600" marR="0" lvl="0" indent="-228600" algn="l" defTabSz="914400" rtl="0" eaLnBrk="1" fontAlgn="auto" latinLnBrk="0" hangingPunct="1">
              <a:lnSpc>
                <a:spcPct val="100000"/>
              </a:lnSpc>
              <a:spcBef>
                <a:spcPts val="0"/>
              </a:spcBef>
              <a:spcAft>
                <a:spcPts val="0"/>
              </a:spcAft>
              <a:buClrTx/>
              <a:buSzTx/>
              <a:buFont typeface="Arial" pitchFamily="34" charset="0"/>
              <a:buAutoNum type="arabicPeriod"/>
              <a:tabLst/>
              <a:defRPr/>
            </a:pPr>
            <a:r>
              <a:rPr lang="en-US" b="1" u="sng" baseline="0" dirty="0" smtClean="0"/>
              <a:t>Check top option (User Group 02)</a:t>
            </a:r>
          </a:p>
          <a:p>
            <a:pPr marL="685800" marR="0" lvl="1" indent="-228600" algn="l" defTabSz="914400" rtl="0" eaLnBrk="1" fontAlgn="auto" latinLnBrk="0" hangingPunct="1">
              <a:lnSpc>
                <a:spcPct val="100000"/>
              </a:lnSpc>
              <a:spcBef>
                <a:spcPts val="0"/>
              </a:spcBef>
              <a:spcAft>
                <a:spcPts val="0"/>
              </a:spcAft>
              <a:buClrTx/>
              <a:buSzTx/>
              <a:buFont typeface="Arial" pitchFamily="34" charset="0"/>
              <a:buAutoNum type="arabicPeriod"/>
              <a:tabLst/>
              <a:defRPr/>
            </a:pPr>
            <a:r>
              <a:rPr lang="en-US" b="1" u="sng" baseline="0" dirty="0" smtClean="0"/>
              <a:t>Click Add InfoSets/Queries to Data Dictionary button</a:t>
            </a:r>
          </a:p>
          <a:p>
            <a:pPr marL="685800" marR="0" lvl="1" indent="-228600" algn="l" defTabSz="914400" rtl="0" eaLnBrk="1" fontAlgn="auto" latinLnBrk="0" hangingPunct="1">
              <a:lnSpc>
                <a:spcPct val="100000"/>
              </a:lnSpc>
              <a:spcBef>
                <a:spcPts val="0"/>
              </a:spcBef>
              <a:spcAft>
                <a:spcPts val="0"/>
              </a:spcAft>
              <a:buClrTx/>
              <a:buSzTx/>
              <a:buFont typeface="Arial" pitchFamily="34" charset="0"/>
              <a:buAutoNum type="arabicPeriod"/>
              <a:tabLst/>
              <a:defRPr/>
            </a:pPr>
            <a:r>
              <a:rPr lang="en-US" b="1" u="sng" baseline="0" dirty="0" smtClean="0"/>
              <a:t>Close </a:t>
            </a:r>
          </a:p>
          <a:p>
            <a:pPr marL="228600" marR="0" lvl="0" indent="-228600" algn="l" defTabSz="914400" rtl="0" eaLnBrk="1" fontAlgn="auto" latinLnBrk="0" hangingPunct="1">
              <a:lnSpc>
                <a:spcPct val="100000"/>
              </a:lnSpc>
              <a:spcBef>
                <a:spcPts val="0"/>
              </a:spcBef>
              <a:spcAft>
                <a:spcPts val="0"/>
              </a:spcAft>
              <a:buClrTx/>
              <a:buSzTx/>
              <a:buFont typeface="Arial" pitchFamily="34" charset="0"/>
              <a:buAutoNum type="arabicPeriod"/>
              <a:tabLst/>
              <a:defRPr/>
            </a:pPr>
            <a:r>
              <a:rPr lang="en-US" b="1" u="sng" baseline="0" dirty="0" smtClean="0"/>
              <a:t>HR QUERY</a:t>
            </a:r>
          </a:p>
          <a:p>
            <a:pPr marL="228600" marR="0" lvl="0" indent="-228600" algn="l" defTabSz="914400" rtl="0" eaLnBrk="1" fontAlgn="auto" latinLnBrk="0" hangingPunct="1">
              <a:lnSpc>
                <a:spcPct val="100000"/>
              </a:lnSpc>
              <a:spcBef>
                <a:spcPts val="0"/>
              </a:spcBef>
              <a:spcAft>
                <a:spcPts val="0"/>
              </a:spcAft>
              <a:buClrTx/>
              <a:buSzTx/>
              <a:buFont typeface="Arial" pitchFamily="34" charset="0"/>
              <a:buAutoNum type="arabicPeriod"/>
              <a:tabLst/>
              <a:defRPr/>
            </a:pPr>
            <a:r>
              <a:rPr lang="en-US" b="1" u="sng" baseline="0" dirty="0" smtClean="0"/>
              <a:t>Drag up line to show more of bottom section</a:t>
            </a:r>
          </a:p>
          <a:p>
            <a:pPr marL="228600" marR="0" lvl="0" indent="-228600" algn="l" defTabSz="914400" rtl="0" eaLnBrk="1" fontAlgn="auto" latinLnBrk="0" hangingPunct="1">
              <a:lnSpc>
                <a:spcPct val="100000"/>
              </a:lnSpc>
              <a:spcBef>
                <a:spcPts val="0"/>
              </a:spcBef>
              <a:spcAft>
                <a:spcPts val="0"/>
              </a:spcAft>
              <a:buClrTx/>
              <a:buSzTx/>
              <a:buFont typeface="Arial" pitchFamily="34" charset="0"/>
              <a:buAutoNum type="arabicPeriod"/>
              <a:tabLst/>
              <a:defRPr/>
            </a:pPr>
            <a:r>
              <a:rPr lang="en-US" b="1" u="sng" baseline="0" dirty="0" smtClean="0"/>
              <a:t>Click on Selection box to show that you cannot deselect</a:t>
            </a:r>
          </a:p>
          <a:p>
            <a:pPr marL="685800" marR="0" lvl="1" indent="-228600" algn="l" defTabSz="914400" rtl="0" eaLnBrk="1" fontAlgn="auto" latinLnBrk="0" hangingPunct="1">
              <a:lnSpc>
                <a:spcPct val="100000"/>
              </a:lnSpc>
              <a:spcBef>
                <a:spcPts val="0"/>
              </a:spcBef>
              <a:spcAft>
                <a:spcPts val="0"/>
              </a:spcAft>
              <a:buClrTx/>
              <a:buSzTx/>
              <a:buFont typeface="Arial" pitchFamily="34" charset="0"/>
              <a:buAutoNum type="arabicPeriod"/>
              <a:tabLst/>
              <a:defRPr/>
            </a:pPr>
            <a:r>
              <a:rPr lang="en-US" b="1" u="sng" baseline="0" dirty="0" smtClean="0"/>
              <a:t>Cannot change what is in Selection column or Output column at bottom</a:t>
            </a:r>
          </a:p>
          <a:p>
            <a:pPr marL="685800" marR="0" lvl="1" indent="-228600" algn="l" defTabSz="914400" rtl="0" eaLnBrk="1" fontAlgn="auto" latinLnBrk="0" hangingPunct="1">
              <a:lnSpc>
                <a:spcPct val="100000"/>
              </a:lnSpc>
              <a:spcBef>
                <a:spcPts val="0"/>
              </a:spcBef>
              <a:spcAft>
                <a:spcPts val="0"/>
              </a:spcAft>
              <a:buClrTx/>
              <a:buSzTx/>
              <a:buFont typeface="Arial" pitchFamily="34" charset="0"/>
              <a:buAutoNum type="arabicPeriod"/>
              <a:tabLst/>
              <a:defRPr/>
            </a:pPr>
            <a:r>
              <a:rPr lang="en-US" b="1" u="sng" baseline="0" dirty="0" smtClean="0"/>
              <a:t>Can change </a:t>
            </a:r>
          </a:p>
          <a:p>
            <a:pPr marL="1143000" marR="0" lvl="2" indent="-228600" algn="l" defTabSz="914400" rtl="0" eaLnBrk="1" fontAlgn="auto" latinLnBrk="0" hangingPunct="1">
              <a:lnSpc>
                <a:spcPct val="100000"/>
              </a:lnSpc>
              <a:spcBef>
                <a:spcPts val="0"/>
              </a:spcBef>
              <a:spcAft>
                <a:spcPts val="0"/>
              </a:spcAft>
              <a:buClrTx/>
              <a:buSzTx/>
              <a:buFont typeface="Arial" pitchFamily="34" charset="0"/>
              <a:buAutoNum type="arabicPeriod"/>
              <a:tabLst/>
              <a:defRPr/>
            </a:pPr>
            <a:r>
              <a:rPr lang="en-US" b="1" u="sng" baseline="0" dirty="0" smtClean="0"/>
              <a:t>Selection Type</a:t>
            </a:r>
          </a:p>
          <a:p>
            <a:pPr marL="1143000" marR="0" lvl="2" indent="-228600" algn="l" defTabSz="914400" rtl="0" eaLnBrk="1" fontAlgn="auto" latinLnBrk="0" hangingPunct="1">
              <a:lnSpc>
                <a:spcPct val="100000"/>
              </a:lnSpc>
              <a:spcBef>
                <a:spcPts val="0"/>
              </a:spcBef>
              <a:spcAft>
                <a:spcPts val="0"/>
              </a:spcAft>
              <a:buClrTx/>
              <a:buSzTx/>
              <a:buFont typeface="Arial" pitchFamily="34" charset="0"/>
              <a:buAutoNum type="arabicPeriod"/>
              <a:tabLst/>
              <a:defRPr/>
            </a:pPr>
            <a:r>
              <a:rPr lang="en-US" b="1" u="sng" baseline="0" dirty="0" smtClean="0"/>
              <a:t>Where Clause</a:t>
            </a:r>
          </a:p>
          <a:p>
            <a:pPr marL="1143000" marR="0" lvl="2" indent="-228600" algn="l" defTabSz="914400" rtl="0" eaLnBrk="1" fontAlgn="auto" latinLnBrk="0" hangingPunct="1">
              <a:lnSpc>
                <a:spcPct val="100000"/>
              </a:lnSpc>
              <a:spcBef>
                <a:spcPts val="0"/>
              </a:spcBef>
              <a:spcAft>
                <a:spcPts val="0"/>
              </a:spcAft>
              <a:buClrTx/>
              <a:buSzTx/>
              <a:buFont typeface="Arial" pitchFamily="34" charset="0"/>
              <a:buAutoNum type="arabicPeriod"/>
              <a:tabLst/>
              <a:defRPr/>
            </a:pPr>
            <a:r>
              <a:rPr lang="en-US" b="1" u="sng" baseline="0" dirty="0" smtClean="0"/>
              <a:t>Required</a:t>
            </a:r>
          </a:p>
          <a:p>
            <a:pPr marL="1143000" marR="0" lvl="2" indent="-228600" algn="l" defTabSz="914400" rtl="0" eaLnBrk="1" fontAlgn="auto" latinLnBrk="0" hangingPunct="1">
              <a:lnSpc>
                <a:spcPct val="100000"/>
              </a:lnSpc>
              <a:spcBef>
                <a:spcPts val="0"/>
              </a:spcBef>
              <a:spcAft>
                <a:spcPts val="0"/>
              </a:spcAft>
              <a:buClrTx/>
              <a:buSzTx/>
              <a:buFont typeface="Arial" pitchFamily="34" charset="0"/>
              <a:buAutoNum type="arabicPeriod"/>
              <a:tabLst/>
              <a:defRPr/>
            </a:pPr>
            <a:r>
              <a:rPr lang="en-US" b="1" u="sng" baseline="0" dirty="0" smtClean="0"/>
              <a:t>Lookup Type</a:t>
            </a:r>
          </a:p>
          <a:p>
            <a:pPr marL="1143000" marR="0" lvl="2" indent="-228600" algn="l" defTabSz="914400" rtl="0" eaLnBrk="1" fontAlgn="auto" latinLnBrk="0" hangingPunct="1">
              <a:lnSpc>
                <a:spcPct val="100000"/>
              </a:lnSpc>
              <a:spcBef>
                <a:spcPts val="0"/>
              </a:spcBef>
              <a:spcAft>
                <a:spcPts val="0"/>
              </a:spcAft>
              <a:buClrTx/>
              <a:buSzTx/>
              <a:buFont typeface="Arial" pitchFamily="34" charset="0"/>
              <a:buAutoNum type="arabicPeriod"/>
              <a:tabLst/>
              <a:defRPr/>
            </a:pPr>
            <a:endParaRPr lang="en-US" b="1" u="sng" baseline="0" dirty="0" smtClean="0"/>
          </a:p>
          <a:p>
            <a:pPr marL="228600" lvl="0" indent="-228600">
              <a:buAutoNum type="arabicPeriod"/>
            </a:pPr>
            <a:r>
              <a:rPr lang="en-US" b="1" u="sng" dirty="0" smtClean="0"/>
              <a:t>DO NOT NEED TO COMPLETE – SAME AS BEFOREE – BACK OUT OF QUERY</a:t>
            </a:r>
          </a:p>
          <a:p>
            <a:pPr marL="228600" lvl="0" indent="-228600">
              <a:buAutoNum type="arabicPeriod"/>
            </a:pPr>
            <a:endParaRPr lang="en-US" b="1" u="sng" dirty="0" smtClean="0"/>
          </a:p>
          <a:p>
            <a:pPr marL="0" marR="0" lvl="0" indent="0" algn="l" defTabSz="914400" rtl="0" eaLnBrk="1" fontAlgn="auto" latinLnBrk="0" hangingPunct="1">
              <a:lnSpc>
                <a:spcPct val="100000"/>
              </a:lnSpc>
              <a:spcBef>
                <a:spcPts val="0"/>
              </a:spcBef>
              <a:spcAft>
                <a:spcPts val="0"/>
              </a:spcAft>
              <a:buClrTx/>
              <a:buSzTx/>
              <a:buFont typeface="Arial" pitchFamily="34" charset="0"/>
              <a:buNone/>
              <a:tabLst/>
              <a:defRPr/>
            </a:pPr>
            <a:r>
              <a:rPr lang="en-US" b="0" u="none" baseline="0" dirty="0" smtClean="0"/>
              <a:t>Pulling in existing query is meant to use an existing query and setup to Run Later.  Can setup to run on a scheduled with email notification, etc.</a:t>
            </a:r>
          </a:p>
          <a:p>
            <a:pPr marL="0" marR="0" lvl="0" indent="0" algn="l" defTabSz="914400" rtl="0" eaLnBrk="1" fontAlgn="auto" latinLnBrk="0" hangingPunct="1">
              <a:lnSpc>
                <a:spcPct val="100000"/>
              </a:lnSpc>
              <a:spcBef>
                <a:spcPts val="0"/>
              </a:spcBef>
              <a:spcAft>
                <a:spcPts val="0"/>
              </a:spcAft>
              <a:buClrTx/>
              <a:buSzTx/>
              <a:buFont typeface="Arial" pitchFamily="34" charset="0"/>
              <a:buNone/>
              <a:tabLst/>
              <a:defRPr/>
            </a:pPr>
            <a:endParaRPr lang="en-US" b="0" u="none" baseline="0" dirty="0" smtClean="0"/>
          </a:p>
          <a:p>
            <a:pPr marL="0" marR="0" lvl="0" indent="0" algn="l" defTabSz="914400" rtl="0" eaLnBrk="1" fontAlgn="auto" latinLnBrk="0" hangingPunct="1">
              <a:lnSpc>
                <a:spcPct val="100000"/>
              </a:lnSpc>
              <a:spcBef>
                <a:spcPts val="0"/>
              </a:spcBef>
              <a:spcAft>
                <a:spcPts val="0"/>
              </a:spcAft>
              <a:buClrTx/>
              <a:buSzTx/>
              <a:buFont typeface="Arial" pitchFamily="34" charset="0"/>
              <a:buNone/>
              <a:tabLst/>
              <a:defRPr/>
            </a:pPr>
            <a:r>
              <a:rPr lang="en-US" b="0" u="none" baseline="0" dirty="0" smtClean="0"/>
              <a:t>Limitations:</a:t>
            </a:r>
          </a:p>
          <a:p>
            <a:pPr marL="0" marR="0" lvl="0" indent="0" algn="l" defTabSz="914400" rtl="0" eaLnBrk="1" fontAlgn="auto" latinLnBrk="0" hangingPunct="1">
              <a:lnSpc>
                <a:spcPct val="100000"/>
              </a:lnSpc>
              <a:spcBef>
                <a:spcPts val="0"/>
              </a:spcBef>
              <a:spcAft>
                <a:spcPts val="0"/>
              </a:spcAft>
              <a:buClrTx/>
              <a:buSzTx/>
              <a:buFont typeface="Arial" pitchFamily="34" charset="0"/>
              <a:buNone/>
              <a:tabLst/>
              <a:defRPr/>
            </a:pPr>
            <a:r>
              <a:rPr lang="en-US" b="0" u="none" baseline="0" dirty="0" smtClean="0"/>
              <a:t>Can only query 1 InfoSet at a time</a:t>
            </a:r>
          </a:p>
          <a:p>
            <a:pPr marL="0" marR="0" lvl="0" indent="0" algn="l" defTabSz="914400" rtl="0" eaLnBrk="1" fontAlgn="auto" latinLnBrk="0" hangingPunct="1">
              <a:lnSpc>
                <a:spcPct val="100000"/>
              </a:lnSpc>
              <a:spcBef>
                <a:spcPts val="0"/>
              </a:spcBef>
              <a:spcAft>
                <a:spcPts val="0"/>
              </a:spcAft>
              <a:buClrTx/>
              <a:buSzTx/>
              <a:buFont typeface="Arial" pitchFamily="34" charset="0"/>
              <a:buNone/>
              <a:tabLst/>
              <a:defRPr/>
            </a:pPr>
            <a:r>
              <a:rPr lang="en-US" b="0" u="none" baseline="0" dirty="0" smtClean="0"/>
              <a:t>May have lots of selected fields</a:t>
            </a:r>
          </a:p>
          <a:p>
            <a:pPr marL="0" marR="0" lvl="0" indent="0" algn="l" defTabSz="914400" rtl="0" eaLnBrk="1" fontAlgn="auto" latinLnBrk="0" hangingPunct="1">
              <a:lnSpc>
                <a:spcPct val="100000"/>
              </a:lnSpc>
              <a:spcBef>
                <a:spcPts val="0"/>
              </a:spcBef>
              <a:spcAft>
                <a:spcPts val="0"/>
              </a:spcAft>
              <a:buClrTx/>
              <a:buSzTx/>
              <a:buFont typeface="Arial" pitchFamily="34" charset="0"/>
              <a:buNone/>
              <a:tabLst/>
              <a:defRPr/>
            </a:pPr>
            <a:r>
              <a:rPr lang="en-US" b="0" u="none" baseline="0" dirty="0" smtClean="0"/>
              <a:t>Not flexible</a:t>
            </a:r>
          </a:p>
          <a:p>
            <a:pPr marL="0" marR="0" lvl="0" indent="0" algn="l" defTabSz="914400" rtl="0" eaLnBrk="1" fontAlgn="auto" latinLnBrk="0" hangingPunct="1">
              <a:lnSpc>
                <a:spcPct val="100000"/>
              </a:lnSpc>
              <a:spcBef>
                <a:spcPts val="0"/>
              </a:spcBef>
              <a:spcAft>
                <a:spcPts val="0"/>
              </a:spcAft>
              <a:buClrTx/>
              <a:buSzTx/>
              <a:buFont typeface="Arial" pitchFamily="34" charset="0"/>
              <a:buNone/>
              <a:tabLst/>
              <a:defRPr/>
            </a:pPr>
            <a:r>
              <a:rPr lang="en-US" b="0" u="none" baseline="0" dirty="0" smtClean="0"/>
              <a:t>InfoSets are usually build by SAP team and may be faster to use</a:t>
            </a:r>
          </a:p>
          <a:p>
            <a:pPr marL="0" marR="0" lvl="0" indent="0" algn="l" defTabSz="914400" rtl="0" eaLnBrk="1" fontAlgn="auto" latinLnBrk="0" hangingPunct="1">
              <a:lnSpc>
                <a:spcPct val="100000"/>
              </a:lnSpc>
              <a:spcBef>
                <a:spcPts val="0"/>
              </a:spcBef>
              <a:spcAft>
                <a:spcPts val="0"/>
              </a:spcAft>
              <a:buClrTx/>
              <a:buSzTx/>
              <a:buFont typeface="Arial" pitchFamily="34" charset="0"/>
              <a:buNone/>
              <a:tabLst/>
              <a:defRPr/>
            </a:pPr>
            <a:r>
              <a:rPr lang="en-US" b="0" u="none" baseline="0" dirty="0" smtClean="0"/>
              <a:t>Creating a query using Tables has limitations in the number of tables you can use but with InfoSets there many be a large number of tables already joined in the 	InfoSet.</a:t>
            </a:r>
          </a:p>
        </p:txBody>
      </p:sp>
      <p:sp>
        <p:nvSpPr>
          <p:cNvPr id="4" name="Slide Number Placeholder 3"/>
          <p:cNvSpPr>
            <a:spLocks noGrp="1"/>
          </p:cNvSpPr>
          <p:nvPr>
            <p:ph type="sldNum" sz="quarter" idx="10"/>
          </p:nvPr>
        </p:nvSpPr>
        <p:spPr/>
        <p:txBody>
          <a:bodyPr/>
          <a:lstStyle/>
          <a:p>
            <a:fld id="{2AAFFAD7-F4BB-40AB-9856-8EF2547A47A0}" type="slidenum">
              <a:rPr lang="en-US" smtClean="0"/>
              <a:pPr/>
              <a:t>104</a:t>
            </a:fld>
            <a:endParaRPr lang="en-US" dirty="0"/>
          </a:p>
        </p:txBody>
      </p:sp>
    </p:spTree>
    <p:extLst>
      <p:ext uri="{BB962C8B-B14F-4D97-AF65-F5344CB8AC3E}">
        <p14:creationId xmlns:p14="http://schemas.microsoft.com/office/powerpoint/2010/main" val="2271906751"/>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Autofit/>
          </a:bodyPr>
          <a:lstStyle/>
          <a:p>
            <a:pPr defTabSz="864931">
              <a:defRPr/>
            </a:pPr>
            <a:r>
              <a:rPr lang="en-US" b="1" dirty="0" smtClean="0"/>
              <a:t>DEMO</a:t>
            </a:r>
          </a:p>
          <a:p>
            <a:pPr defTabSz="864931">
              <a:defRPr/>
            </a:pPr>
            <a:endParaRPr lang="en-US" b="1" dirty="0" smtClean="0"/>
          </a:p>
          <a:p>
            <a:pPr defTabSz="864931">
              <a:defRPr/>
            </a:pPr>
            <a:r>
              <a:rPr lang="en-US" dirty="0" smtClean="0"/>
              <a:t>Similar</a:t>
            </a:r>
            <a:r>
              <a:rPr lang="en-US" baseline="0" dirty="0" smtClean="0"/>
              <a:t> to InfoSet – tables already joined together</a:t>
            </a:r>
          </a:p>
          <a:p>
            <a:pPr defTabSz="864931">
              <a:defRPr/>
            </a:pPr>
            <a:r>
              <a:rPr lang="en-US" baseline="0" dirty="0" smtClean="0"/>
              <a:t>Usually created by SAP technical team</a:t>
            </a:r>
            <a:endParaRPr lang="en-US" dirty="0" smtClean="0"/>
          </a:p>
          <a:p>
            <a:pPr defTabSz="864931">
              <a:defRPr/>
            </a:pPr>
            <a:r>
              <a:rPr lang="en-US" dirty="0" smtClean="0"/>
              <a:t>From</a:t>
            </a:r>
            <a:r>
              <a:rPr lang="en-US" baseline="0" dirty="0" smtClean="0"/>
              <a:t> a performance standpoint – fastest option because it follows the nature hierarchy of data</a:t>
            </a:r>
            <a:endParaRPr lang="en-US" dirty="0" smtClean="0"/>
          </a:p>
          <a:p>
            <a:pPr defTabSz="864931">
              <a:defRPr/>
            </a:pPr>
            <a:endParaRPr lang="en-US" dirty="0" smtClean="0"/>
          </a:p>
          <a:p>
            <a:pPr marL="0" marR="0" lvl="0" indent="0" algn="l" defTabSz="864931" rtl="0" eaLnBrk="1" fontAlgn="auto" latinLnBrk="0" hangingPunct="1">
              <a:lnSpc>
                <a:spcPct val="100000"/>
              </a:lnSpc>
              <a:spcBef>
                <a:spcPts val="0"/>
              </a:spcBef>
              <a:spcAft>
                <a:spcPts val="0"/>
              </a:spcAft>
              <a:buClrTx/>
              <a:buSzTx/>
              <a:buFontTx/>
              <a:buNone/>
              <a:tabLst/>
              <a:defRPr/>
            </a:pPr>
            <a:r>
              <a:rPr lang="en-US" b="0" baseline="0" dirty="0" smtClean="0"/>
              <a:t>They do follow a hierarchy in SAP. So that if I have parallel nodes or parallel tables in my tree structure I will not be able to select fields from both of those or from however many are parallel. Any tables that have parallel nodes you will need to decide which tables are the most important to pull from. </a:t>
            </a:r>
            <a:endParaRPr lang="en-US" b="0" i="1" baseline="0" dirty="0" smtClean="0"/>
          </a:p>
          <a:p>
            <a:pPr defTabSz="864931">
              <a:defRPr/>
            </a:pPr>
            <a:endParaRPr lang="en-US" dirty="0" smtClean="0"/>
          </a:p>
          <a:p>
            <a:pPr defTabSz="864931">
              <a:defRPr/>
            </a:pPr>
            <a:r>
              <a:rPr lang="en-US" dirty="0" smtClean="0"/>
              <a:t>Limitation:  </a:t>
            </a:r>
          </a:p>
          <a:p>
            <a:pPr marL="628650" lvl="1" indent="-171450" defTabSz="864931">
              <a:buFont typeface="Arial" pitchFamily="34" charset="0"/>
              <a:buChar char="•"/>
              <a:defRPr/>
            </a:pPr>
            <a:r>
              <a:rPr lang="en-US" baseline="0" dirty="0" smtClean="0"/>
              <a:t>LDBs will have required selection fields that cannot be de-selected. </a:t>
            </a:r>
          </a:p>
          <a:p>
            <a:pPr marL="628650" lvl="1" indent="-171450" defTabSz="864931">
              <a:buFont typeface="Arial" pitchFamily="34" charset="0"/>
              <a:buChar char="•"/>
              <a:defRPr/>
            </a:pPr>
            <a:r>
              <a:rPr lang="en-US" baseline="0" dirty="0" smtClean="0"/>
              <a:t>Not flexible</a:t>
            </a:r>
          </a:p>
          <a:p>
            <a:pPr marL="628650" lvl="1" indent="-171450" defTabSz="864931">
              <a:buFont typeface="Arial" pitchFamily="34" charset="0"/>
              <a:buChar char="•"/>
              <a:defRPr/>
            </a:pPr>
            <a:r>
              <a:rPr lang="en-US" baseline="0" dirty="0" smtClean="0"/>
              <a:t>Must have Function Module installed on SAP server.</a:t>
            </a:r>
            <a:endParaRPr lang="en-US" dirty="0" smtClean="0"/>
          </a:p>
          <a:p>
            <a:endParaRPr lang="en-US" dirty="0" smtClean="0"/>
          </a:p>
          <a:p>
            <a:pPr marL="0" marR="0" lvl="0" indent="0" algn="l" defTabSz="914400" rtl="0" eaLnBrk="1" fontAlgn="auto" latinLnBrk="0" hangingPunct="1">
              <a:lnSpc>
                <a:spcPct val="100000"/>
              </a:lnSpc>
              <a:spcBef>
                <a:spcPts val="0"/>
              </a:spcBef>
              <a:spcAft>
                <a:spcPts val="0"/>
              </a:spcAft>
              <a:buClrTx/>
              <a:buSzTx/>
              <a:buFont typeface="Arial" pitchFamily="34" charset="0"/>
              <a:buNone/>
              <a:tabLst/>
              <a:defRPr/>
            </a:pPr>
            <a:r>
              <a:rPr lang="en-US" b="1" u="sng" baseline="0" dirty="0" smtClean="0"/>
              <a:t>DEMO TO THIS POINT</a:t>
            </a:r>
          </a:p>
          <a:p>
            <a:pPr marL="228600" marR="0" lvl="0" indent="-228600" algn="l" defTabSz="914400" rtl="0" eaLnBrk="1" fontAlgn="auto" latinLnBrk="0" hangingPunct="1">
              <a:lnSpc>
                <a:spcPct val="100000"/>
              </a:lnSpc>
              <a:spcBef>
                <a:spcPts val="0"/>
              </a:spcBef>
              <a:spcAft>
                <a:spcPts val="0"/>
              </a:spcAft>
              <a:buClrTx/>
              <a:buSzTx/>
              <a:buFont typeface="Arial" pitchFamily="34" charset="0"/>
              <a:buAutoNum type="arabicPeriod"/>
              <a:tabLst/>
              <a:defRPr/>
            </a:pPr>
            <a:r>
              <a:rPr lang="en-US" b="1" u="sng" baseline="0" dirty="0" smtClean="0"/>
              <a:t>Go to Query </a:t>
            </a:r>
          </a:p>
          <a:p>
            <a:pPr marL="228600" marR="0" lvl="0" indent="-228600" algn="l" defTabSz="914400" rtl="0" eaLnBrk="1" fontAlgn="auto" latinLnBrk="0" hangingPunct="1">
              <a:lnSpc>
                <a:spcPct val="100000"/>
              </a:lnSpc>
              <a:spcBef>
                <a:spcPts val="0"/>
              </a:spcBef>
              <a:spcAft>
                <a:spcPts val="0"/>
              </a:spcAft>
              <a:buClrTx/>
              <a:buSzTx/>
              <a:buFont typeface="Arial" pitchFamily="34" charset="0"/>
              <a:buAutoNum type="arabicPeriod"/>
              <a:tabLst/>
              <a:defRPr/>
            </a:pPr>
            <a:r>
              <a:rPr lang="en-US" b="1" u="sng" baseline="0" dirty="0" smtClean="0"/>
              <a:t>Select Create Query</a:t>
            </a:r>
          </a:p>
          <a:p>
            <a:pPr marL="228600" marR="0" lvl="0" indent="-228600" algn="l" defTabSz="914400" rtl="0" eaLnBrk="1" fontAlgn="auto" latinLnBrk="0" hangingPunct="1">
              <a:lnSpc>
                <a:spcPct val="100000"/>
              </a:lnSpc>
              <a:spcBef>
                <a:spcPts val="0"/>
              </a:spcBef>
              <a:spcAft>
                <a:spcPts val="0"/>
              </a:spcAft>
              <a:buClrTx/>
              <a:buSzTx/>
              <a:buFont typeface="Arial" pitchFamily="34" charset="0"/>
              <a:buAutoNum type="arabicPeriod"/>
              <a:tabLst/>
              <a:defRPr/>
            </a:pPr>
            <a:r>
              <a:rPr lang="en-US" b="1" u="sng" baseline="0" dirty="0" smtClean="0"/>
              <a:t>Login to SAP</a:t>
            </a:r>
          </a:p>
          <a:p>
            <a:pPr marL="228600" marR="0" lvl="0" indent="-228600" algn="l" defTabSz="914400" rtl="0" eaLnBrk="1" fontAlgn="auto" latinLnBrk="0" hangingPunct="1">
              <a:lnSpc>
                <a:spcPct val="100000"/>
              </a:lnSpc>
              <a:spcBef>
                <a:spcPts val="0"/>
              </a:spcBef>
              <a:spcAft>
                <a:spcPts val="0"/>
              </a:spcAft>
              <a:buClrTx/>
              <a:buSzTx/>
              <a:buFont typeface="Arial" pitchFamily="34" charset="0"/>
              <a:buAutoNum type="arabicPeriod"/>
              <a:tabLst/>
              <a:defRPr/>
            </a:pPr>
            <a:r>
              <a:rPr lang="en-US" b="1" u="sng" baseline="0" dirty="0" smtClean="0"/>
              <a:t>Data Source – Select Logical Databases</a:t>
            </a:r>
          </a:p>
          <a:p>
            <a:pPr marL="685800" marR="0" lvl="1" indent="-228600" algn="l" defTabSz="914400" rtl="0" eaLnBrk="1" fontAlgn="auto" latinLnBrk="0" hangingPunct="1">
              <a:lnSpc>
                <a:spcPct val="100000"/>
              </a:lnSpc>
              <a:spcBef>
                <a:spcPts val="0"/>
              </a:spcBef>
              <a:spcAft>
                <a:spcPts val="0"/>
              </a:spcAft>
              <a:buClrTx/>
              <a:buSzTx/>
              <a:buFont typeface="Arial" pitchFamily="34" charset="0"/>
              <a:buAutoNum type="arabicPeriod"/>
              <a:tabLst/>
              <a:defRPr/>
            </a:pPr>
            <a:r>
              <a:rPr lang="en-US" b="1" u="sng" baseline="0" dirty="0" smtClean="0"/>
              <a:t>OK</a:t>
            </a:r>
          </a:p>
          <a:p>
            <a:pPr marL="228600" marR="0" lvl="0" indent="-228600" algn="l" defTabSz="914400" rtl="0" eaLnBrk="1" fontAlgn="auto" latinLnBrk="0" hangingPunct="1">
              <a:lnSpc>
                <a:spcPct val="100000"/>
              </a:lnSpc>
              <a:spcBef>
                <a:spcPts val="0"/>
              </a:spcBef>
              <a:spcAft>
                <a:spcPts val="0"/>
              </a:spcAft>
              <a:buClrTx/>
              <a:buSzTx/>
              <a:buFont typeface="Arial" pitchFamily="34" charset="0"/>
              <a:buAutoNum type="arabicPeriod"/>
              <a:tabLst/>
              <a:defRPr/>
            </a:pPr>
            <a:r>
              <a:rPr lang="en-US" b="1" u="sng" baseline="0" dirty="0" smtClean="0"/>
              <a:t>Data dictionary</a:t>
            </a:r>
          </a:p>
          <a:p>
            <a:pPr marL="685800" marR="0" lvl="1" indent="-228600" algn="l" defTabSz="914400" rtl="0" eaLnBrk="1" fontAlgn="auto" latinLnBrk="0" hangingPunct="1">
              <a:lnSpc>
                <a:spcPct val="100000"/>
              </a:lnSpc>
              <a:spcBef>
                <a:spcPts val="0"/>
              </a:spcBef>
              <a:spcAft>
                <a:spcPts val="0"/>
              </a:spcAft>
              <a:buClrTx/>
              <a:buSzTx/>
              <a:buFont typeface="Arial" pitchFamily="34" charset="0"/>
              <a:buAutoNum type="arabicPeriod"/>
              <a:tabLst/>
              <a:defRPr/>
            </a:pPr>
            <a:r>
              <a:rPr lang="en-US" b="1" u="sng" baseline="0" dirty="0" smtClean="0"/>
              <a:t>Material Management (MM)</a:t>
            </a:r>
          </a:p>
          <a:p>
            <a:pPr marL="685800" marR="0" lvl="1" indent="-228600" algn="l" defTabSz="914400" rtl="0" eaLnBrk="1" fontAlgn="auto" latinLnBrk="0" hangingPunct="1">
              <a:lnSpc>
                <a:spcPct val="100000"/>
              </a:lnSpc>
              <a:spcBef>
                <a:spcPts val="0"/>
              </a:spcBef>
              <a:spcAft>
                <a:spcPts val="0"/>
              </a:spcAft>
              <a:buClrTx/>
              <a:buSzTx/>
              <a:buFont typeface="Arial" pitchFamily="34" charset="0"/>
              <a:buAutoNum type="arabicPeriod"/>
              <a:tabLst/>
              <a:defRPr/>
            </a:pPr>
            <a:r>
              <a:rPr lang="en-US" b="1" u="sng" baseline="0" dirty="0" smtClean="0"/>
              <a:t>BAM (Purchase Requisitions (General))</a:t>
            </a:r>
          </a:p>
          <a:p>
            <a:pPr marL="1143000" marR="0" lvl="2" indent="-228600" algn="l" defTabSz="914400" rtl="0" eaLnBrk="1" fontAlgn="auto" latinLnBrk="0" hangingPunct="1">
              <a:lnSpc>
                <a:spcPct val="100000"/>
              </a:lnSpc>
              <a:spcBef>
                <a:spcPts val="0"/>
              </a:spcBef>
              <a:spcAft>
                <a:spcPts val="0"/>
              </a:spcAft>
              <a:buClrTx/>
              <a:buSzTx/>
              <a:buFont typeface="Arial" pitchFamily="34" charset="0"/>
              <a:buAutoNum type="arabicPeriod"/>
              <a:tabLst/>
              <a:defRPr/>
            </a:pPr>
            <a:r>
              <a:rPr lang="en-US" b="1" u="sng" baseline="0" dirty="0" smtClean="0"/>
              <a:t>Drag over</a:t>
            </a:r>
          </a:p>
          <a:p>
            <a:pPr marL="1143000" marR="0" lvl="2" indent="-228600" algn="l" defTabSz="914400" rtl="0" eaLnBrk="1" fontAlgn="auto" latinLnBrk="0" hangingPunct="1">
              <a:lnSpc>
                <a:spcPct val="100000"/>
              </a:lnSpc>
              <a:spcBef>
                <a:spcPts val="0"/>
              </a:spcBef>
              <a:spcAft>
                <a:spcPts val="0"/>
              </a:spcAft>
              <a:buClrTx/>
              <a:buSzTx/>
              <a:buFont typeface="Arial" pitchFamily="34" charset="0"/>
              <a:buAutoNum type="arabicPeriod"/>
              <a:tabLst/>
              <a:defRPr/>
            </a:pPr>
            <a:r>
              <a:rPr lang="en-US" b="1" u="sng" baseline="0" dirty="0" smtClean="0"/>
              <a:t>Has 3 tables</a:t>
            </a:r>
          </a:p>
          <a:p>
            <a:pPr marL="228600" marR="0" lvl="0" indent="-228600" algn="l" defTabSz="914400" rtl="0" eaLnBrk="1" fontAlgn="auto" latinLnBrk="0" hangingPunct="1">
              <a:lnSpc>
                <a:spcPct val="100000"/>
              </a:lnSpc>
              <a:spcBef>
                <a:spcPts val="0"/>
              </a:spcBef>
              <a:spcAft>
                <a:spcPts val="0"/>
              </a:spcAft>
              <a:buClrTx/>
              <a:buSzTx/>
              <a:buFont typeface="Arial" pitchFamily="34" charset="0"/>
              <a:buAutoNum type="arabicPeriod"/>
              <a:tabLst/>
              <a:defRPr/>
            </a:pPr>
            <a:r>
              <a:rPr lang="en-US" b="1" u="sng" baseline="0" dirty="0" smtClean="0"/>
              <a:t>Will run query in the order of hierarchy</a:t>
            </a:r>
          </a:p>
          <a:p>
            <a:pPr marL="685800" marR="0" lvl="1" indent="-228600" algn="l" defTabSz="914400" rtl="0" eaLnBrk="1" fontAlgn="auto" latinLnBrk="0" hangingPunct="1">
              <a:lnSpc>
                <a:spcPct val="100000"/>
              </a:lnSpc>
              <a:spcBef>
                <a:spcPts val="0"/>
              </a:spcBef>
              <a:spcAft>
                <a:spcPts val="0"/>
              </a:spcAft>
              <a:buClrTx/>
              <a:buSzTx/>
              <a:buFont typeface="Arial" pitchFamily="34" charset="0"/>
              <a:buAutoNum type="arabicPeriod"/>
              <a:tabLst/>
              <a:defRPr/>
            </a:pPr>
            <a:r>
              <a:rPr lang="en-US" b="1" u="sng" baseline="0" dirty="0" smtClean="0"/>
              <a:t>EBAN table first</a:t>
            </a:r>
          </a:p>
          <a:p>
            <a:pPr marL="1143000" marR="0" lvl="2" indent="-228600" algn="l" defTabSz="914400" rtl="0" eaLnBrk="1" fontAlgn="auto" latinLnBrk="0" hangingPunct="1">
              <a:lnSpc>
                <a:spcPct val="100000"/>
              </a:lnSpc>
              <a:spcBef>
                <a:spcPts val="0"/>
              </a:spcBef>
              <a:spcAft>
                <a:spcPts val="0"/>
              </a:spcAft>
              <a:buClrTx/>
              <a:buSzTx/>
              <a:buFont typeface="Arial" pitchFamily="34" charset="0"/>
              <a:buAutoNum type="arabicPeriod"/>
              <a:tabLst/>
              <a:defRPr/>
            </a:pPr>
            <a:r>
              <a:rPr lang="en-US" b="1" u="sng" baseline="0" dirty="0" smtClean="0"/>
              <a:t>Select fields = 1, 2, 5, 7, 8</a:t>
            </a:r>
          </a:p>
          <a:p>
            <a:pPr marL="685800" marR="0" lvl="1" indent="-228600" algn="l" defTabSz="914400" rtl="0" eaLnBrk="1" fontAlgn="auto" latinLnBrk="0" hangingPunct="1">
              <a:lnSpc>
                <a:spcPct val="100000"/>
              </a:lnSpc>
              <a:spcBef>
                <a:spcPts val="0"/>
              </a:spcBef>
              <a:spcAft>
                <a:spcPts val="0"/>
              </a:spcAft>
              <a:buClrTx/>
              <a:buSzTx/>
              <a:buFont typeface="Arial" pitchFamily="34" charset="0"/>
              <a:buAutoNum type="arabicPeriod"/>
              <a:tabLst/>
              <a:defRPr/>
            </a:pPr>
            <a:r>
              <a:rPr lang="en-US" b="1" u="sng" baseline="0" dirty="0" smtClean="0"/>
              <a:t>MARA table</a:t>
            </a:r>
          </a:p>
          <a:p>
            <a:pPr marL="1143000" marR="0" lvl="2" indent="-228600" algn="l" defTabSz="914400" rtl="0" eaLnBrk="1" fontAlgn="auto" latinLnBrk="0" hangingPunct="1">
              <a:lnSpc>
                <a:spcPct val="100000"/>
              </a:lnSpc>
              <a:spcBef>
                <a:spcPts val="0"/>
              </a:spcBef>
              <a:spcAft>
                <a:spcPts val="0"/>
              </a:spcAft>
              <a:buClrTx/>
              <a:buSzTx/>
              <a:buFont typeface="Arial" pitchFamily="34" charset="0"/>
              <a:buAutoNum type="arabicPeriod"/>
              <a:tabLst/>
              <a:defRPr/>
            </a:pPr>
            <a:r>
              <a:rPr lang="en-US" b="1" u="sng" baseline="0" dirty="0" smtClean="0"/>
              <a:t>Select fields = 3, 11</a:t>
            </a:r>
          </a:p>
          <a:p>
            <a:pPr marL="685800" marR="0" lvl="1" indent="-228600" algn="l" defTabSz="914400" rtl="0" eaLnBrk="1" fontAlgn="auto" latinLnBrk="0" hangingPunct="1">
              <a:lnSpc>
                <a:spcPct val="100000"/>
              </a:lnSpc>
              <a:spcBef>
                <a:spcPts val="0"/>
              </a:spcBef>
              <a:spcAft>
                <a:spcPts val="0"/>
              </a:spcAft>
              <a:buClrTx/>
              <a:buSzTx/>
              <a:buFont typeface="Arial" pitchFamily="34" charset="0"/>
              <a:buAutoNum type="arabicPeriod"/>
              <a:tabLst/>
              <a:defRPr/>
            </a:pPr>
            <a:r>
              <a:rPr lang="en-US" b="1" u="sng" baseline="0" dirty="0" smtClean="0"/>
              <a:t>EBKN table</a:t>
            </a:r>
          </a:p>
          <a:p>
            <a:pPr marL="1143000" marR="0" lvl="2" indent="-228600" algn="l" defTabSz="914400" rtl="0" eaLnBrk="1" fontAlgn="auto" latinLnBrk="0" hangingPunct="1">
              <a:lnSpc>
                <a:spcPct val="100000"/>
              </a:lnSpc>
              <a:spcBef>
                <a:spcPts val="0"/>
              </a:spcBef>
              <a:spcAft>
                <a:spcPts val="0"/>
              </a:spcAft>
              <a:buClrTx/>
              <a:buSzTx/>
              <a:buFont typeface="Arial" pitchFamily="34" charset="0"/>
              <a:buAutoNum type="arabicPeriod"/>
              <a:tabLst/>
              <a:defRPr/>
            </a:pPr>
            <a:r>
              <a:rPr lang="en-US" b="1" u="sng" baseline="0" dirty="0" smtClean="0"/>
              <a:t>Error message – parallel issue</a:t>
            </a:r>
          </a:p>
          <a:p>
            <a:pPr marL="1600200" marR="0" lvl="3" indent="-228600" algn="l" defTabSz="914400" rtl="0" eaLnBrk="1" fontAlgn="auto" latinLnBrk="0" hangingPunct="1">
              <a:lnSpc>
                <a:spcPct val="100000"/>
              </a:lnSpc>
              <a:spcBef>
                <a:spcPts val="0"/>
              </a:spcBef>
              <a:spcAft>
                <a:spcPts val="0"/>
              </a:spcAft>
              <a:buClrTx/>
              <a:buSzTx/>
              <a:buFont typeface="Arial" pitchFamily="34" charset="0"/>
              <a:buAutoNum type="arabicPeriod"/>
              <a:tabLst/>
              <a:defRPr/>
            </a:pPr>
            <a:r>
              <a:rPr lang="en-US" b="1" u="sng" baseline="0" dirty="0" smtClean="0"/>
              <a:t>If parallel tables – cannot select from both – LIMITATION</a:t>
            </a:r>
          </a:p>
          <a:p>
            <a:pPr marL="1600200" marR="0" lvl="3" indent="-228600" algn="l" defTabSz="914400" rtl="0" eaLnBrk="1" fontAlgn="auto" latinLnBrk="0" hangingPunct="1">
              <a:lnSpc>
                <a:spcPct val="100000"/>
              </a:lnSpc>
              <a:spcBef>
                <a:spcPts val="0"/>
              </a:spcBef>
              <a:spcAft>
                <a:spcPts val="0"/>
              </a:spcAft>
              <a:buClrTx/>
              <a:buSzTx/>
              <a:buFont typeface="Arial" pitchFamily="34" charset="0"/>
              <a:buAutoNum type="arabicPeriod"/>
              <a:tabLst/>
              <a:defRPr/>
            </a:pPr>
            <a:r>
              <a:rPr lang="en-US" b="1" u="sng" baseline="0" dirty="0" smtClean="0"/>
              <a:t>Can unselect from MARA and then select from EBKN</a:t>
            </a:r>
          </a:p>
          <a:p>
            <a:pPr marL="1143000" marR="0" lvl="2" indent="-228600" algn="l" defTabSz="914400" rtl="0" eaLnBrk="1" fontAlgn="auto" latinLnBrk="0" hangingPunct="1">
              <a:lnSpc>
                <a:spcPct val="100000"/>
              </a:lnSpc>
              <a:spcBef>
                <a:spcPts val="0"/>
              </a:spcBef>
              <a:spcAft>
                <a:spcPts val="0"/>
              </a:spcAft>
              <a:buClrTx/>
              <a:buSzTx/>
              <a:buFont typeface="Arial" pitchFamily="34" charset="0"/>
              <a:buAutoNum type="arabicPeriod"/>
              <a:tabLst/>
              <a:defRPr/>
            </a:pPr>
            <a:r>
              <a:rPr lang="en-US" b="1" u="sng" baseline="0" dirty="0" smtClean="0"/>
              <a:t>OK</a:t>
            </a:r>
          </a:p>
          <a:p>
            <a:pPr marL="228600" marR="0" lvl="0" indent="-228600" algn="l" defTabSz="914400" rtl="0" eaLnBrk="1" fontAlgn="auto" latinLnBrk="0" hangingPunct="1">
              <a:lnSpc>
                <a:spcPct val="100000"/>
              </a:lnSpc>
              <a:spcBef>
                <a:spcPts val="0"/>
              </a:spcBef>
              <a:spcAft>
                <a:spcPts val="0"/>
              </a:spcAft>
              <a:buClrTx/>
              <a:buSzTx/>
              <a:buFont typeface="Arial" pitchFamily="34" charset="0"/>
              <a:buAutoNum type="arabicPeriod"/>
              <a:tabLst/>
              <a:defRPr/>
            </a:pPr>
            <a:r>
              <a:rPr lang="en-US" b="1" u="sng" baseline="0" dirty="0" smtClean="0"/>
              <a:t>Cannot deselect in the Section column</a:t>
            </a:r>
          </a:p>
          <a:p>
            <a:pPr marL="914400" marR="0" lvl="2" indent="0" algn="l" defTabSz="914400" rtl="0" eaLnBrk="1" fontAlgn="auto" latinLnBrk="0" hangingPunct="1">
              <a:lnSpc>
                <a:spcPct val="100000"/>
              </a:lnSpc>
              <a:spcBef>
                <a:spcPts val="0"/>
              </a:spcBef>
              <a:spcAft>
                <a:spcPts val="0"/>
              </a:spcAft>
              <a:buClrTx/>
              <a:buSzTx/>
              <a:buFont typeface="Arial" pitchFamily="34" charset="0"/>
              <a:buNone/>
              <a:tabLst/>
              <a:defRPr/>
            </a:pPr>
            <a:endParaRPr lang="en-US" b="1" u="sng" baseline="0" dirty="0" smtClean="0"/>
          </a:p>
          <a:p>
            <a:pPr marL="228600" lvl="0" indent="-228600">
              <a:buAutoNum type="arabicPeriod"/>
            </a:pPr>
            <a:r>
              <a:rPr lang="en-US" b="1" u="sng" dirty="0" smtClean="0"/>
              <a:t>DO NOT NEED TO COMPLETE – SAME AS BEFORE – BACK OUT OF QUERY</a:t>
            </a:r>
          </a:p>
        </p:txBody>
      </p:sp>
      <p:sp>
        <p:nvSpPr>
          <p:cNvPr id="4" name="Slide Number Placeholder 3"/>
          <p:cNvSpPr>
            <a:spLocks noGrp="1"/>
          </p:cNvSpPr>
          <p:nvPr>
            <p:ph type="sldNum" sz="quarter" idx="10"/>
          </p:nvPr>
        </p:nvSpPr>
        <p:spPr/>
        <p:txBody>
          <a:bodyPr/>
          <a:lstStyle/>
          <a:p>
            <a:fld id="{2AAFFAD7-F4BB-40AB-9856-8EF2547A47A0}" type="slidenum">
              <a:rPr lang="en-US" smtClean="0"/>
              <a:pPr/>
              <a:t>105</a:t>
            </a:fld>
            <a:endParaRPr lang="en-US" dirty="0"/>
          </a:p>
        </p:txBody>
      </p:sp>
    </p:spTree>
    <p:extLst>
      <p:ext uri="{BB962C8B-B14F-4D97-AF65-F5344CB8AC3E}">
        <p14:creationId xmlns:p14="http://schemas.microsoft.com/office/powerpoint/2010/main" val="2274741906"/>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Autofit/>
          </a:bodyPr>
          <a:lstStyle/>
          <a:p>
            <a:pPr defTabSz="864931">
              <a:defRPr/>
            </a:pPr>
            <a:r>
              <a:rPr lang="en-US" b="1" dirty="0" smtClean="0"/>
              <a:t>DEMO</a:t>
            </a:r>
          </a:p>
          <a:p>
            <a:pPr defTabSz="864931">
              <a:defRPr/>
            </a:pPr>
            <a:endParaRPr lang="en-US" b="1" dirty="0" smtClean="0"/>
          </a:p>
          <a:p>
            <a:pPr defTabSz="864931">
              <a:defRPr/>
            </a:pPr>
            <a:r>
              <a:rPr lang="en-US" dirty="0" smtClean="0"/>
              <a:t>Similar</a:t>
            </a:r>
            <a:r>
              <a:rPr lang="en-US" baseline="0" dirty="0" smtClean="0"/>
              <a:t> to InfoSet – tables already joined together</a:t>
            </a:r>
          </a:p>
          <a:p>
            <a:pPr defTabSz="864931">
              <a:defRPr/>
            </a:pPr>
            <a:r>
              <a:rPr lang="en-US" baseline="0" dirty="0" smtClean="0"/>
              <a:t>Usually created by SAP technical team</a:t>
            </a:r>
            <a:endParaRPr lang="en-US" dirty="0" smtClean="0"/>
          </a:p>
          <a:p>
            <a:pPr defTabSz="864931">
              <a:defRPr/>
            </a:pPr>
            <a:r>
              <a:rPr lang="en-US" dirty="0" smtClean="0"/>
              <a:t>From</a:t>
            </a:r>
            <a:r>
              <a:rPr lang="en-US" baseline="0" dirty="0" smtClean="0"/>
              <a:t> a performance standpoint – fastest option because it follows the nature hierarchy of data</a:t>
            </a:r>
            <a:endParaRPr lang="en-US" dirty="0" smtClean="0"/>
          </a:p>
          <a:p>
            <a:pPr defTabSz="864931">
              <a:defRPr/>
            </a:pPr>
            <a:endParaRPr lang="en-US" dirty="0" smtClean="0"/>
          </a:p>
          <a:p>
            <a:pPr marL="0" marR="0" lvl="0" indent="0" algn="l" defTabSz="864931" rtl="0" eaLnBrk="1" fontAlgn="auto" latinLnBrk="0" hangingPunct="1">
              <a:lnSpc>
                <a:spcPct val="100000"/>
              </a:lnSpc>
              <a:spcBef>
                <a:spcPts val="0"/>
              </a:spcBef>
              <a:spcAft>
                <a:spcPts val="0"/>
              </a:spcAft>
              <a:buClrTx/>
              <a:buSzTx/>
              <a:buFontTx/>
              <a:buNone/>
              <a:tabLst/>
              <a:defRPr/>
            </a:pPr>
            <a:r>
              <a:rPr lang="en-US" b="0" baseline="0" dirty="0" smtClean="0"/>
              <a:t>They do follow a hierarchy in SAP. So that if I have parallel nodes or parallel tables in my tree structure I will not be able to select fields from both of those or from however many are parallel. Any tables that have parallel nodes you will need to decide which tables are the most important to pull from. </a:t>
            </a:r>
            <a:endParaRPr lang="en-US" b="0" i="1" baseline="0" dirty="0" smtClean="0"/>
          </a:p>
          <a:p>
            <a:pPr defTabSz="864931">
              <a:defRPr/>
            </a:pPr>
            <a:endParaRPr lang="en-US" dirty="0" smtClean="0"/>
          </a:p>
          <a:p>
            <a:pPr defTabSz="864931">
              <a:defRPr/>
            </a:pPr>
            <a:r>
              <a:rPr lang="en-US" dirty="0" smtClean="0"/>
              <a:t>Limitation:  </a:t>
            </a:r>
          </a:p>
          <a:p>
            <a:pPr marL="628650" lvl="1" indent="-171450" defTabSz="864931">
              <a:buFont typeface="Arial" pitchFamily="34" charset="0"/>
              <a:buChar char="•"/>
              <a:defRPr/>
            </a:pPr>
            <a:r>
              <a:rPr lang="en-US" baseline="0" dirty="0" smtClean="0"/>
              <a:t>LDBs will have required selection fields that cannot be de-selected. </a:t>
            </a:r>
          </a:p>
          <a:p>
            <a:pPr marL="628650" lvl="1" indent="-171450" defTabSz="864931">
              <a:buFont typeface="Arial" pitchFamily="34" charset="0"/>
              <a:buChar char="•"/>
              <a:defRPr/>
            </a:pPr>
            <a:r>
              <a:rPr lang="en-US" baseline="0" dirty="0" smtClean="0"/>
              <a:t>Not flexible</a:t>
            </a:r>
          </a:p>
          <a:p>
            <a:pPr marL="628650" lvl="1" indent="-171450" defTabSz="864931">
              <a:buFont typeface="Arial" pitchFamily="34" charset="0"/>
              <a:buChar char="•"/>
              <a:defRPr/>
            </a:pPr>
            <a:r>
              <a:rPr lang="en-US" baseline="0" dirty="0" smtClean="0"/>
              <a:t>Must have Function Module installed on SAP server.</a:t>
            </a:r>
            <a:endParaRPr lang="en-US" dirty="0" smtClean="0"/>
          </a:p>
          <a:p>
            <a:endParaRPr lang="en-US" dirty="0" smtClean="0"/>
          </a:p>
          <a:p>
            <a:pPr marL="0" marR="0" lvl="0" indent="0" algn="l" defTabSz="914400" rtl="0" eaLnBrk="1" fontAlgn="auto" latinLnBrk="0" hangingPunct="1">
              <a:lnSpc>
                <a:spcPct val="100000"/>
              </a:lnSpc>
              <a:spcBef>
                <a:spcPts val="0"/>
              </a:spcBef>
              <a:spcAft>
                <a:spcPts val="0"/>
              </a:spcAft>
              <a:buClrTx/>
              <a:buSzTx/>
              <a:buFont typeface="Arial" pitchFamily="34" charset="0"/>
              <a:buNone/>
              <a:tabLst/>
              <a:defRPr/>
            </a:pPr>
            <a:r>
              <a:rPr lang="en-US" b="1" u="sng" baseline="0" dirty="0" smtClean="0"/>
              <a:t>DEMO TO THIS POINT</a:t>
            </a:r>
          </a:p>
          <a:p>
            <a:pPr marL="228600" marR="0" lvl="0" indent="-228600" algn="l" defTabSz="914400" rtl="0" eaLnBrk="1" fontAlgn="auto" latinLnBrk="0" hangingPunct="1">
              <a:lnSpc>
                <a:spcPct val="100000"/>
              </a:lnSpc>
              <a:spcBef>
                <a:spcPts val="0"/>
              </a:spcBef>
              <a:spcAft>
                <a:spcPts val="0"/>
              </a:spcAft>
              <a:buClrTx/>
              <a:buSzTx/>
              <a:buFont typeface="Arial" pitchFamily="34" charset="0"/>
              <a:buAutoNum type="arabicPeriod"/>
              <a:tabLst/>
              <a:defRPr/>
            </a:pPr>
            <a:r>
              <a:rPr lang="en-US" b="1" u="sng" baseline="0" dirty="0" smtClean="0"/>
              <a:t>Go to Query </a:t>
            </a:r>
          </a:p>
          <a:p>
            <a:pPr marL="228600" marR="0" lvl="0" indent="-228600" algn="l" defTabSz="914400" rtl="0" eaLnBrk="1" fontAlgn="auto" latinLnBrk="0" hangingPunct="1">
              <a:lnSpc>
                <a:spcPct val="100000"/>
              </a:lnSpc>
              <a:spcBef>
                <a:spcPts val="0"/>
              </a:spcBef>
              <a:spcAft>
                <a:spcPts val="0"/>
              </a:spcAft>
              <a:buClrTx/>
              <a:buSzTx/>
              <a:buFont typeface="Arial" pitchFamily="34" charset="0"/>
              <a:buAutoNum type="arabicPeriod"/>
              <a:tabLst/>
              <a:defRPr/>
            </a:pPr>
            <a:r>
              <a:rPr lang="en-US" b="1" u="sng" baseline="0" dirty="0" smtClean="0"/>
              <a:t>Select Create Query</a:t>
            </a:r>
          </a:p>
          <a:p>
            <a:pPr marL="228600" marR="0" lvl="0" indent="-228600" algn="l" defTabSz="914400" rtl="0" eaLnBrk="1" fontAlgn="auto" latinLnBrk="0" hangingPunct="1">
              <a:lnSpc>
                <a:spcPct val="100000"/>
              </a:lnSpc>
              <a:spcBef>
                <a:spcPts val="0"/>
              </a:spcBef>
              <a:spcAft>
                <a:spcPts val="0"/>
              </a:spcAft>
              <a:buClrTx/>
              <a:buSzTx/>
              <a:buFont typeface="Arial" pitchFamily="34" charset="0"/>
              <a:buAutoNum type="arabicPeriod"/>
              <a:tabLst/>
              <a:defRPr/>
            </a:pPr>
            <a:r>
              <a:rPr lang="en-US" b="1" u="sng" baseline="0" dirty="0" smtClean="0"/>
              <a:t>Login to SAP</a:t>
            </a:r>
          </a:p>
          <a:p>
            <a:pPr marL="228600" marR="0" lvl="0" indent="-228600" algn="l" defTabSz="914400" rtl="0" eaLnBrk="1" fontAlgn="auto" latinLnBrk="0" hangingPunct="1">
              <a:lnSpc>
                <a:spcPct val="100000"/>
              </a:lnSpc>
              <a:spcBef>
                <a:spcPts val="0"/>
              </a:spcBef>
              <a:spcAft>
                <a:spcPts val="0"/>
              </a:spcAft>
              <a:buClrTx/>
              <a:buSzTx/>
              <a:buFont typeface="Arial" pitchFamily="34" charset="0"/>
              <a:buAutoNum type="arabicPeriod"/>
              <a:tabLst/>
              <a:defRPr/>
            </a:pPr>
            <a:r>
              <a:rPr lang="en-US" b="1" u="sng" baseline="0" dirty="0" smtClean="0"/>
              <a:t>Data Source – Select Logical Databases</a:t>
            </a:r>
          </a:p>
          <a:p>
            <a:pPr marL="685800" marR="0" lvl="1" indent="-228600" algn="l" defTabSz="914400" rtl="0" eaLnBrk="1" fontAlgn="auto" latinLnBrk="0" hangingPunct="1">
              <a:lnSpc>
                <a:spcPct val="100000"/>
              </a:lnSpc>
              <a:spcBef>
                <a:spcPts val="0"/>
              </a:spcBef>
              <a:spcAft>
                <a:spcPts val="0"/>
              </a:spcAft>
              <a:buClrTx/>
              <a:buSzTx/>
              <a:buFont typeface="Arial" pitchFamily="34" charset="0"/>
              <a:buAutoNum type="arabicPeriod"/>
              <a:tabLst/>
              <a:defRPr/>
            </a:pPr>
            <a:r>
              <a:rPr lang="en-US" b="1" u="sng" baseline="0" dirty="0" smtClean="0"/>
              <a:t>OK</a:t>
            </a:r>
          </a:p>
          <a:p>
            <a:pPr marL="228600" marR="0" lvl="0" indent="-228600" algn="l" defTabSz="914400" rtl="0" eaLnBrk="1" fontAlgn="auto" latinLnBrk="0" hangingPunct="1">
              <a:lnSpc>
                <a:spcPct val="100000"/>
              </a:lnSpc>
              <a:spcBef>
                <a:spcPts val="0"/>
              </a:spcBef>
              <a:spcAft>
                <a:spcPts val="0"/>
              </a:spcAft>
              <a:buClrTx/>
              <a:buSzTx/>
              <a:buFont typeface="Arial" pitchFamily="34" charset="0"/>
              <a:buAutoNum type="arabicPeriod"/>
              <a:tabLst/>
              <a:defRPr/>
            </a:pPr>
            <a:r>
              <a:rPr lang="en-US" b="1" u="sng" baseline="0" dirty="0" smtClean="0"/>
              <a:t>Data dictionary</a:t>
            </a:r>
          </a:p>
          <a:p>
            <a:pPr marL="685800" marR="0" lvl="1" indent="-228600" algn="l" defTabSz="914400" rtl="0" eaLnBrk="1" fontAlgn="auto" latinLnBrk="0" hangingPunct="1">
              <a:lnSpc>
                <a:spcPct val="100000"/>
              </a:lnSpc>
              <a:spcBef>
                <a:spcPts val="0"/>
              </a:spcBef>
              <a:spcAft>
                <a:spcPts val="0"/>
              </a:spcAft>
              <a:buClrTx/>
              <a:buSzTx/>
              <a:buFont typeface="Arial" pitchFamily="34" charset="0"/>
              <a:buAutoNum type="arabicPeriod"/>
              <a:tabLst/>
              <a:defRPr/>
            </a:pPr>
            <a:r>
              <a:rPr lang="en-US" b="1" u="sng" baseline="0" dirty="0" smtClean="0"/>
              <a:t>Material Management (MM)</a:t>
            </a:r>
          </a:p>
          <a:p>
            <a:pPr marL="685800" marR="0" lvl="1" indent="-228600" algn="l" defTabSz="914400" rtl="0" eaLnBrk="1" fontAlgn="auto" latinLnBrk="0" hangingPunct="1">
              <a:lnSpc>
                <a:spcPct val="100000"/>
              </a:lnSpc>
              <a:spcBef>
                <a:spcPts val="0"/>
              </a:spcBef>
              <a:spcAft>
                <a:spcPts val="0"/>
              </a:spcAft>
              <a:buClrTx/>
              <a:buSzTx/>
              <a:buFont typeface="Arial" pitchFamily="34" charset="0"/>
              <a:buAutoNum type="arabicPeriod"/>
              <a:tabLst/>
              <a:defRPr/>
            </a:pPr>
            <a:r>
              <a:rPr lang="en-US" b="1" u="sng" baseline="0" dirty="0" smtClean="0"/>
              <a:t>BAM (Purchase Requisitions (General))</a:t>
            </a:r>
          </a:p>
          <a:p>
            <a:pPr marL="1143000" marR="0" lvl="2" indent="-228600" algn="l" defTabSz="914400" rtl="0" eaLnBrk="1" fontAlgn="auto" latinLnBrk="0" hangingPunct="1">
              <a:lnSpc>
                <a:spcPct val="100000"/>
              </a:lnSpc>
              <a:spcBef>
                <a:spcPts val="0"/>
              </a:spcBef>
              <a:spcAft>
                <a:spcPts val="0"/>
              </a:spcAft>
              <a:buClrTx/>
              <a:buSzTx/>
              <a:buFont typeface="Arial" pitchFamily="34" charset="0"/>
              <a:buAutoNum type="arabicPeriod"/>
              <a:tabLst/>
              <a:defRPr/>
            </a:pPr>
            <a:r>
              <a:rPr lang="en-US" b="1" u="sng" baseline="0" dirty="0" smtClean="0"/>
              <a:t>Drag over</a:t>
            </a:r>
          </a:p>
          <a:p>
            <a:pPr marL="1143000" marR="0" lvl="2" indent="-228600" algn="l" defTabSz="914400" rtl="0" eaLnBrk="1" fontAlgn="auto" latinLnBrk="0" hangingPunct="1">
              <a:lnSpc>
                <a:spcPct val="100000"/>
              </a:lnSpc>
              <a:spcBef>
                <a:spcPts val="0"/>
              </a:spcBef>
              <a:spcAft>
                <a:spcPts val="0"/>
              </a:spcAft>
              <a:buClrTx/>
              <a:buSzTx/>
              <a:buFont typeface="Arial" pitchFamily="34" charset="0"/>
              <a:buAutoNum type="arabicPeriod"/>
              <a:tabLst/>
              <a:defRPr/>
            </a:pPr>
            <a:r>
              <a:rPr lang="en-US" b="1" u="sng" baseline="0" dirty="0" smtClean="0"/>
              <a:t>Has 3 tables</a:t>
            </a:r>
          </a:p>
          <a:p>
            <a:pPr marL="228600" marR="0" lvl="0" indent="-228600" algn="l" defTabSz="914400" rtl="0" eaLnBrk="1" fontAlgn="auto" latinLnBrk="0" hangingPunct="1">
              <a:lnSpc>
                <a:spcPct val="100000"/>
              </a:lnSpc>
              <a:spcBef>
                <a:spcPts val="0"/>
              </a:spcBef>
              <a:spcAft>
                <a:spcPts val="0"/>
              </a:spcAft>
              <a:buClrTx/>
              <a:buSzTx/>
              <a:buFont typeface="Arial" pitchFamily="34" charset="0"/>
              <a:buAutoNum type="arabicPeriod"/>
              <a:tabLst/>
              <a:defRPr/>
            </a:pPr>
            <a:r>
              <a:rPr lang="en-US" b="1" u="sng" baseline="0" dirty="0" smtClean="0"/>
              <a:t>Will run query in the order of hierarchy</a:t>
            </a:r>
          </a:p>
          <a:p>
            <a:pPr marL="685800" marR="0" lvl="1" indent="-228600" algn="l" defTabSz="914400" rtl="0" eaLnBrk="1" fontAlgn="auto" latinLnBrk="0" hangingPunct="1">
              <a:lnSpc>
                <a:spcPct val="100000"/>
              </a:lnSpc>
              <a:spcBef>
                <a:spcPts val="0"/>
              </a:spcBef>
              <a:spcAft>
                <a:spcPts val="0"/>
              </a:spcAft>
              <a:buClrTx/>
              <a:buSzTx/>
              <a:buFont typeface="Arial" pitchFamily="34" charset="0"/>
              <a:buAutoNum type="arabicPeriod"/>
              <a:tabLst/>
              <a:defRPr/>
            </a:pPr>
            <a:r>
              <a:rPr lang="en-US" b="1" u="sng" baseline="0" dirty="0" smtClean="0"/>
              <a:t>EBAN table first</a:t>
            </a:r>
          </a:p>
          <a:p>
            <a:pPr marL="1143000" marR="0" lvl="2" indent="-228600" algn="l" defTabSz="914400" rtl="0" eaLnBrk="1" fontAlgn="auto" latinLnBrk="0" hangingPunct="1">
              <a:lnSpc>
                <a:spcPct val="100000"/>
              </a:lnSpc>
              <a:spcBef>
                <a:spcPts val="0"/>
              </a:spcBef>
              <a:spcAft>
                <a:spcPts val="0"/>
              </a:spcAft>
              <a:buClrTx/>
              <a:buSzTx/>
              <a:buFont typeface="Arial" pitchFamily="34" charset="0"/>
              <a:buAutoNum type="arabicPeriod"/>
              <a:tabLst/>
              <a:defRPr/>
            </a:pPr>
            <a:r>
              <a:rPr lang="en-US" b="1" u="sng" baseline="0" dirty="0" smtClean="0"/>
              <a:t>Select fields = 1, 2, 5, 7, 8</a:t>
            </a:r>
          </a:p>
          <a:p>
            <a:pPr marL="685800" marR="0" lvl="1" indent="-228600" algn="l" defTabSz="914400" rtl="0" eaLnBrk="1" fontAlgn="auto" latinLnBrk="0" hangingPunct="1">
              <a:lnSpc>
                <a:spcPct val="100000"/>
              </a:lnSpc>
              <a:spcBef>
                <a:spcPts val="0"/>
              </a:spcBef>
              <a:spcAft>
                <a:spcPts val="0"/>
              </a:spcAft>
              <a:buClrTx/>
              <a:buSzTx/>
              <a:buFont typeface="Arial" pitchFamily="34" charset="0"/>
              <a:buAutoNum type="arabicPeriod"/>
              <a:tabLst/>
              <a:defRPr/>
            </a:pPr>
            <a:r>
              <a:rPr lang="en-US" b="1" u="sng" baseline="0" dirty="0" smtClean="0"/>
              <a:t>MARA table</a:t>
            </a:r>
          </a:p>
          <a:p>
            <a:pPr marL="1143000" marR="0" lvl="2" indent="-228600" algn="l" defTabSz="914400" rtl="0" eaLnBrk="1" fontAlgn="auto" latinLnBrk="0" hangingPunct="1">
              <a:lnSpc>
                <a:spcPct val="100000"/>
              </a:lnSpc>
              <a:spcBef>
                <a:spcPts val="0"/>
              </a:spcBef>
              <a:spcAft>
                <a:spcPts val="0"/>
              </a:spcAft>
              <a:buClrTx/>
              <a:buSzTx/>
              <a:buFont typeface="Arial" pitchFamily="34" charset="0"/>
              <a:buAutoNum type="arabicPeriod"/>
              <a:tabLst/>
              <a:defRPr/>
            </a:pPr>
            <a:r>
              <a:rPr lang="en-US" b="1" u="sng" baseline="0" dirty="0" smtClean="0"/>
              <a:t>Select fields = 3, 11</a:t>
            </a:r>
          </a:p>
          <a:p>
            <a:pPr marL="685800" marR="0" lvl="1" indent="-228600" algn="l" defTabSz="914400" rtl="0" eaLnBrk="1" fontAlgn="auto" latinLnBrk="0" hangingPunct="1">
              <a:lnSpc>
                <a:spcPct val="100000"/>
              </a:lnSpc>
              <a:spcBef>
                <a:spcPts val="0"/>
              </a:spcBef>
              <a:spcAft>
                <a:spcPts val="0"/>
              </a:spcAft>
              <a:buClrTx/>
              <a:buSzTx/>
              <a:buFont typeface="Arial" pitchFamily="34" charset="0"/>
              <a:buAutoNum type="arabicPeriod"/>
              <a:tabLst/>
              <a:defRPr/>
            </a:pPr>
            <a:r>
              <a:rPr lang="en-US" b="1" u="sng" baseline="0" dirty="0" smtClean="0"/>
              <a:t>EBKN table</a:t>
            </a:r>
          </a:p>
          <a:p>
            <a:pPr marL="1143000" marR="0" lvl="2" indent="-228600" algn="l" defTabSz="914400" rtl="0" eaLnBrk="1" fontAlgn="auto" latinLnBrk="0" hangingPunct="1">
              <a:lnSpc>
                <a:spcPct val="100000"/>
              </a:lnSpc>
              <a:spcBef>
                <a:spcPts val="0"/>
              </a:spcBef>
              <a:spcAft>
                <a:spcPts val="0"/>
              </a:spcAft>
              <a:buClrTx/>
              <a:buSzTx/>
              <a:buFont typeface="Arial" pitchFamily="34" charset="0"/>
              <a:buAutoNum type="arabicPeriod"/>
              <a:tabLst/>
              <a:defRPr/>
            </a:pPr>
            <a:r>
              <a:rPr lang="en-US" b="1" u="sng" baseline="0" dirty="0" smtClean="0"/>
              <a:t>Error message – parallel issue</a:t>
            </a:r>
          </a:p>
          <a:p>
            <a:pPr marL="1600200" marR="0" lvl="3" indent="-228600" algn="l" defTabSz="914400" rtl="0" eaLnBrk="1" fontAlgn="auto" latinLnBrk="0" hangingPunct="1">
              <a:lnSpc>
                <a:spcPct val="100000"/>
              </a:lnSpc>
              <a:spcBef>
                <a:spcPts val="0"/>
              </a:spcBef>
              <a:spcAft>
                <a:spcPts val="0"/>
              </a:spcAft>
              <a:buClrTx/>
              <a:buSzTx/>
              <a:buFont typeface="Arial" pitchFamily="34" charset="0"/>
              <a:buAutoNum type="arabicPeriod"/>
              <a:tabLst/>
              <a:defRPr/>
            </a:pPr>
            <a:r>
              <a:rPr lang="en-US" b="1" u="sng" baseline="0" dirty="0" smtClean="0"/>
              <a:t>If parallel tables – cannot select from both – LIMITATION</a:t>
            </a:r>
          </a:p>
          <a:p>
            <a:pPr marL="1600200" marR="0" lvl="3" indent="-228600" algn="l" defTabSz="914400" rtl="0" eaLnBrk="1" fontAlgn="auto" latinLnBrk="0" hangingPunct="1">
              <a:lnSpc>
                <a:spcPct val="100000"/>
              </a:lnSpc>
              <a:spcBef>
                <a:spcPts val="0"/>
              </a:spcBef>
              <a:spcAft>
                <a:spcPts val="0"/>
              </a:spcAft>
              <a:buClrTx/>
              <a:buSzTx/>
              <a:buFont typeface="Arial" pitchFamily="34" charset="0"/>
              <a:buAutoNum type="arabicPeriod"/>
              <a:tabLst/>
              <a:defRPr/>
            </a:pPr>
            <a:r>
              <a:rPr lang="en-US" b="1" u="sng" baseline="0" dirty="0" smtClean="0"/>
              <a:t>Can unselect from MARA and then select from EBKN</a:t>
            </a:r>
          </a:p>
          <a:p>
            <a:pPr marL="1143000" marR="0" lvl="2" indent="-228600" algn="l" defTabSz="914400" rtl="0" eaLnBrk="1" fontAlgn="auto" latinLnBrk="0" hangingPunct="1">
              <a:lnSpc>
                <a:spcPct val="100000"/>
              </a:lnSpc>
              <a:spcBef>
                <a:spcPts val="0"/>
              </a:spcBef>
              <a:spcAft>
                <a:spcPts val="0"/>
              </a:spcAft>
              <a:buClrTx/>
              <a:buSzTx/>
              <a:buFont typeface="Arial" pitchFamily="34" charset="0"/>
              <a:buAutoNum type="arabicPeriod"/>
              <a:tabLst/>
              <a:defRPr/>
            </a:pPr>
            <a:r>
              <a:rPr lang="en-US" b="1" u="sng" baseline="0" dirty="0" smtClean="0"/>
              <a:t>OK</a:t>
            </a:r>
          </a:p>
          <a:p>
            <a:pPr marL="228600" marR="0" lvl="0" indent="-228600" algn="l" defTabSz="914400" rtl="0" eaLnBrk="1" fontAlgn="auto" latinLnBrk="0" hangingPunct="1">
              <a:lnSpc>
                <a:spcPct val="100000"/>
              </a:lnSpc>
              <a:spcBef>
                <a:spcPts val="0"/>
              </a:spcBef>
              <a:spcAft>
                <a:spcPts val="0"/>
              </a:spcAft>
              <a:buClrTx/>
              <a:buSzTx/>
              <a:buFont typeface="Arial" pitchFamily="34" charset="0"/>
              <a:buAutoNum type="arabicPeriod"/>
              <a:tabLst/>
              <a:defRPr/>
            </a:pPr>
            <a:r>
              <a:rPr lang="en-US" b="1" u="sng" baseline="0" dirty="0" smtClean="0"/>
              <a:t>Cannot deselect in the Section column</a:t>
            </a:r>
          </a:p>
          <a:p>
            <a:pPr marL="914400" marR="0" lvl="2" indent="0" algn="l" defTabSz="914400" rtl="0" eaLnBrk="1" fontAlgn="auto" latinLnBrk="0" hangingPunct="1">
              <a:lnSpc>
                <a:spcPct val="100000"/>
              </a:lnSpc>
              <a:spcBef>
                <a:spcPts val="0"/>
              </a:spcBef>
              <a:spcAft>
                <a:spcPts val="0"/>
              </a:spcAft>
              <a:buClrTx/>
              <a:buSzTx/>
              <a:buFont typeface="Arial" pitchFamily="34" charset="0"/>
              <a:buNone/>
              <a:tabLst/>
              <a:defRPr/>
            </a:pPr>
            <a:endParaRPr lang="en-US" b="1" u="sng" baseline="0" dirty="0" smtClean="0"/>
          </a:p>
          <a:p>
            <a:pPr marL="228600" lvl="0" indent="-228600">
              <a:buAutoNum type="arabicPeriod"/>
            </a:pPr>
            <a:r>
              <a:rPr lang="en-US" b="1" u="sng" dirty="0" smtClean="0"/>
              <a:t>DO NOT NEED TO COMPLETE – SAME AS BEFORE – BACK OUT OF QUERY</a:t>
            </a:r>
          </a:p>
        </p:txBody>
      </p:sp>
      <p:sp>
        <p:nvSpPr>
          <p:cNvPr id="4" name="Slide Number Placeholder 3"/>
          <p:cNvSpPr>
            <a:spLocks noGrp="1"/>
          </p:cNvSpPr>
          <p:nvPr>
            <p:ph type="sldNum" sz="quarter" idx="10"/>
          </p:nvPr>
        </p:nvSpPr>
        <p:spPr/>
        <p:txBody>
          <a:bodyPr/>
          <a:lstStyle/>
          <a:p>
            <a:fld id="{2AAFFAD7-F4BB-40AB-9856-8EF2547A47A0}" type="slidenum">
              <a:rPr lang="en-US" smtClean="0"/>
              <a:pPr/>
              <a:t>106</a:t>
            </a:fld>
            <a:endParaRPr lang="en-US" dirty="0"/>
          </a:p>
        </p:txBody>
      </p:sp>
    </p:spTree>
    <p:extLst>
      <p:ext uri="{BB962C8B-B14F-4D97-AF65-F5344CB8AC3E}">
        <p14:creationId xmlns:p14="http://schemas.microsoft.com/office/powerpoint/2010/main" val="207524923"/>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10000"/>
          </a:bodyPr>
          <a:lstStyle/>
          <a:p>
            <a:r>
              <a:rPr lang="en-US" sz="1200" b="1" dirty="0" smtClean="0">
                <a:solidFill>
                  <a:srgbClr val="FF0000"/>
                </a:solidFill>
              </a:rPr>
              <a:t>SKIP</a:t>
            </a:r>
            <a:r>
              <a:rPr lang="en-US" sz="1200" b="1" baseline="0" dirty="0" smtClean="0">
                <a:solidFill>
                  <a:srgbClr val="FF0000"/>
                </a:solidFill>
              </a:rPr>
              <a:t> IF CUSTOMER HAS CENTRAL</a:t>
            </a:r>
          </a:p>
          <a:p>
            <a:pPr marL="0" indent="0">
              <a:buFont typeface="Arial" pitchFamily="34" charset="0"/>
              <a:buNone/>
            </a:pPr>
            <a:r>
              <a:rPr lang="en-US" b="1" baseline="0" dirty="0" smtClean="0"/>
              <a:t>	NOTE- </a:t>
            </a:r>
            <a:r>
              <a:rPr lang="en-US" baseline="0" dirty="0" smtClean="0"/>
              <a:t>With CENTRAL this is automatically done and there is no icon.  </a:t>
            </a:r>
          </a:p>
          <a:p>
            <a:endParaRPr lang="en-US" dirty="0" smtClean="0"/>
          </a:p>
          <a:p>
            <a:r>
              <a:rPr lang="en-US" dirty="0" smtClean="0"/>
              <a:t>Publish</a:t>
            </a:r>
            <a:r>
              <a:rPr lang="en-US" baseline="0" dirty="0" smtClean="0"/>
              <a:t> your script for use by others on your team. </a:t>
            </a:r>
          </a:p>
          <a:p>
            <a:pPr marL="171450" indent="-171450">
              <a:buFont typeface="Arial" pitchFamily="34" charset="0"/>
              <a:buChar char="•"/>
            </a:pPr>
            <a:endParaRPr lang="en-US" b="1" dirty="0" smtClean="0"/>
          </a:p>
          <a:p>
            <a:pPr marL="171450" indent="-171450">
              <a:buFont typeface="Arial" pitchFamily="34" charset="0"/>
              <a:buChar char="•"/>
            </a:pPr>
            <a:r>
              <a:rPr lang="en-US" b="1" dirty="0" smtClean="0"/>
              <a:t>Embed a copy of the recording in Excel</a:t>
            </a:r>
            <a:r>
              <a:rPr lang="en-US" b="1" baseline="0" dirty="0" smtClean="0"/>
              <a:t> - </a:t>
            </a:r>
            <a:r>
              <a:rPr lang="en-US" b="0" baseline="0" dirty="0" smtClean="0"/>
              <a:t>so it is easily shared</a:t>
            </a:r>
          </a:p>
          <a:p>
            <a:pPr marL="628650" marR="0" lvl="1" indent="-171450" algn="l" defTabSz="914400" rtl="0" eaLnBrk="1" fontAlgn="auto" latinLnBrk="0" hangingPunct="1">
              <a:lnSpc>
                <a:spcPct val="100000"/>
              </a:lnSpc>
              <a:spcBef>
                <a:spcPts val="0"/>
              </a:spcBef>
              <a:spcAft>
                <a:spcPts val="0"/>
              </a:spcAft>
              <a:buClrTx/>
              <a:buSzTx/>
              <a:buFont typeface="Arial" pitchFamily="34" charset="0"/>
              <a:buChar char="•"/>
              <a:tabLst/>
              <a:defRPr/>
            </a:pPr>
            <a:r>
              <a:rPr lang="en-US" baseline="0" dirty="0" smtClean="0"/>
              <a:t>Once published, the script is associated with the spreadsheet template and Runner users will be able to execute the script using the Excel add-in</a:t>
            </a:r>
          </a:p>
          <a:p>
            <a:pPr marL="628650" marR="0" lvl="1" indent="-171450" algn="l" defTabSz="914400" rtl="0" eaLnBrk="1" fontAlgn="auto" latinLnBrk="0" hangingPunct="1">
              <a:lnSpc>
                <a:spcPct val="100000"/>
              </a:lnSpc>
              <a:spcBef>
                <a:spcPts val="0"/>
              </a:spcBef>
              <a:spcAft>
                <a:spcPts val="0"/>
              </a:spcAft>
              <a:buClrTx/>
              <a:buSzTx/>
              <a:buFont typeface="Arial" pitchFamily="34" charset="0"/>
              <a:buChar char="•"/>
              <a:tabLst/>
              <a:defRPr/>
            </a:pPr>
            <a:r>
              <a:rPr lang="en-US" baseline="0" dirty="0" smtClean="0"/>
              <a:t>Documents &gt; Winshuttle &gt; Transaction &gt; Data &gt; find Excel template, then only the scripts published to that Excel file will show</a:t>
            </a:r>
          </a:p>
          <a:p>
            <a:pPr marL="628650" marR="0" lvl="1" indent="-171450" algn="l" defTabSz="914400" rtl="0" eaLnBrk="1" fontAlgn="auto" latinLnBrk="0" hangingPunct="1">
              <a:lnSpc>
                <a:spcPct val="100000"/>
              </a:lnSpc>
              <a:spcBef>
                <a:spcPts val="0"/>
              </a:spcBef>
              <a:spcAft>
                <a:spcPts val="0"/>
              </a:spcAft>
              <a:buClrTx/>
              <a:buSzTx/>
              <a:buFont typeface="Arial" pitchFamily="34" charset="0"/>
              <a:buChar char="•"/>
              <a:tabLst/>
              <a:defRPr/>
            </a:pPr>
            <a:r>
              <a:rPr lang="en-US" baseline="0" dirty="0" smtClean="0"/>
              <a:t>If you just open Excel – you can search for all templates</a:t>
            </a:r>
          </a:p>
          <a:p>
            <a:pPr marL="0" indent="0">
              <a:buFont typeface="Arial" pitchFamily="34" charset="0"/>
              <a:buNone/>
            </a:pPr>
            <a:endParaRPr lang="en-US" b="1" dirty="0" smtClean="0"/>
          </a:p>
          <a:p>
            <a:pPr marL="171450" indent="-171450">
              <a:buFont typeface="Arial" pitchFamily="34" charset="0"/>
              <a:buChar char="•"/>
            </a:pPr>
            <a:r>
              <a:rPr lang="en-US" b="1" dirty="0" smtClean="0"/>
              <a:t>Bind to sheet</a:t>
            </a:r>
          </a:p>
          <a:p>
            <a:pPr marL="628650" lvl="1" indent="-171450">
              <a:buFont typeface="Arial" pitchFamily="34" charset="0"/>
              <a:buChar char="•"/>
            </a:pPr>
            <a:r>
              <a:rPr lang="en-US" b="0" baseline="0" dirty="0" smtClean="0"/>
              <a:t>Runner will only be able to use the Sheet of the spreadsheet that is indicated</a:t>
            </a:r>
          </a:p>
          <a:p>
            <a:pPr marL="0" indent="0">
              <a:buFont typeface="Arial" pitchFamily="34" charset="0"/>
              <a:buNone/>
            </a:pPr>
            <a:endParaRPr lang="en-US" baseline="0" dirty="0" smtClean="0"/>
          </a:p>
          <a:p>
            <a:pPr marL="0" marR="0" indent="0" algn="l" defTabSz="914400" rtl="0" eaLnBrk="1" fontAlgn="auto" latinLnBrk="0" hangingPunct="1">
              <a:lnSpc>
                <a:spcPct val="100000"/>
              </a:lnSpc>
              <a:spcBef>
                <a:spcPts val="0"/>
              </a:spcBef>
              <a:spcAft>
                <a:spcPts val="0"/>
              </a:spcAft>
              <a:buClrTx/>
              <a:buSzTx/>
              <a:buFont typeface="Arial" pitchFamily="34" charset="0"/>
              <a:buNone/>
              <a:tabLst/>
              <a:defRPr/>
            </a:pPr>
            <a:r>
              <a:rPr lang="en-US" baseline="0" dirty="0" smtClean="0"/>
              <a:t>Data template can be cleaned up or after publishing.  </a:t>
            </a:r>
          </a:p>
          <a:p>
            <a:pPr marL="0" marR="0" indent="0" algn="l" defTabSz="914400" rtl="0" eaLnBrk="1" fontAlgn="auto" latinLnBrk="0" hangingPunct="1">
              <a:lnSpc>
                <a:spcPct val="100000"/>
              </a:lnSpc>
              <a:spcBef>
                <a:spcPts val="0"/>
              </a:spcBef>
              <a:spcAft>
                <a:spcPts val="0"/>
              </a:spcAft>
              <a:buClrTx/>
              <a:buSzTx/>
              <a:buFont typeface="Arial" pitchFamily="34" charset="0"/>
              <a:buNone/>
              <a:tabLst/>
              <a:defRPr/>
            </a:pPr>
            <a:r>
              <a:rPr lang="en-US" baseline="0" dirty="0" smtClean="0"/>
              <a:t>With CENTRAL  it must be cleaned up before submitting. </a:t>
            </a:r>
          </a:p>
          <a:p>
            <a:pPr marL="0" indent="0">
              <a:buFont typeface="Arial" pitchFamily="34" charset="0"/>
              <a:buNone/>
            </a:pPr>
            <a:endParaRPr lang="en-US" baseline="0" dirty="0" smtClean="0"/>
          </a:p>
          <a:p>
            <a:pPr marL="0" indent="0">
              <a:buFont typeface="Arial" pitchFamily="34" charset="0"/>
              <a:buNone/>
            </a:pPr>
            <a:r>
              <a:rPr lang="en-US" baseline="0" dirty="0" smtClean="0"/>
              <a:t>With CENTRAL  this is automatically done and there is no icon.  </a:t>
            </a:r>
          </a:p>
          <a:p>
            <a:pPr marL="0" indent="0">
              <a:buFont typeface="Arial" pitchFamily="34" charset="0"/>
              <a:buNone/>
            </a:pPr>
            <a:endParaRPr lang="en-US" baseline="0" dirty="0" smtClean="0"/>
          </a:p>
          <a:p>
            <a:pPr marL="0" indent="0">
              <a:buFont typeface="Arial" pitchFamily="34" charset="0"/>
              <a:buNone/>
            </a:pPr>
            <a:r>
              <a:rPr lang="en-US" b="1" u="sng" baseline="0" dirty="0" smtClean="0"/>
              <a:t>DEMO HOW TO PUBLISH – USE SCRIPT THAT WAS JUST CREATED </a:t>
            </a:r>
          </a:p>
          <a:p>
            <a:pPr marL="0" marR="0" indent="0" algn="l" defTabSz="914400" rtl="0" eaLnBrk="1" fontAlgn="auto" latinLnBrk="0" hangingPunct="1">
              <a:lnSpc>
                <a:spcPct val="100000"/>
              </a:lnSpc>
              <a:spcBef>
                <a:spcPts val="0"/>
              </a:spcBef>
              <a:spcAft>
                <a:spcPts val="0"/>
              </a:spcAft>
              <a:buClrTx/>
              <a:buSzTx/>
              <a:buFont typeface="Arial" pitchFamily="34" charset="0"/>
              <a:buNone/>
              <a:tabLst/>
              <a:defRPr/>
            </a:pPr>
            <a:endParaRPr lang="en-US" baseline="0" dirty="0" smtClean="0"/>
          </a:p>
        </p:txBody>
      </p:sp>
      <p:sp>
        <p:nvSpPr>
          <p:cNvPr id="4" name="Slide Number Placeholder 3"/>
          <p:cNvSpPr>
            <a:spLocks noGrp="1"/>
          </p:cNvSpPr>
          <p:nvPr>
            <p:ph type="sldNum" sz="quarter" idx="10"/>
          </p:nvPr>
        </p:nvSpPr>
        <p:spPr/>
        <p:txBody>
          <a:bodyPr/>
          <a:lstStyle/>
          <a:p>
            <a:fld id="{2AAFFAD7-F4BB-40AB-9856-8EF2547A47A0}" type="slidenum">
              <a:rPr lang="en-US" smtClean="0">
                <a:solidFill>
                  <a:prstClr val="black"/>
                </a:solidFill>
              </a:rPr>
              <a:pPr/>
              <a:t>107</a:t>
            </a:fld>
            <a:endParaRPr lang="en-US" dirty="0">
              <a:solidFill>
                <a:prstClr val="black"/>
              </a:solidFill>
            </a:endParaRPr>
          </a:p>
        </p:txBody>
      </p:sp>
    </p:spTree>
    <p:extLst>
      <p:ext uri="{BB962C8B-B14F-4D97-AF65-F5344CB8AC3E}">
        <p14:creationId xmlns:p14="http://schemas.microsoft.com/office/powerpoint/2010/main" val="3520957687"/>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10000"/>
          </a:bodyPr>
          <a:lstStyle/>
          <a:p>
            <a:r>
              <a:rPr lang="en-US" sz="1200" b="1" dirty="0" smtClean="0">
                <a:solidFill>
                  <a:srgbClr val="FF0000"/>
                </a:solidFill>
              </a:rPr>
              <a:t>SKIP</a:t>
            </a:r>
            <a:r>
              <a:rPr lang="en-US" sz="1200" b="1" baseline="0" dirty="0" smtClean="0">
                <a:solidFill>
                  <a:srgbClr val="FF0000"/>
                </a:solidFill>
              </a:rPr>
              <a:t> IF CUSTOMER HAS CENTRAL</a:t>
            </a:r>
          </a:p>
          <a:p>
            <a:pPr marL="0" indent="0">
              <a:buFont typeface="Arial" pitchFamily="34" charset="0"/>
              <a:buNone/>
            </a:pPr>
            <a:r>
              <a:rPr lang="en-US" b="1" baseline="0" dirty="0" smtClean="0"/>
              <a:t>	NOTE- </a:t>
            </a:r>
            <a:r>
              <a:rPr lang="en-US" baseline="0" dirty="0" smtClean="0"/>
              <a:t>With CENTRAL this is automatically done and there is no icon.  </a:t>
            </a:r>
          </a:p>
          <a:p>
            <a:endParaRPr lang="en-US" dirty="0" smtClean="0"/>
          </a:p>
          <a:p>
            <a:r>
              <a:rPr lang="en-US" dirty="0" smtClean="0"/>
              <a:t>Publish</a:t>
            </a:r>
            <a:r>
              <a:rPr lang="en-US" baseline="0" dirty="0" smtClean="0"/>
              <a:t> your script for use by others on your team. </a:t>
            </a:r>
          </a:p>
          <a:p>
            <a:pPr marL="171450" indent="-171450">
              <a:buFont typeface="Arial" pitchFamily="34" charset="0"/>
              <a:buChar char="•"/>
            </a:pPr>
            <a:endParaRPr lang="en-US" b="1" dirty="0" smtClean="0"/>
          </a:p>
          <a:p>
            <a:pPr marL="171450" indent="-171450">
              <a:buFont typeface="Arial" pitchFamily="34" charset="0"/>
              <a:buChar char="•"/>
            </a:pPr>
            <a:r>
              <a:rPr lang="en-US" b="1" dirty="0" smtClean="0"/>
              <a:t>Embed a copy of the recording in Excel</a:t>
            </a:r>
            <a:r>
              <a:rPr lang="en-US" b="1" baseline="0" dirty="0" smtClean="0"/>
              <a:t> - </a:t>
            </a:r>
            <a:r>
              <a:rPr lang="en-US" b="0" baseline="0" dirty="0" smtClean="0"/>
              <a:t>so it is easily shared</a:t>
            </a:r>
          </a:p>
          <a:p>
            <a:pPr marL="628650" marR="0" lvl="1" indent="-171450" algn="l" defTabSz="914400" rtl="0" eaLnBrk="1" fontAlgn="auto" latinLnBrk="0" hangingPunct="1">
              <a:lnSpc>
                <a:spcPct val="100000"/>
              </a:lnSpc>
              <a:spcBef>
                <a:spcPts val="0"/>
              </a:spcBef>
              <a:spcAft>
                <a:spcPts val="0"/>
              </a:spcAft>
              <a:buClrTx/>
              <a:buSzTx/>
              <a:buFont typeface="Arial" pitchFamily="34" charset="0"/>
              <a:buChar char="•"/>
              <a:tabLst/>
              <a:defRPr/>
            </a:pPr>
            <a:r>
              <a:rPr lang="en-US" baseline="0" dirty="0" smtClean="0"/>
              <a:t>Once published, the script is associated with the spreadsheet template and Runner users will be able to execute the script using the Excel add-in</a:t>
            </a:r>
          </a:p>
          <a:p>
            <a:pPr marL="628650" marR="0" lvl="1" indent="-171450" algn="l" defTabSz="914400" rtl="0" eaLnBrk="1" fontAlgn="auto" latinLnBrk="0" hangingPunct="1">
              <a:lnSpc>
                <a:spcPct val="100000"/>
              </a:lnSpc>
              <a:spcBef>
                <a:spcPts val="0"/>
              </a:spcBef>
              <a:spcAft>
                <a:spcPts val="0"/>
              </a:spcAft>
              <a:buClrTx/>
              <a:buSzTx/>
              <a:buFont typeface="Arial" pitchFamily="34" charset="0"/>
              <a:buChar char="•"/>
              <a:tabLst/>
              <a:defRPr/>
            </a:pPr>
            <a:r>
              <a:rPr lang="en-US" baseline="0" dirty="0" smtClean="0"/>
              <a:t>Documents &gt; Winshuttle &gt; Transaction &gt; Data &gt; find Excel template, then only the scripts published to that Excel file will show</a:t>
            </a:r>
          </a:p>
          <a:p>
            <a:pPr marL="628650" marR="0" lvl="1" indent="-171450" algn="l" defTabSz="914400" rtl="0" eaLnBrk="1" fontAlgn="auto" latinLnBrk="0" hangingPunct="1">
              <a:lnSpc>
                <a:spcPct val="100000"/>
              </a:lnSpc>
              <a:spcBef>
                <a:spcPts val="0"/>
              </a:spcBef>
              <a:spcAft>
                <a:spcPts val="0"/>
              </a:spcAft>
              <a:buClrTx/>
              <a:buSzTx/>
              <a:buFont typeface="Arial" pitchFamily="34" charset="0"/>
              <a:buChar char="•"/>
              <a:tabLst/>
              <a:defRPr/>
            </a:pPr>
            <a:r>
              <a:rPr lang="en-US" baseline="0" dirty="0" smtClean="0"/>
              <a:t>If you just open Excel – you can search for all templates</a:t>
            </a:r>
          </a:p>
          <a:p>
            <a:pPr marL="0" indent="0">
              <a:buFont typeface="Arial" pitchFamily="34" charset="0"/>
              <a:buNone/>
            </a:pPr>
            <a:endParaRPr lang="en-US" b="1" dirty="0" smtClean="0"/>
          </a:p>
          <a:p>
            <a:pPr marL="171450" indent="-171450">
              <a:buFont typeface="Arial" pitchFamily="34" charset="0"/>
              <a:buChar char="•"/>
            </a:pPr>
            <a:r>
              <a:rPr lang="en-US" b="1" dirty="0" smtClean="0"/>
              <a:t>Bind to sheet</a:t>
            </a:r>
          </a:p>
          <a:p>
            <a:pPr marL="628650" lvl="1" indent="-171450">
              <a:buFont typeface="Arial" pitchFamily="34" charset="0"/>
              <a:buChar char="•"/>
            </a:pPr>
            <a:r>
              <a:rPr lang="en-US" b="0" baseline="0" dirty="0" smtClean="0"/>
              <a:t>Runner will only be able to use the Sheet of the spreadsheet that is indicated</a:t>
            </a:r>
          </a:p>
          <a:p>
            <a:pPr marL="0" indent="0">
              <a:buFont typeface="Arial" pitchFamily="34" charset="0"/>
              <a:buNone/>
            </a:pPr>
            <a:endParaRPr lang="en-US" baseline="0" dirty="0" smtClean="0"/>
          </a:p>
          <a:p>
            <a:pPr marL="0" marR="0" indent="0" algn="l" defTabSz="914400" rtl="0" eaLnBrk="1" fontAlgn="auto" latinLnBrk="0" hangingPunct="1">
              <a:lnSpc>
                <a:spcPct val="100000"/>
              </a:lnSpc>
              <a:spcBef>
                <a:spcPts val="0"/>
              </a:spcBef>
              <a:spcAft>
                <a:spcPts val="0"/>
              </a:spcAft>
              <a:buClrTx/>
              <a:buSzTx/>
              <a:buFont typeface="Arial" pitchFamily="34" charset="0"/>
              <a:buNone/>
              <a:tabLst/>
              <a:defRPr/>
            </a:pPr>
            <a:r>
              <a:rPr lang="en-US" baseline="0" dirty="0" smtClean="0"/>
              <a:t>Data template can be cleaned up or after publishing.  </a:t>
            </a:r>
          </a:p>
          <a:p>
            <a:pPr marL="0" marR="0" indent="0" algn="l" defTabSz="914400" rtl="0" eaLnBrk="1" fontAlgn="auto" latinLnBrk="0" hangingPunct="1">
              <a:lnSpc>
                <a:spcPct val="100000"/>
              </a:lnSpc>
              <a:spcBef>
                <a:spcPts val="0"/>
              </a:spcBef>
              <a:spcAft>
                <a:spcPts val="0"/>
              </a:spcAft>
              <a:buClrTx/>
              <a:buSzTx/>
              <a:buFont typeface="Arial" pitchFamily="34" charset="0"/>
              <a:buNone/>
              <a:tabLst/>
              <a:defRPr/>
            </a:pPr>
            <a:r>
              <a:rPr lang="en-US" baseline="0" dirty="0" smtClean="0"/>
              <a:t>With CENTRAL  it must be cleaned up before submitting. </a:t>
            </a:r>
          </a:p>
          <a:p>
            <a:pPr marL="0" indent="0">
              <a:buFont typeface="Arial" pitchFamily="34" charset="0"/>
              <a:buNone/>
            </a:pPr>
            <a:endParaRPr lang="en-US" baseline="0" dirty="0" smtClean="0"/>
          </a:p>
          <a:p>
            <a:pPr marL="0" indent="0">
              <a:buFont typeface="Arial" pitchFamily="34" charset="0"/>
              <a:buNone/>
            </a:pPr>
            <a:r>
              <a:rPr lang="en-US" baseline="0" dirty="0" smtClean="0"/>
              <a:t>With CENTRAL  this is automatically done and there is no icon.  </a:t>
            </a:r>
          </a:p>
          <a:p>
            <a:pPr marL="0" indent="0">
              <a:buFont typeface="Arial" pitchFamily="34" charset="0"/>
              <a:buNone/>
            </a:pPr>
            <a:endParaRPr lang="en-US" baseline="0" dirty="0" smtClean="0"/>
          </a:p>
          <a:p>
            <a:pPr marL="0" indent="0">
              <a:buFont typeface="Arial" pitchFamily="34" charset="0"/>
              <a:buNone/>
            </a:pPr>
            <a:r>
              <a:rPr lang="en-US" b="1" u="sng" baseline="0" dirty="0" smtClean="0"/>
              <a:t>DEMO HOW TO PUBLISH – USE SCRIPT THAT WAS JUST CREATED </a:t>
            </a:r>
          </a:p>
          <a:p>
            <a:pPr marL="0" marR="0" indent="0" algn="l" defTabSz="914400" rtl="0" eaLnBrk="1" fontAlgn="auto" latinLnBrk="0" hangingPunct="1">
              <a:lnSpc>
                <a:spcPct val="100000"/>
              </a:lnSpc>
              <a:spcBef>
                <a:spcPts val="0"/>
              </a:spcBef>
              <a:spcAft>
                <a:spcPts val="0"/>
              </a:spcAft>
              <a:buClrTx/>
              <a:buSzTx/>
              <a:buFont typeface="Arial" pitchFamily="34" charset="0"/>
              <a:buNone/>
              <a:tabLst/>
              <a:defRPr/>
            </a:pPr>
            <a:endParaRPr lang="en-US" baseline="0" dirty="0" smtClean="0"/>
          </a:p>
        </p:txBody>
      </p:sp>
      <p:sp>
        <p:nvSpPr>
          <p:cNvPr id="4" name="Slide Number Placeholder 3"/>
          <p:cNvSpPr>
            <a:spLocks noGrp="1"/>
          </p:cNvSpPr>
          <p:nvPr>
            <p:ph type="sldNum" sz="quarter" idx="10"/>
          </p:nvPr>
        </p:nvSpPr>
        <p:spPr/>
        <p:txBody>
          <a:bodyPr/>
          <a:lstStyle/>
          <a:p>
            <a:fld id="{2AAFFAD7-F4BB-40AB-9856-8EF2547A47A0}" type="slidenum">
              <a:rPr lang="en-US" smtClean="0">
                <a:solidFill>
                  <a:prstClr val="black"/>
                </a:solidFill>
              </a:rPr>
              <a:pPr/>
              <a:t>108</a:t>
            </a:fld>
            <a:endParaRPr lang="en-US" dirty="0">
              <a:solidFill>
                <a:prstClr val="black"/>
              </a:solidFill>
            </a:endParaRPr>
          </a:p>
        </p:txBody>
      </p:sp>
    </p:spTree>
    <p:extLst>
      <p:ext uri="{BB962C8B-B14F-4D97-AF65-F5344CB8AC3E}">
        <p14:creationId xmlns:p14="http://schemas.microsoft.com/office/powerpoint/2010/main" val="3410253066"/>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Autofit/>
          </a:bodyPr>
          <a:lstStyle/>
          <a:p>
            <a:pPr marL="171450" marR="0" lvl="0" indent="-171450" algn="l" defTabSz="914400" rtl="0" eaLnBrk="1" fontAlgn="auto" latinLnBrk="0" hangingPunct="1">
              <a:lnSpc>
                <a:spcPct val="100000"/>
              </a:lnSpc>
              <a:spcBef>
                <a:spcPts val="0"/>
              </a:spcBef>
              <a:spcAft>
                <a:spcPts val="0"/>
              </a:spcAft>
              <a:buClrTx/>
              <a:buSzTx/>
              <a:buFont typeface="Arial" pitchFamily="34" charset="0"/>
              <a:buChar char="•"/>
              <a:tabLst/>
              <a:defRPr/>
            </a:pPr>
            <a:r>
              <a:rPr lang="en-US" sz="1200" b="1" kern="1200" dirty="0" smtClean="0">
                <a:solidFill>
                  <a:schemeClr val="tx1"/>
                </a:solidFill>
                <a:effectLst/>
                <a:latin typeface="+mn-lt"/>
                <a:ea typeface="+mn-ea"/>
                <a:cs typeface="+mn-cs"/>
              </a:rPr>
              <a:t>Only include necessary Tables, Fields and Joins </a:t>
            </a:r>
          </a:p>
          <a:p>
            <a:pPr marL="628650" marR="0" lvl="1" indent="-171450" algn="l" defTabSz="914400" rtl="0" eaLnBrk="1" fontAlgn="auto" latinLnBrk="0" hangingPunct="1">
              <a:lnSpc>
                <a:spcPct val="100000"/>
              </a:lnSpc>
              <a:spcBef>
                <a:spcPts val="0"/>
              </a:spcBef>
              <a:spcAft>
                <a:spcPts val="0"/>
              </a:spcAft>
              <a:buClrTx/>
              <a:buSzTx/>
              <a:buFont typeface="Arial" pitchFamily="34" charset="0"/>
              <a:buChar char="•"/>
              <a:tabLst/>
              <a:defRPr/>
            </a:pPr>
            <a:r>
              <a:rPr lang="en-US" sz="1200" b="0" kern="1200" dirty="0" smtClean="0">
                <a:solidFill>
                  <a:schemeClr val="tx1"/>
                </a:solidFill>
                <a:effectLst/>
                <a:latin typeface="+mn-lt"/>
                <a:ea typeface="+mn-ea"/>
                <a:cs typeface="+mn-cs"/>
              </a:rPr>
              <a:t>This</a:t>
            </a:r>
            <a:r>
              <a:rPr lang="en-US" sz="1200" b="0" kern="1200" baseline="0" dirty="0" smtClean="0">
                <a:solidFill>
                  <a:schemeClr val="tx1"/>
                </a:solidFill>
                <a:effectLst/>
                <a:latin typeface="+mn-lt"/>
                <a:ea typeface="+mn-ea"/>
                <a:cs typeface="+mn-cs"/>
              </a:rPr>
              <a:t> impacts performance in production – including only necessary tables, fields, and joins will help </a:t>
            </a:r>
            <a:r>
              <a:rPr lang="en-US" sz="1200" b="0" kern="1200" dirty="0" smtClean="0">
                <a:solidFill>
                  <a:schemeClr val="tx1"/>
                </a:solidFill>
                <a:effectLst/>
                <a:latin typeface="+mn-lt"/>
                <a:ea typeface="+mn-ea"/>
                <a:cs typeface="+mn-cs"/>
              </a:rPr>
              <a:t>a query script to get a better performance in production</a:t>
            </a:r>
          </a:p>
          <a:p>
            <a:pPr marL="171450" marR="0" lvl="0" indent="-171450" algn="l" defTabSz="914400" rtl="0" eaLnBrk="1" fontAlgn="auto" latinLnBrk="0" hangingPunct="1">
              <a:lnSpc>
                <a:spcPct val="100000"/>
              </a:lnSpc>
              <a:spcBef>
                <a:spcPts val="0"/>
              </a:spcBef>
              <a:spcAft>
                <a:spcPts val="0"/>
              </a:spcAft>
              <a:buClrTx/>
              <a:buSzTx/>
              <a:buFont typeface="Arial" pitchFamily="34" charset="0"/>
              <a:buChar char="•"/>
              <a:tabLst/>
              <a:defRPr/>
            </a:pPr>
            <a:r>
              <a:rPr lang="en-US" sz="1200" b="1" kern="1200" dirty="0" smtClean="0">
                <a:solidFill>
                  <a:schemeClr val="tx1"/>
                </a:solidFill>
                <a:effectLst/>
                <a:latin typeface="+mn-lt"/>
                <a:ea typeface="+mn-ea"/>
                <a:cs typeface="+mn-cs"/>
              </a:rPr>
              <a:t>Joins between Primary Key fields have the best performance</a:t>
            </a:r>
          </a:p>
          <a:p>
            <a:pPr marL="628650" marR="0" lvl="1" indent="-171450" algn="l" defTabSz="914400" rtl="0" eaLnBrk="1" fontAlgn="auto" latinLnBrk="0" hangingPunct="1">
              <a:lnSpc>
                <a:spcPct val="100000"/>
              </a:lnSpc>
              <a:spcBef>
                <a:spcPts val="0"/>
              </a:spcBef>
              <a:spcAft>
                <a:spcPts val="0"/>
              </a:spcAft>
              <a:buClrTx/>
              <a:buSzTx/>
              <a:buFont typeface="Arial" pitchFamily="34" charset="0"/>
              <a:buChar char="•"/>
              <a:tabLst/>
              <a:defRPr/>
            </a:pPr>
            <a:r>
              <a:rPr lang="en-US" sz="1200" b="0" kern="1200" dirty="0" smtClean="0">
                <a:solidFill>
                  <a:schemeClr val="tx1"/>
                </a:solidFill>
                <a:effectLst/>
                <a:latin typeface="+mn-lt"/>
                <a:ea typeface="+mn-ea"/>
                <a:cs typeface="+mn-cs"/>
              </a:rPr>
              <a:t>Then next will be Index fields join in the sequence</a:t>
            </a:r>
          </a:p>
          <a:p>
            <a:pPr marL="171450" marR="0" lvl="0" indent="-171450" algn="l" defTabSz="914400" rtl="0" eaLnBrk="1" fontAlgn="auto" latinLnBrk="0" hangingPunct="1">
              <a:lnSpc>
                <a:spcPct val="100000"/>
              </a:lnSpc>
              <a:spcBef>
                <a:spcPts val="0"/>
              </a:spcBef>
              <a:spcAft>
                <a:spcPts val="0"/>
              </a:spcAft>
              <a:buClrTx/>
              <a:buSzTx/>
              <a:buFont typeface="Arial" pitchFamily="34" charset="0"/>
              <a:buChar char="•"/>
              <a:tabLst/>
              <a:defRPr/>
            </a:pPr>
            <a:r>
              <a:rPr lang="en-US" sz="1200" b="1" baseline="0" dirty="0" smtClean="0"/>
              <a:t>Run a Preview to verify that the results are what is required</a:t>
            </a:r>
          </a:p>
          <a:p>
            <a:pPr marL="628650" lvl="1" indent="-171450">
              <a:buFont typeface="Arial" pitchFamily="34" charset="0"/>
              <a:buChar char="•"/>
            </a:pPr>
            <a:r>
              <a:rPr lang="en-US" sz="1200" b="0" kern="1200" dirty="0" smtClean="0">
                <a:solidFill>
                  <a:schemeClr val="tx1"/>
                </a:solidFill>
                <a:effectLst/>
                <a:latin typeface="+mn-lt"/>
                <a:ea typeface="+mn-ea"/>
                <a:cs typeface="+mn-cs"/>
              </a:rPr>
              <a:t>It is always better to do a preview run before publishing a query to be run in production environment. This is just to confirm that the required data exists and query is correctly formed.</a:t>
            </a:r>
          </a:p>
          <a:p>
            <a:pPr marL="628650" marR="0" lvl="1" indent="-171450" algn="l" defTabSz="914400" rtl="0" eaLnBrk="1" fontAlgn="auto" latinLnBrk="0" hangingPunct="1">
              <a:lnSpc>
                <a:spcPct val="100000"/>
              </a:lnSpc>
              <a:spcBef>
                <a:spcPts val="0"/>
              </a:spcBef>
              <a:spcAft>
                <a:spcPts val="0"/>
              </a:spcAft>
              <a:buClrTx/>
              <a:buSzTx/>
              <a:buFont typeface="Arial" pitchFamily="34" charset="0"/>
              <a:buChar char="•"/>
              <a:tabLst/>
              <a:defRPr/>
            </a:pPr>
            <a:r>
              <a:rPr lang="en-US" sz="1200" b="0" baseline="0" dirty="0" smtClean="0"/>
              <a:t>Verify that the selection criteria is correct</a:t>
            </a:r>
          </a:p>
          <a:p>
            <a:pPr marL="628650" marR="0" lvl="1" indent="-171450" algn="l" defTabSz="914400" rtl="0" eaLnBrk="1" fontAlgn="auto" latinLnBrk="0" hangingPunct="1">
              <a:lnSpc>
                <a:spcPct val="100000"/>
              </a:lnSpc>
              <a:spcBef>
                <a:spcPts val="0"/>
              </a:spcBef>
              <a:spcAft>
                <a:spcPts val="0"/>
              </a:spcAft>
              <a:buClrTx/>
              <a:buSzTx/>
              <a:buFont typeface="Arial" pitchFamily="34" charset="0"/>
              <a:buChar char="•"/>
              <a:tabLst/>
              <a:defRPr/>
            </a:pPr>
            <a:r>
              <a:rPr lang="en-US" sz="1200" b="0" baseline="0" dirty="0" smtClean="0"/>
              <a:t>The first 100 rows of data will be returned</a:t>
            </a:r>
          </a:p>
          <a:p>
            <a:pPr marL="628650" marR="0" lvl="1" indent="-171450" algn="l" defTabSz="914400" rtl="0" eaLnBrk="1" fontAlgn="auto" latinLnBrk="0" hangingPunct="1">
              <a:lnSpc>
                <a:spcPct val="100000"/>
              </a:lnSpc>
              <a:spcBef>
                <a:spcPts val="0"/>
              </a:spcBef>
              <a:spcAft>
                <a:spcPts val="0"/>
              </a:spcAft>
              <a:buClrTx/>
              <a:buSzTx/>
              <a:buFont typeface="Arial" pitchFamily="34" charset="0"/>
              <a:buChar char="•"/>
              <a:tabLst/>
              <a:defRPr/>
            </a:pPr>
            <a:endParaRPr lang="en-US" sz="1200" b="0" kern="1200" dirty="0" smtClean="0">
              <a:solidFill>
                <a:schemeClr val="tx1"/>
              </a:solidFill>
              <a:effectLst/>
              <a:latin typeface="+mn-lt"/>
              <a:ea typeface="+mn-ea"/>
              <a:cs typeface="+mn-cs"/>
            </a:endParaRPr>
          </a:p>
          <a:p>
            <a:endParaRPr lang="en-US" baseline="0" dirty="0" smtClean="0"/>
          </a:p>
        </p:txBody>
      </p:sp>
      <p:sp>
        <p:nvSpPr>
          <p:cNvPr id="4" name="Slide Number Placeholder 3"/>
          <p:cNvSpPr>
            <a:spLocks noGrp="1"/>
          </p:cNvSpPr>
          <p:nvPr>
            <p:ph type="sldNum" sz="quarter" idx="10"/>
          </p:nvPr>
        </p:nvSpPr>
        <p:spPr/>
        <p:txBody>
          <a:bodyPr/>
          <a:lstStyle/>
          <a:p>
            <a:fld id="{2AAFFAD7-F4BB-40AB-9856-8EF2547A47A0}" type="slidenum">
              <a:rPr lang="en-US" smtClean="0"/>
              <a:pPr/>
              <a:t>109</a:t>
            </a:fld>
            <a:endParaRPr lang="en-US" dirty="0"/>
          </a:p>
        </p:txBody>
      </p:sp>
    </p:spTree>
    <p:extLst>
      <p:ext uri="{BB962C8B-B14F-4D97-AF65-F5344CB8AC3E}">
        <p14:creationId xmlns:p14="http://schemas.microsoft.com/office/powerpoint/2010/main" val="217708687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24146C26-2260-4171-BB4E-459E767EBE88}" type="datetimeFigureOut">
              <a:rPr lang="en-US" smtClean="0"/>
              <a:t>10/26/2014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534A0FD-C89F-4741-B802-5EEAB0D9AB96}" type="slidenum">
              <a:rPr lang="en-US" smtClean="0"/>
              <a:t>‹#›</a:t>
            </a:fld>
            <a:endParaRPr lang="en-US"/>
          </a:p>
        </p:txBody>
      </p:sp>
      <p:pic>
        <p:nvPicPr>
          <p:cNvPr id="7" name="Picture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238455199"/>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9" name="Rectangle 8"/>
          <p:cNvSpPr/>
          <p:nvPr userDrawn="1"/>
        </p:nvSpPr>
        <p:spPr>
          <a:xfrm>
            <a:off x="-109415" y="6503309"/>
            <a:ext cx="9362831" cy="354692"/>
          </a:xfrm>
          <a:prstGeom prst="rect">
            <a:avLst/>
          </a:prstGeom>
          <a:solidFill>
            <a:srgbClr val="29507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295071"/>
              </a:solidFill>
            </a:endParaRPr>
          </a:p>
        </p:txBody>
      </p:sp>
      <p:sp>
        <p:nvSpPr>
          <p:cNvPr id="10" name="Rectangle 9"/>
          <p:cNvSpPr/>
          <p:nvPr userDrawn="1"/>
        </p:nvSpPr>
        <p:spPr>
          <a:xfrm>
            <a:off x="-109415" y="-57610"/>
            <a:ext cx="9362831" cy="842447"/>
          </a:xfrm>
          <a:prstGeom prst="rect">
            <a:avLst/>
          </a:prstGeom>
          <a:solidFill>
            <a:srgbClr val="29507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 name="Title Placeholder 1"/>
          <p:cNvSpPr>
            <a:spLocks noGrp="1"/>
          </p:cNvSpPr>
          <p:nvPr>
            <p:ph type="title" hasCustomPrompt="1"/>
          </p:nvPr>
        </p:nvSpPr>
        <p:spPr>
          <a:xfrm>
            <a:off x="479656" y="-7813"/>
            <a:ext cx="8215032" cy="770822"/>
          </a:xfrm>
          <a:prstGeom prst="rect">
            <a:avLst/>
          </a:prstGeom>
        </p:spPr>
        <p:txBody>
          <a:bodyPr vert="horz" lIns="91440" tIns="45720" rIns="91440" bIns="45720" rtlCol="0" anchor="ctr">
            <a:normAutofit/>
          </a:bodyPr>
          <a:lstStyle>
            <a:lvl1pPr>
              <a:defRPr sz="3200">
                <a:solidFill>
                  <a:schemeClr val="bg1"/>
                </a:solidFill>
                <a:latin typeface="Rockwell" panose="02060603020205020403" pitchFamily="18" charset="0"/>
              </a:defRPr>
            </a:lvl1pPr>
          </a:lstStyle>
          <a:p>
            <a:r>
              <a:rPr lang="en-US" smtClean="0"/>
              <a:t>Heading</a:t>
            </a:r>
            <a:endParaRPr lang="en-US" dirty="0"/>
          </a:p>
        </p:txBody>
      </p:sp>
      <p:sp>
        <p:nvSpPr>
          <p:cNvPr id="12" name="Text Placeholder 2"/>
          <p:cNvSpPr>
            <a:spLocks noGrp="1"/>
          </p:cNvSpPr>
          <p:nvPr>
            <p:ph idx="1" hasCustomPrompt="1"/>
          </p:nvPr>
        </p:nvSpPr>
        <p:spPr>
          <a:xfrm>
            <a:off x="479656" y="1218222"/>
            <a:ext cx="8215032" cy="4558068"/>
          </a:xfrm>
          <a:prstGeom prst="rect">
            <a:avLst/>
          </a:prstGeom>
        </p:spPr>
        <p:txBody>
          <a:bodyPr vert="horz" lIns="91440" tIns="45720" rIns="91440" bIns="45720" rtlCol="0">
            <a:normAutofit/>
          </a:bodyPr>
          <a:lstStyle>
            <a:lvl1pPr marL="0" indent="0">
              <a:buNone/>
              <a:defRPr>
                <a:solidFill>
                  <a:srgbClr val="295071"/>
                </a:solidFill>
                <a:latin typeface="+mj-lt"/>
              </a:defRPr>
            </a:lvl1pPr>
            <a:lvl2pPr>
              <a:defRPr>
                <a:solidFill>
                  <a:srgbClr val="666666"/>
                </a:solidFill>
                <a:latin typeface="+mj-lt"/>
              </a:defRPr>
            </a:lvl2pPr>
            <a:lvl3pPr>
              <a:defRPr>
                <a:solidFill>
                  <a:srgbClr val="666666"/>
                </a:solidFill>
                <a:latin typeface="+mj-lt"/>
              </a:defRPr>
            </a:lvl3pPr>
            <a:lvl4pPr>
              <a:defRPr>
                <a:solidFill>
                  <a:srgbClr val="666666"/>
                </a:solidFill>
                <a:latin typeface="+mj-lt"/>
              </a:defRPr>
            </a:lvl4pPr>
            <a:lvl5pPr>
              <a:defRPr>
                <a:solidFill>
                  <a:srgbClr val="666666"/>
                </a:solidFill>
                <a:latin typeface="+mj-lt"/>
              </a:defRPr>
            </a:lvl5pPr>
          </a:lstStyle>
          <a:p>
            <a:pPr lvl="0"/>
            <a:r>
              <a:rPr lang="en-US" smtClean="0"/>
              <a:t>Sub Heading</a:t>
            </a:r>
            <a:endParaRPr lang="en-US" dirty="0" smtClean="0"/>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3" name="TextBox 12"/>
          <p:cNvSpPr txBox="1"/>
          <p:nvPr userDrawn="1"/>
        </p:nvSpPr>
        <p:spPr>
          <a:xfrm>
            <a:off x="487980" y="6532765"/>
            <a:ext cx="3130550" cy="246221"/>
          </a:xfrm>
          <a:prstGeom prst="rect">
            <a:avLst/>
          </a:prstGeom>
          <a:noFill/>
        </p:spPr>
        <p:txBody>
          <a:bodyPr wrap="square" rtlCol="0">
            <a:sp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dirty="0" smtClean="0">
                <a:solidFill>
                  <a:schemeClr val="bg1"/>
                </a:solidFill>
              </a:rPr>
              <a:t>Winshuttle </a:t>
            </a:r>
            <a:r>
              <a:rPr lang="en-US" sz="1000" smtClean="0">
                <a:solidFill>
                  <a:schemeClr val="bg1"/>
                </a:solidFill>
              </a:rPr>
              <a:t>User Group Conference</a:t>
            </a:r>
            <a:r>
              <a:rPr lang="en-US" sz="1000" baseline="0" smtClean="0">
                <a:solidFill>
                  <a:schemeClr val="bg1"/>
                </a:solidFill>
              </a:rPr>
              <a:t>  |  </a:t>
            </a:r>
            <a:r>
              <a:rPr lang="en-US" sz="1000" smtClean="0">
                <a:solidFill>
                  <a:schemeClr val="bg1"/>
                </a:solidFill>
              </a:rPr>
              <a:t>Fort Worth 2014</a:t>
            </a:r>
            <a:endParaRPr lang="en-US" sz="1000" dirty="0" smtClean="0">
              <a:solidFill>
                <a:schemeClr val="bg1"/>
              </a:solidFill>
            </a:endParaRPr>
          </a:p>
        </p:txBody>
      </p:sp>
      <p:pic>
        <p:nvPicPr>
          <p:cNvPr id="16" name="Picture 15"/>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384897" y="5889995"/>
            <a:ext cx="1579488" cy="920686"/>
          </a:xfrm>
          <a:prstGeom prst="rect">
            <a:avLst/>
          </a:prstGeom>
        </p:spPr>
      </p:pic>
      <p:pic>
        <p:nvPicPr>
          <p:cNvPr id="17" name="Picture 16"/>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9460" y="6062624"/>
            <a:ext cx="1104219" cy="214708"/>
          </a:xfrm>
          <a:prstGeom prst="rect">
            <a:avLst/>
          </a:prstGeom>
        </p:spPr>
      </p:pic>
    </p:spTree>
    <p:extLst>
      <p:ext uri="{BB962C8B-B14F-4D97-AF65-F5344CB8AC3E}">
        <p14:creationId xmlns:p14="http://schemas.microsoft.com/office/powerpoint/2010/main" val="1547173854"/>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4146C26-2260-4171-BB4E-459E767EBE88}" type="datetimeFigureOut">
              <a:rPr lang="en-US" smtClean="0"/>
              <a:t>10/26/2014</a:t>
            </a:fld>
            <a:endParaRPr 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534A0FD-C89F-4741-B802-5EEAB0D9AB96}" type="slidenum">
              <a:rPr lang="en-US" smtClean="0"/>
              <a:t>‹#›</a:t>
            </a:fld>
            <a:endParaRPr lang="en-US"/>
          </a:p>
        </p:txBody>
      </p:sp>
    </p:spTree>
    <p:extLst>
      <p:ext uri="{BB962C8B-B14F-4D97-AF65-F5344CB8AC3E}">
        <p14:creationId xmlns:p14="http://schemas.microsoft.com/office/powerpoint/2010/main" val="3251845156"/>
      </p:ext>
    </p:extLst>
  </p:cSld>
  <p:clrMap bg1="lt1" tx1="dk1" bg2="lt2" tx2="dk2" accent1="accent1" accent2="accent2" accent3="accent3" accent4="accent4" accent5="accent5" accent6="accent6" hlink="hlink" folHlink="folHlink"/>
  <p:sldLayoutIdLst>
    <p:sldLayoutId id="2147483661" r:id="rId1"/>
    <p:sldLayoutId id="2147483662" r:id="rId2"/>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17.mp4"/><Relationship Id="rId1" Type="http://schemas.microsoft.com/office/2007/relationships/media" Target="../media/media17.mp4"/><Relationship Id="rId5" Type="http://schemas.openxmlformats.org/officeDocument/2006/relationships/image" Target="../media/image135.png"/><Relationship Id="rId4" Type="http://schemas.openxmlformats.org/officeDocument/2006/relationships/notesSlide" Target="../notesSlides/notesSlide90.xml"/></Relationships>
</file>

<file path=ppt/slides/_rels/slide101.xml.rels><?xml version="1.0" encoding="UTF-8" standalone="yes"?>
<Relationships xmlns="http://schemas.openxmlformats.org/package/2006/relationships"><Relationship Id="rId3" Type="http://schemas.openxmlformats.org/officeDocument/2006/relationships/image" Target="../media/image136.png"/><Relationship Id="rId2" Type="http://schemas.openxmlformats.org/officeDocument/2006/relationships/notesSlide" Target="../notesSlides/notesSlide91.xml"/><Relationship Id="rId1" Type="http://schemas.openxmlformats.org/officeDocument/2006/relationships/slideLayout" Target="../slideLayouts/slideLayout2.xml"/><Relationship Id="rId5" Type="http://schemas.openxmlformats.org/officeDocument/2006/relationships/image" Target="../media/image29.gif"/><Relationship Id="rId4" Type="http://schemas.openxmlformats.org/officeDocument/2006/relationships/image" Target="../media/image137.png"/></Relationships>
</file>

<file path=ppt/slides/_rels/slide102.xml.rels><?xml version="1.0" encoding="UTF-8" standalone="yes"?>
<Relationships xmlns="http://schemas.openxmlformats.org/package/2006/relationships"><Relationship Id="rId3" Type="http://schemas.openxmlformats.org/officeDocument/2006/relationships/image" Target="../media/image138.png"/><Relationship Id="rId2" Type="http://schemas.openxmlformats.org/officeDocument/2006/relationships/notesSlide" Target="../notesSlides/notesSlide92.xml"/><Relationship Id="rId1" Type="http://schemas.openxmlformats.org/officeDocument/2006/relationships/slideLayout" Target="../slideLayouts/slideLayout2.xml"/><Relationship Id="rId4" Type="http://schemas.openxmlformats.org/officeDocument/2006/relationships/image" Target="../media/image139.png"/></Relationships>
</file>

<file path=ppt/slides/_rels/slide103.xml.rels><?xml version="1.0" encoding="UTF-8" standalone="yes"?>
<Relationships xmlns="http://schemas.openxmlformats.org/package/2006/relationships"><Relationship Id="rId3" Type="http://schemas.openxmlformats.org/officeDocument/2006/relationships/image" Target="../media/image140.png"/><Relationship Id="rId2" Type="http://schemas.openxmlformats.org/officeDocument/2006/relationships/notesSlide" Target="../notesSlides/notesSlide93.xml"/><Relationship Id="rId1" Type="http://schemas.openxmlformats.org/officeDocument/2006/relationships/slideLayout" Target="../slideLayouts/slideLayout2.xml"/><Relationship Id="rId4" Type="http://schemas.openxmlformats.org/officeDocument/2006/relationships/image" Target="../media/image141.png"/></Relationships>
</file>

<file path=ppt/slides/_rels/slide104.xml.rels><?xml version="1.0" encoding="UTF-8" standalone="yes"?>
<Relationships xmlns="http://schemas.openxmlformats.org/package/2006/relationships"><Relationship Id="rId3" Type="http://schemas.openxmlformats.org/officeDocument/2006/relationships/image" Target="../media/image142.png"/><Relationship Id="rId2" Type="http://schemas.openxmlformats.org/officeDocument/2006/relationships/notesSlide" Target="../notesSlides/notesSlide94.xml"/><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3" Type="http://schemas.openxmlformats.org/officeDocument/2006/relationships/image" Target="../media/image143.png"/><Relationship Id="rId2" Type="http://schemas.openxmlformats.org/officeDocument/2006/relationships/notesSlide" Target="../notesSlides/notesSlide95.xml"/><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3" Type="http://schemas.openxmlformats.org/officeDocument/2006/relationships/image" Target="../media/image144.png"/><Relationship Id="rId2" Type="http://schemas.openxmlformats.org/officeDocument/2006/relationships/notesSlide" Target="../notesSlides/notesSlide96.xml"/><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3" Type="http://schemas.openxmlformats.org/officeDocument/2006/relationships/image" Target="../media/image145.png"/><Relationship Id="rId2" Type="http://schemas.openxmlformats.org/officeDocument/2006/relationships/notesSlide" Target="../notesSlides/notesSlide97.xml"/><Relationship Id="rId1" Type="http://schemas.openxmlformats.org/officeDocument/2006/relationships/slideLayout" Target="../slideLayouts/slideLayout2.xml"/><Relationship Id="rId5" Type="http://schemas.openxmlformats.org/officeDocument/2006/relationships/image" Target="../media/image29.gif"/><Relationship Id="rId4" Type="http://schemas.openxmlformats.org/officeDocument/2006/relationships/image" Target="../media/image146.png"/></Relationships>
</file>

<file path=ppt/slides/_rels/slide10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18.mp4"/><Relationship Id="rId1" Type="http://schemas.microsoft.com/office/2007/relationships/media" Target="../media/media18.mp4"/><Relationship Id="rId5" Type="http://schemas.openxmlformats.org/officeDocument/2006/relationships/image" Target="../media/image147.png"/><Relationship Id="rId4" Type="http://schemas.openxmlformats.org/officeDocument/2006/relationships/notesSlide" Target="../notesSlides/notesSlide98.xml"/></Relationships>
</file>

<file path=ppt/slides/_rels/slide109.xml.rels><?xml version="1.0" encoding="UTF-8" standalone="yes"?>
<Relationships xmlns="http://schemas.openxmlformats.org/package/2006/relationships"><Relationship Id="rId3" Type="http://schemas.openxmlformats.org/officeDocument/2006/relationships/image" Target="../media/image96.png"/><Relationship Id="rId2" Type="http://schemas.openxmlformats.org/officeDocument/2006/relationships/notesSlide" Target="../notesSlides/notesSlide9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3" Type="http://schemas.openxmlformats.org/officeDocument/2006/relationships/image" Target="../media/image148.png"/><Relationship Id="rId2" Type="http://schemas.openxmlformats.org/officeDocument/2006/relationships/notesSlide" Target="../notesSlides/notesSlide100.xml"/><Relationship Id="rId1"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3" Type="http://schemas.openxmlformats.org/officeDocument/2006/relationships/image" Target="../media/image150.png"/><Relationship Id="rId2" Type="http://schemas.openxmlformats.org/officeDocument/2006/relationships/image" Target="../media/image149.jpeg"/><Relationship Id="rId1" Type="http://schemas.openxmlformats.org/officeDocument/2006/relationships/slideLayout" Target="../slideLayouts/slideLayout2.xml"/></Relationships>
</file>

<file path=ppt/slides/_rels/slide112.xml.rels><?xml version="1.0" encoding="UTF-8" standalone="yes"?>
<Relationships xmlns="http://schemas.openxmlformats.org/package/2006/relationships"><Relationship Id="rId8" Type="http://schemas.openxmlformats.org/officeDocument/2006/relationships/image" Target="../media/image151.png"/><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101.xml"/><Relationship Id="rId1" Type="http://schemas.openxmlformats.org/officeDocument/2006/relationships/slideLayout" Target="../slideLayouts/slideLayout2.xml"/><Relationship Id="rId6" Type="http://schemas.openxmlformats.org/officeDocument/2006/relationships/diagramColors" Target="../diagrams/colors2.xml"/><Relationship Id="rId5" Type="http://schemas.openxmlformats.org/officeDocument/2006/relationships/diagramQuickStyle" Target="../diagrams/quickStyle2.xml"/><Relationship Id="rId10" Type="http://schemas.openxmlformats.org/officeDocument/2006/relationships/image" Target="../media/image26.png"/><Relationship Id="rId4" Type="http://schemas.openxmlformats.org/officeDocument/2006/relationships/diagramLayout" Target="../diagrams/layout2.xml"/><Relationship Id="rId9" Type="http://schemas.openxmlformats.org/officeDocument/2006/relationships/image" Target="../media/image25.png"/></Relationships>
</file>

<file path=ppt/slides/_rels/slide113.xml.rels><?xml version="1.0" encoding="UTF-8" standalone="yes"?>
<Relationships xmlns="http://schemas.openxmlformats.org/package/2006/relationships"><Relationship Id="rId3" Type="http://schemas.openxmlformats.org/officeDocument/2006/relationships/image" Target="../media/image152.png"/><Relationship Id="rId2" Type="http://schemas.openxmlformats.org/officeDocument/2006/relationships/notesSlide" Target="../notesSlides/notesSlide102.xml"/><Relationship Id="rId1" Type="http://schemas.openxmlformats.org/officeDocument/2006/relationships/slideLayout" Target="../slideLayouts/slideLayout2.xml"/><Relationship Id="rId4" Type="http://schemas.openxmlformats.org/officeDocument/2006/relationships/image" Target="../media/image153.png"/></Relationships>
</file>

<file path=ppt/slides/_rels/slide114.xml.rels><?xml version="1.0" encoding="UTF-8" standalone="yes"?>
<Relationships xmlns="http://schemas.openxmlformats.org/package/2006/relationships"><Relationship Id="rId3" Type="http://schemas.openxmlformats.org/officeDocument/2006/relationships/image" Target="../media/image154.png"/><Relationship Id="rId2" Type="http://schemas.openxmlformats.org/officeDocument/2006/relationships/notesSlide" Target="../notesSlides/notesSlide103.xml"/><Relationship Id="rId1" Type="http://schemas.openxmlformats.org/officeDocument/2006/relationships/slideLayout" Target="../slideLayouts/slideLayout2.xml"/></Relationships>
</file>

<file path=ppt/slides/_rels/slide115.xml.rels><?xml version="1.0" encoding="UTF-8" standalone="yes"?>
<Relationships xmlns="http://schemas.openxmlformats.org/package/2006/relationships"><Relationship Id="rId3" Type="http://schemas.openxmlformats.org/officeDocument/2006/relationships/image" Target="../media/image155.png"/><Relationship Id="rId2" Type="http://schemas.openxmlformats.org/officeDocument/2006/relationships/notesSlide" Target="../notesSlides/notesSlide104.xml"/><Relationship Id="rId1" Type="http://schemas.openxmlformats.org/officeDocument/2006/relationships/slideLayout" Target="../slideLayouts/slideLayout2.xml"/></Relationships>
</file>

<file path=ppt/slides/_rels/slide116.xml.rels><?xml version="1.0" encoding="UTF-8" standalone="yes"?>
<Relationships xmlns="http://schemas.openxmlformats.org/package/2006/relationships"><Relationship Id="rId3" Type="http://schemas.openxmlformats.org/officeDocument/2006/relationships/image" Target="../media/image156.png"/><Relationship Id="rId2" Type="http://schemas.openxmlformats.org/officeDocument/2006/relationships/notesSlide" Target="../notesSlides/notesSlide105.xml"/><Relationship Id="rId1" Type="http://schemas.openxmlformats.org/officeDocument/2006/relationships/slideLayout" Target="../slideLayouts/slideLayout2.xml"/><Relationship Id="rId4" Type="http://schemas.openxmlformats.org/officeDocument/2006/relationships/image" Target="../media/image157.png"/></Relationships>
</file>

<file path=ppt/slides/_rels/slide117.xml.rels><?xml version="1.0" encoding="UTF-8" standalone="yes"?>
<Relationships xmlns="http://schemas.openxmlformats.org/package/2006/relationships"><Relationship Id="rId3" Type="http://schemas.openxmlformats.org/officeDocument/2006/relationships/image" Target="../media/image158.png"/><Relationship Id="rId2" Type="http://schemas.openxmlformats.org/officeDocument/2006/relationships/notesSlide" Target="../notesSlides/notesSlide106.xml"/><Relationship Id="rId1" Type="http://schemas.openxmlformats.org/officeDocument/2006/relationships/slideLayout" Target="../slideLayouts/slideLayout2.xml"/><Relationship Id="rId4" Type="http://schemas.openxmlformats.org/officeDocument/2006/relationships/image" Target="../media/image159.png"/></Relationships>
</file>

<file path=ppt/slides/_rels/slide118.xml.rels><?xml version="1.0" encoding="UTF-8" standalone="yes"?>
<Relationships xmlns="http://schemas.openxmlformats.org/package/2006/relationships"><Relationship Id="rId3" Type="http://schemas.openxmlformats.org/officeDocument/2006/relationships/image" Target="../media/image158.png"/><Relationship Id="rId2" Type="http://schemas.openxmlformats.org/officeDocument/2006/relationships/notesSlide" Target="../notesSlides/notesSlide107.xml"/><Relationship Id="rId1" Type="http://schemas.openxmlformats.org/officeDocument/2006/relationships/slideLayout" Target="../slideLayouts/slideLayout2.xml"/></Relationships>
</file>

<file path=ppt/slides/_rels/slide119.xml.rels><?xml version="1.0" encoding="UTF-8" standalone="yes"?>
<Relationships xmlns="http://schemas.openxmlformats.org/package/2006/relationships"><Relationship Id="rId3" Type="http://schemas.openxmlformats.org/officeDocument/2006/relationships/image" Target="../media/image160.png"/><Relationship Id="rId2" Type="http://schemas.openxmlformats.org/officeDocument/2006/relationships/notesSlide" Target="../notesSlides/notesSlide108.xml"/><Relationship Id="rId1" Type="http://schemas.openxmlformats.org/officeDocument/2006/relationships/slideLayout" Target="../slideLayouts/slideLayout2.xml"/><Relationship Id="rId5" Type="http://schemas.openxmlformats.org/officeDocument/2006/relationships/image" Target="../media/image162.png"/><Relationship Id="rId4" Type="http://schemas.openxmlformats.org/officeDocument/2006/relationships/image" Target="../media/image161.png"/></Relationships>
</file>

<file path=ppt/slides/_rels/slide1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jpg"/><Relationship Id="rId1" Type="http://schemas.openxmlformats.org/officeDocument/2006/relationships/slideLayout" Target="../slideLayouts/slideLayout2.xml"/><Relationship Id="rId4" Type="http://schemas.openxmlformats.org/officeDocument/2006/relationships/image" Target="../media/image17.png"/></Relationships>
</file>

<file path=ppt/slides/_rels/slide120.xml.rels><?xml version="1.0" encoding="UTF-8" standalone="yes"?>
<Relationships xmlns="http://schemas.openxmlformats.org/package/2006/relationships"><Relationship Id="rId3" Type="http://schemas.openxmlformats.org/officeDocument/2006/relationships/image" Target="../media/image163.png"/><Relationship Id="rId2" Type="http://schemas.openxmlformats.org/officeDocument/2006/relationships/notesSlide" Target="../notesSlides/notesSlide109.xml"/><Relationship Id="rId1" Type="http://schemas.openxmlformats.org/officeDocument/2006/relationships/slideLayout" Target="../slideLayouts/slideLayout2.xml"/></Relationships>
</file>

<file path=ppt/slides/_rels/slide121.xml.rels><?xml version="1.0" encoding="UTF-8" standalone="yes"?>
<Relationships xmlns="http://schemas.openxmlformats.org/package/2006/relationships"><Relationship Id="rId3" Type="http://schemas.openxmlformats.org/officeDocument/2006/relationships/image" Target="../media/image164.png"/><Relationship Id="rId2" Type="http://schemas.openxmlformats.org/officeDocument/2006/relationships/notesSlide" Target="../notesSlides/notesSlide110.xml"/><Relationship Id="rId1" Type="http://schemas.openxmlformats.org/officeDocument/2006/relationships/slideLayout" Target="../slideLayouts/slideLayout2.xml"/></Relationships>
</file>

<file path=ppt/slides/_rels/slide122.xml.rels><?xml version="1.0" encoding="UTF-8" standalone="yes"?>
<Relationships xmlns="http://schemas.openxmlformats.org/package/2006/relationships"><Relationship Id="rId3" Type="http://schemas.openxmlformats.org/officeDocument/2006/relationships/image" Target="../media/image165.png"/><Relationship Id="rId2" Type="http://schemas.openxmlformats.org/officeDocument/2006/relationships/notesSlide" Target="../notesSlides/notesSlide111.xml"/><Relationship Id="rId1" Type="http://schemas.openxmlformats.org/officeDocument/2006/relationships/slideLayout" Target="../slideLayouts/slideLayout2.xml"/></Relationships>
</file>

<file path=ppt/slides/_rels/slide123.xml.rels><?xml version="1.0" encoding="UTF-8" standalone="yes"?>
<Relationships xmlns="http://schemas.openxmlformats.org/package/2006/relationships"><Relationship Id="rId3" Type="http://schemas.openxmlformats.org/officeDocument/2006/relationships/image" Target="../media/image167.png"/><Relationship Id="rId2" Type="http://schemas.openxmlformats.org/officeDocument/2006/relationships/image" Target="../media/image166.png"/><Relationship Id="rId1" Type="http://schemas.openxmlformats.org/officeDocument/2006/relationships/slideLayout" Target="../slideLayouts/slideLayout2.xml"/></Relationships>
</file>

<file path=ppt/slides/_rels/slide124.xml.rels><?xml version="1.0" encoding="UTF-8" standalone="yes"?>
<Relationships xmlns="http://schemas.openxmlformats.org/package/2006/relationships"><Relationship Id="rId3" Type="http://schemas.openxmlformats.org/officeDocument/2006/relationships/image" Target="../media/image168.png"/><Relationship Id="rId2" Type="http://schemas.openxmlformats.org/officeDocument/2006/relationships/notesSlide" Target="../notesSlides/notesSlide112.xml"/><Relationship Id="rId1" Type="http://schemas.openxmlformats.org/officeDocument/2006/relationships/slideLayout" Target="../slideLayouts/slideLayout2.xml"/></Relationships>
</file>

<file path=ppt/slides/_rels/slide125.xml.rels><?xml version="1.0" encoding="UTF-8" standalone="yes"?>
<Relationships xmlns="http://schemas.openxmlformats.org/package/2006/relationships"><Relationship Id="rId3" Type="http://schemas.openxmlformats.org/officeDocument/2006/relationships/image" Target="../media/image169.png"/><Relationship Id="rId2" Type="http://schemas.openxmlformats.org/officeDocument/2006/relationships/notesSlide" Target="../notesSlides/notesSlide113.xml"/><Relationship Id="rId1" Type="http://schemas.openxmlformats.org/officeDocument/2006/relationships/slideLayout" Target="../slideLayouts/slideLayout2.xml"/><Relationship Id="rId4" Type="http://schemas.openxmlformats.org/officeDocument/2006/relationships/image" Target="../media/image170.png"/></Relationships>
</file>

<file path=ppt/slides/_rels/slide126.xml.rels><?xml version="1.0" encoding="UTF-8" standalone="yes"?>
<Relationships xmlns="http://schemas.openxmlformats.org/package/2006/relationships"><Relationship Id="rId3" Type="http://schemas.openxmlformats.org/officeDocument/2006/relationships/image" Target="../media/image171.png"/><Relationship Id="rId2" Type="http://schemas.openxmlformats.org/officeDocument/2006/relationships/notesSlide" Target="../notesSlides/notesSlide114.xml"/><Relationship Id="rId1" Type="http://schemas.openxmlformats.org/officeDocument/2006/relationships/slideLayout" Target="../slideLayouts/slideLayout2.xml"/></Relationships>
</file>

<file path=ppt/slides/_rels/slide127.xml.rels><?xml version="1.0" encoding="UTF-8" standalone="yes"?>
<Relationships xmlns="http://schemas.openxmlformats.org/package/2006/relationships"><Relationship Id="rId3" Type="http://schemas.openxmlformats.org/officeDocument/2006/relationships/image" Target="../media/image172.png"/><Relationship Id="rId2" Type="http://schemas.openxmlformats.org/officeDocument/2006/relationships/notesSlide" Target="../notesSlides/notesSlide115.xml"/><Relationship Id="rId1" Type="http://schemas.openxmlformats.org/officeDocument/2006/relationships/slideLayout" Target="../slideLayouts/slideLayout2.xml"/><Relationship Id="rId4" Type="http://schemas.openxmlformats.org/officeDocument/2006/relationships/image" Target="../media/image173.png"/></Relationships>
</file>

<file path=ppt/slides/_rels/slide128.xml.rels><?xml version="1.0" encoding="UTF-8" standalone="yes"?>
<Relationships xmlns="http://schemas.openxmlformats.org/package/2006/relationships"><Relationship Id="rId3" Type="http://schemas.openxmlformats.org/officeDocument/2006/relationships/image" Target="../media/image174.png"/><Relationship Id="rId2" Type="http://schemas.openxmlformats.org/officeDocument/2006/relationships/notesSlide" Target="../notesSlides/notesSlide116.xml"/><Relationship Id="rId1" Type="http://schemas.openxmlformats.org/officeDocument/2006/relationships/slideLayout" Target="../slideLayouts/slideLayout2.xml"/></Relationships>
</file>

<file path=ppt/slides/_rels/slide129.xml.rels><?xml version="1.0" encoding="UTF-8" standalone="yes"?>
<Relationships xmlns="http://schemas.openxmlformats.org/package/2006/relationships"><Relationship Id="rId3" Type="http://schemas.openxmlformats.org/officeDocument/2006/relationships/image" Target="../media/image175.png"/><Relationship Id="rId2" Type="http://schemas.openxmlformats.org/officeDocument/2006/relationships/notesSlide" Target="../notesSlides/notesSlide117.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8" Type="http://schemas.openxmlformats.org/officeDocument/2006/relationships/image" Target="../media/image24.png"/><Relationship Id="rId3" Type="http://schemas.openxmlformats.org/officeDocument/2006/relationships/image" Target="../media/image19.png"/><Relationship Id="rId7" Type="http://schemas.openxmlformats.org/officeDocument/2006/relationships/image" Target="../media/image23.gif"/><Relationship Id="rId2" Type="http://schemas.openxmlformats.org/officeDocument/2006/relationships/image" Target="../media/image18.png"/><Relationship Id="rId1" Type="http://schemas.openxmlformats.org/officeDocument/2006/relationships/slideLayout" Target="../slideLayouts/slideLayout2.xml"/><Relationship Id="rId6" Type="http://schemas.openxmlformats.org/officeDocument/2006/relationships/image" Target="../media/image22.png"/><Relationship Id="rId5" Type="http://schemas.openxmlformats.org/officeDocument/2006/relationships/image" Target="../media/image21.png"/><Relationship Id="rId10" Type="http://schemas.openxmlformats.org/officeDocument/2006/relationships/image" Target="../media/image26.png"/><Relationship Id="rId4" Type="http://schemas.openxmlformats.org/officeDocument/2006/relationships/image" Target="../media/image20.png"/><Relationship Id="rId9" Type="http://schemas.openxmlformats.org/officeDocument/2006/relationships/image" Target="../media/image25.png"/></Relationships>
</file>

<file path=ppt/slides/_rels/slide130.xml.rels><?xml version="1.0" encoding="UTF-8" standalone="yes"?>
<Relationships xmlns="http://schemas.openxmlformats.org/package/2006/relationships"><Relationship Id="rId3" Type="http://schemas.openxmlformats.org/officeDocument/2006/relationships/image" Target="../media/image176.png"/><Relationship Id="rId2" Type="http://schemas.openxmlformats.org/officeDocument/2006/relationships/notesSlide" Target="../notesSlides/notesSlide118.xml"/><Relationship Id="rId1" Type="http://schemas.openxmlformats.org/officeDocument/2006/relationships/slideLayout" Target="../slideLayouts/slideLayout2.xml"/><Relationship Id="rId5" Type="http://schemas.openxmlformats.org/officeDocument/2006/relationships/image" Target="../media/image29.gif"/><Relationship Id="rId4" Type="http://schemas.openxmlformats.org/officeDocument/2006/relationships/image" Target="../media/image177.png"/></Relationships>
</file>

<file path=ppt/slides/_rels/slide131.xml.rels><?xml version="1.0" encoding="UTF-8" standalone="yes"?>
<Relationships xmlns="http://schemas.openxmlformats.org/package/2006/relationships"><Relationship Id="rId3" Type="http://schemas.openxmlformats.org/officeDocument/2006/relationships/image" Target="../media/image178.png"/><Relationship Id="rId2" Type="http://schemas.openxmlformats.org/officeDocument/2006/relationships/notesSlide" Target="../notesSlides/notesSlide119.xml"/><Relationship Id="rId1" Type="http://schemas.openxmlformats.org/officeDocument/2006/relationships/slideLayout" Target="../slideLayouts/slideLayout2.xml"/></Relationships>
</file>

<file path=ppt/slides/_rels/slide132.xml.rels><?xml version="1.0" encoding="UTF-8" standalone="yes"?>
<Relationships xmlns="http://schemas.openxmlformats.org/package/2006/relationships"><Relationship Id="rId3" Type="http://schemas.openxmlformats.org/officeDocument/2006/relationships/image" Target="../media/image96.png"/><Relationship Id="rId2" Type="http://schemas.openxmlformats.org/officeDocument/2006/relationships/notesSlide" Target="../notesSlides/notesSlide120.xml"/><Relationship Id="rId1" Type="http://schemas.openxmlformats.org/officeDocument/2006/relationships/slideLayout" Target="../slideLayouts/slideLayout2.xml"/><Relationship Id="rId5" Type="http://schemas.openxmlformats.org/officeDocument/2006/relationships/hyperlink" Target="http://scn.sap.com/" TargetMode="External"/><Relationship Id="rId4" Type="http://schemas.openxmlformats.org/officeDocument/2006/relationships/hyperlink" Target="http://support.winshuttle.com/" TargetMode="External"/></Relationships>
</file>

<file path=ppt/slides/_rels/slide133.xml.rels><?xml version="1.0" encoding="UTF-8" standalone="yes"?>
<Relationships xmlns="http://schemas.openxmlformats.org/package/2006/relationships"><Relationship Id="rId3" Type="http://schemas.openxmlformats.org/officeDocument/2006/relationships/hyperlink" Target="https://support.winshuttle.com/" TargetMode="External"/><Relationship Id="rId2" Type="http://schemas.openxmlformats.org/officeDocument/2006/relationships/notesSlide" Target="../notesSlides/notesSlide121.xml"/><Relationship Id="rId1" Type="http://schemas.openxmlformats.org/officeDocument/2006/relationships/slideLayout" Target="../slideLayouts/slideLayout2.xml"/><Relationship Id="rId4" Type="http://schemas.openxmlformats.org/officeDocument/2006/relationships/image" Target="../media/image179.png"/></Relationships>
</file>

<file path=ppt/slides/_rels/slide134.xml.rels><?xml version="1.0" encoding="UTF-8" standalone="yes"?>
<Relationships xmlns="http://schemas.openxmlformats.org/package/2006/relationships"><Relationship Id="rId3" Type="http://schemas.openxmlformats.org/officeDocument/2006/relationships/hyperlink" Target="mailto:Support@Winshuttle.com" TargetMode="External"/><Relationship Id="rId2" Type="http://schemas.openxmlformats.org/officeDocument/2006/relationships/notesSlide" Target="../notesSlides/notesSlide122.xml"/><Relationship Id="rId1" Type="http://schemas.openxmlformats.org/officeDocument/2006/relationships/slideLayout" Target="../slideLayouts/slideLayout2.xml"/></Relationships>
</file>

<file path=ppt/slides/_rels/slide135.xml.rels><?xml version="1.0" encoding="UTF-8" standalone="yes"?>
<Relationships xmlns="http://schemas.openxmlformats.org/package/2006/relationships"><Relationship Id="rId2" Type="http://schemas.openxmlformats.org/officeDocument/2006/relationships/notesSlide" Target="../notesSlides/notesSlide123.xml"/><Relationship Id="rId1" Type="http://schemas.openxmlformats.org/officeDocument/2006/relationships/slideLayout" Target="../slideLayouts/slideLayout2.xml"/></Relationships>
</file>

<file path=ppt/slides/_rels/slide136.xml.rels><?xml version="1.0" encoding="UTF-8" standalone="yes"?>
<Relationships xmlns="http://schemas.openxmlformats.org/package/2006/relationships"><Relationship Id="rId8" Type="http://schemas.openxmlformats.org/officeDocument/2006/relationships/hyperlink" Target="https://www.facebook.com/Winshuttle" TargetMode="External"/><Relationship Id="rId3" Type="http://schemas.openxmlformats.org/officeDocument/2006/relationships/hyperlink" Target="http://wug.winshuttle.com/" TargetMode="External"/><Relationship Id="rId7" Type="http://schemas.openxmlformats.org/officeDocument/2006/relationships/hyperlink" Target="https://twitter.com/Winshuttle" TargetMode="External"/><Relationship Id="rId2" Type="http://schemas.openxmlformats.org/officeDocument/2006/relationships/notesSlide" Target="../notesSlides/notesSlide124.xml"/><Relationship Id="rId1" Type="http://schemas.openxmlformats.org/officeDocument/2006/relationships/slideLayout" Target="../slideLayouts/slideLayout2.xml"/><Relationship Id="rId6" Type="http://schemas.openxmlformats.org/officeDocument/2006/relationships/hyperlink" Target="http://www.linkedin.com/pub/winshuttle/46/563/3b3" TargetMode="External"/><Relationship Id="rId5" Type="http://schemas.openxmlformats.org/officeDocument/2006/relationships/hyperlink" Target="https://www.youtube.com/winshuttletv" TargetMode="External"/><Relationship Id="rId4" Type="http://schemas.openxmlformats.org/officeDocument/2006/relationships/hyperlink" Target="http://www.winshuttle.com/blog" TargetMode="External"/></Relationships>
</file>

<file path=ppt/slides/_rels/slide137.xml.rels><?xml version="1.0" encoding="UTF-8" standalone="yes"?>
<Relationships xmlns="http://schemas.openxmlformats.org/package/2006/relationships"><Relationship Id="rId3" Type="http://schemas.openxmlformats.org/officeDocument/2006/relationships/image" Target="../media/image180.wmf"/><Relationship Id="rId2" Type="http://schemas.openxmlformats.org/officeDocument/2006/relationships/notesSlide" Target="../notesSlides/notesSlide125.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7.xml"/><Relationship Id="rId1" Type="http://schemas.openxmlformats.org/officeDocument/2006/relationships/slideLayout" Target="../slideLayouts/slideLayout2.xml"/><Relationship Id="rId5" Type="http://schemas.openxmlformats.org/officeDocument/2006/relationships/image" Target="../media/image29.gif"/><Relationship Id="rId4" Type="http://schemas.openxmlformats.org/officeDocument/2006/relationships/image" Target="../media/image28.png"/></Relationships>
</file>

<file path=ppt/slides/_rels/slide15.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8.xml"/><Relationship Id="rId1" Type="http://schemas.openxmlformats.org/officeDocument/2006/relationships/slideLayout" Target="../slideLayouts/slideLayout2.xml"/><Relationship Id="rId5" Type="http://schemas.openxmlformats.org/officeDocument/2006/relationships/image" Target="../media/image29.gif"/><Relationship Id="rId4" Type="http://schemas.openxmlformats.org/officeDocument/2006/relationships/image" Target="../media/image28.png"/></Relationships>
</file>

<file path=ppt/slides/_rels/slide16.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1.mp4"/><Relationship Id="rId1" Type="http://schemas.microsoft.com/office/2007/relationships/media" Target="../media/media1.mp4"/><Relationship Id="rId5" Type="http://schemas.openxmlformats.org/officeDocument/2006/relationships/image" Target="../media/image31.png"/><Relationship Id="rId4" Type="http://schemas.openxmlformats.org/officeDocument/2006/relationships/notesSlide" Target="../notesSlides/notesSlide10.xml"/></Relationships>
</file>

<file path=ppt/slides/_rels/slide18.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2.mp4"/><Relationship Id="rId1" Type="http://schemas.microsoft.com/office/2007/relationships/media" Target="../media/media2.mp4"/><Relationship Id="rId5" Type="http://schemas.openxmlformats.org/officeDocument/2006/relationships/image" Target="../media/image33.png"/><Relationship Id="rId4" Type="http://schemas.openxmlformats.org/officeDocument/2006/relationships/notesSlide" Target="../notesSlides/notesSlide12.xm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g"/><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20.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3.mp4"/><Relationship Id="rId1" Type="http://schemas.microsoft.com/office/2007/relationships/media" Target="../media/media3.mp4"/><Relationship Id="rId5" Type="http://schemas.openxmlformats.org/officeDocument/2006/relationships/image" Target="../media/image35.png"/><Relationship Id="rId4" Type="http://schemas.openxmlformats.org/officeDocument/2006/relationships/notesSlide" Target="../notesSlides/notesSlide14.xml"/></Relationships>
</file>

<file path=ppt/slides/_rels/slide22.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image" Target="../media/image39.png"/></Relationships>
</file>

<file path=ppt/slides/_rels/slide25.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image" Target="../media/image41.png"/></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4.mp4"/><Relationship Id="rId1" Type="http://schemas.microsoft.com/office/2007/relationships/media" Target="../media/media4.mp4"/><Relationship Id="rId5" Type="http://schemas.openxmlformats.org/officeDocument/2006/relationships/image" Target="../media/image42.png"/><Relationship Id="rId4" Type="http://schemas.openxmlformats.org/officeDocument/2006/relationships/notesSlide" Target="../notesSlides/notesSlide19.xml"/></Relationships>
</file>

<file path=ppt/slides/_rels/slide27.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20.xml"/><Relationship Id="rId1" Type="http://schemas.openxmlformats.org/officeDocument/2006/relationships/slideLayout" Target="../slideLayouts/slideLayout2.xml"/><Relationship Id="rId6" Type="http://schemas.openxmlformats.org/officeDocument/2006/relationships/image" Target="../media/image45.png"/><Relationship Id="rId5" Type="http://schemas.openxmlformats.org/officeDocument/2006/relationships/image" Target="../media/image29.gif"/><Relationship Id="rId4" Type="http://schemas.openxmlformats.org/officeDocument/2006/relationships/image" Target="../media/image44.png"/></Relationships>
</file>

<file path=ppt/slides/_rels/slide28.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5.mp4"/><Relationship Id="rId1" Type="http://schemas.microsoft.com/office/2007/relationships/media" Target="../media/media5.mp4"/><Relationship Id="rId5" Type="http://schemas.openxmlformats.org/officeDocument/2006/relationships/image" Target="../media/image47.png"/><Relationship Id="rId4" Type="http://schemas.openxmlformats.org/officeDocument/2006/relationships/notesSlide" Target="../notesSlides/notesSlide22.xml"/></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6.mp4"/><Relationship Id="rId1" Type="http://schemas.microsoft.com/office/2007/relationships/media" Target="../media/media6.mp4"/><Relationship Id="rId5" Type="http://schemas.openxmlformats.org/officeDocument/2006/relationships/image" Target="../media/image48.png"/><Relationship Id="rId4" Type="http://schemas.openxmlformats.org/officeDocument/2006/relationships/notesSlide" Target="../notesSlides/notesSlide23.xml"/></Relationships>
</file>

<file path=ppt/slides/_rels/slide31.xml.rels><?xml version="1.0" encoding="UTF-8" standalone="yes"?>
<Relationships xmlns="http://schemas.openxmlformats.org/package/2006/relationships"><Relationship Id="rId3" Type="http://schemas.openxmlformats.org/officeDocument/2006/relationships/hyperlink" Target="http://cdn.winshuttle.com/products/help/transaction/TSAdvGuide/EN/10.4/#7779.htm" TargetMode="External"/><Relationship Id="rId2" Type="http://schemas.openxmlformats.org/officeDocument/2006/relationships/notesSlide" Target="../notesSlides/notesSlide24.xml"/><Relationship Id="rId1" Type="http://schemas.openxmlformats.org/officeDocument/2006/relationships/slideLayout" Target="../slideLayouts/slideLayout2.xml"/><Relationship Id="rId4" Type="http://schemas.openxmlformats.org/officeDocument/2006/relationships/image" Target="../media/image49.png"/></Relationships>
</file>

<file path=ppt/slides/_rels/slide3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7.mp4"/><Relationship Id="rId1" Type="http://schemas.microsoft.com/office/2007/relationships/media" Target="../media/media7.mp4"/><Relationship Id="rId5" Type="http://schemas.openxmlformats.org/officeDocument/2006/relationships/image" Target="../media/image50.png"/><Relationship Id="rId4" Type="http://schemas.openxmlformats.org/officeDocument/2006/relationships/notesSlide" Target="../notesSlides/notesSlide25.xml"/></Relationships>
</file>

<file path=ppt/slides/_rels/slide33.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28.xml"/><Relationship Id="rId1" Type="http://schemas.openxmlformats.org/officeDocument/2006/relationships/slideLayout" Target="../slideLayouts/slideLayout2.xml"/><Relationship Id="rId4" Type="http://schemas.openxmlformats.org/officeDocument/2006/relationships/image" Target="../media/image54.png"/></Relationships>
</file>

<file path=ppt/slides/_rels/slide36.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8.mp4"/><Relationship Id="rId1" Type="http://schemas.microsoft.com/office/2007/relationships/media" Target="../media/media8.mp4"/><Relationship Id="rId5" Type="http://schemas.openxmlformats.org/officeDocument/2006/relationships/image" Target="../media/image56.png"/><Relationship Id="rId4" Type="http://schemas.openxmlformats.org/officeDocument/2006/relationships/notesSlide" Target="../notesSlides/notesSlide30.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32.xml"/><Relationship Id="rId1" Type="http://schemas.openxmlformats.org/officeDocument/2006/relationships/slideLayout" Target="../slideLayouts/slideLayout2.xml"/><Relationship Id="rId4" Type="http://schemas.openxmlformats.org/officeDocument/2006/relationships/image" Target="../media/image58.png"/></Relationships>
</file>

<file path=ppt/slides/_rels/slide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33.xml"/><Relationship Id="rId1" Type="http://schemas.openxmlformats.org/officeDocument/2006/relationships/slideLayout" Target="../slideLayouts/slideLayout2.xml"/><Relationship Id="rId4" Type="http://schemas.openxmlformats.org/officeDocument/2006/relationships/image" Target="../media/image60.png"/></Relationships>
</file>

<file path=ppt/slides/_rels/slide4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9.mp4"/><Relationship Id="rId1" Type="http://schemas.microsoft.com/office/2007/relationships/media" Target="../media/media9.mp4"/><Relationship Id="rId5" Type="http://schemas.openxmlformats.org/officeDocument/2006/relationships/image" Target="../media/image61.png"/><Relationship Id="rId4" Type="http://schemas.openxmlformats.org/officeDocument/2006/relationships/notesSlide" Target="../notesSlides/notesSlide34.xml"/></Relationships>
</file>

<file path=ppt/slides/_rels/slide42.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36.xml"/><Relationship Id="rId1" Type="http://schemas.openxmlformats.org/officeDocument/2006/relationships/slideLayout" Target="../slideLayouts/slideLayout2.xml"/><Relationship Id="rId5" Type="http://schemas.openxmlformats.org/officeDocument/2006/relationships/image" Target="../media/image65.png"/><Relationship Id="rId4" Type="http://schemas.openxmlformats.org/officeDocument/2006/relationships/image" Target="../media/image64.png"/></Relationships>
</file>

<file path=ppt/slides/_rels/slide4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10.mp4"/><Relationship Id="rId1" Type="http://schemas.microsoft.com/office/2007/relationships/media" Target="../media/media10.mp4"/><Relationship Id="rId5" Type="http://schemas.openxmlformats.org/officeDocument/2006/relationships/image" Target="../media/image66.png"/><Relationship Id="rId4" Type="http://schemas.openxmlformats.org/officeDocument/2006/relationships/notesSlide" Target="../notesSlides/notesSlide37.xml"/></Relationships>
</file>

<file path=ppt/slides/_rels/slide45.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notesSlide" Target="../notesSlides/notesSlide39.xml"/><Relationship Id="rId1" Type="http://schemas.openxmlformats.org/officeDocument/2006/relationships/slideLayout" Target="../slideLayouts/slideLayout2.xml"/><Relationship Id="rId4" Type="http://schemas.openxmlformats.org/officeDocument/2006/relationships/image" Target="../media/image69.png"/></Relationships>
</file>

<file path=ppt/slides/_rels/slide47.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notesSlide" Target="../notesSlides/notesSlide40.xml"/><Relationship Id="rId1" Type="http://schemas.openxmlformats.org/officeDocument/2006/relationships/slideLayout" Target="../slideLayouts/slideLayout2.xml"/><Relationship Id="rId5" Type="http://schemas.openxmlformats.org/officeDocument/2006/relationships/image" Target="../media/image71.png"/><Relationship Id="rId4" Type="http://schemas.openxmlformats.org/officeDocument/2006/relationships/image" Target="../media/image70.png"/></Relationships>
</file>

<file path=ppt/slides/_rels/slide48.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11.mp4"/><Relationship Id="rId1" Type="http://schemas.microsoft.com/office/2007/relationships/media" Target="../media/media11.mp4"/><Relationship Id="rId5" Type="http://schemas.openxmlformats.org/officeDocument/2006/relationships/image" Target="../media/image73.png"/><Relationship Id="rId4" Type="http://schemas.openxmlformats.org/officeDocument/2006/relationships/notesSlide" Target="../notesSlides/notesSlide42.xml"/></Relationships>
</file>

<file path=ppt/slides/_rels/slide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12.mp4"/><Relationship Id="rId1" Type="http://schemas.microsoft.com/office/2007/relationships/media" Target="../media/media12.mp4"/><Relationship Id="rId5" Type="http://schemas.openxmlformats.org/officeDocument/2006/relationships/image" Target="../media/image75.png"/><Relationship Id="rId4" Type="http://schemas.openxmlformats.org/officeDocument/2006/relationships/notesSlide" Target="../notesSlides/notesSlide44.xml"/></Relationships>
</file>

<file path=ppt/slides/_rels/slide52.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notesSlide" Target="../notesSlides/notesSlide45.xml"/><Relationship Id="rId1" Type="http://schemas.openxmlformats.org/officeDocument/2006/relationships/slideLayout" Target="../slideLayouts/slideLayout2.xml"/><Relationship Id="rId4" Type="http://schemas.openxmlformats.org/officeDocument/2006/relationships/image" Target="../media/image77.png"/></Relationships>
</file>

<file path=ppt/slides/_rels/slide53.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13.mp4"/><Relationship Id="rId1" Type="http://schemas.microsoft.com/office/2007/relationships/media" Target="../media/media13.mp4"/><Relationship Id="rId5" Type="http://schemas.openxmlformats.org/officeDocument/2006/relationships/image" Target="../media/image81.png"/><Relationship Id="rId4" Type="http://schemas.openxmlformats.org/officeDocument/2006/relationships/notesSlide" Target="../notesSlides/notesSlide49.xml"/></Relationships>
</file>

<file path=ppt/slides/_rels/slide57.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14.mp4"/><Relationship Id="rId1" Type="http://schemas.microsoft.com/office/2007/relationships/media" Target="../media/media14.mp4"/><Relationship Id="rId5" Type="http://schemas.openxmlformats.org/officeDocument/2006/relationships/image" Target="../media/image83.png"/><Relationship Id="rId4" Type="http://schemas.openxmlformats.org/officeDocument/2006/relationships/notesSlide" Target="../notesSlides/notesSlide51.xml"/></Relationships>
</file>

<file path=ppt/slides/_rels/slide59.xml.rels><?xml version="1.0" encoding="UTF-8" standalone="yes"?>
<Relationships xmlns="http://schemas.openxmlformats.org/package/2006/relationships"><Relationship Id="rId3" Type="http://schemas.openxmlformats.org/officeDocument/2006/relationships/image" Target="../media/image84.png"/><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image" Target="../media/image85.png"/><Relationship Id="rId2" Type="http://schemas.openxmlformats.org/officeDocument/2006/relationships/notesSlide" Target="../notesSlides/notesSlide53.xml"/><Relationship Id="rId1" Type="http://schemas.openxmlformats.org/officeDocument/2006/relationships/slideLayout" Target="../slideLayouts/slideLayout2.xml"/><Relationship Id="rId6" Type="http://schemas.openxmlformats.org/officeDocument/2006/relationships/image" Target="../media/image88.wmf"/><Relationship Id="rId5" Type="http://schemas.openxmlformats.org/officeDocument/2006/relationships/image" Target="../media/image87.png"/><Relationship Id="rId4" Type="http://schemas.openxmlformats.org/officeDocument/2006/relationships/image" Target="../media/image86.png"/></Relationships>
</file>

<file path=ppt/slides/_rels/slide61.xml.rels><?xml version="1.0" encoding="UTF-8" standalone="yes"?>
<Relationships xmlns="http://schemas.openxmlformats.org/package/2006/relationships"><Relationship Id="rId3" Type="http://schemas.openxmlformats.org/officeDocument/2006/relationships/image" Target="../media/image89.png"/><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3" Type="http://schemas.openxmlformats.org/officeDocument/2006/relationships/image" Target="../media/image90.png"/><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3" Type="http://schemas.openxmlformats.org/officeDocument/2006/relationships/image" Target="../media/image91.png"/><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3" Type="http://schemas.openxmlformats.org/officeDocument/2006/relationships/image" Target="../media/image92.png"/><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3" Type="http://schemas.openxmlformats.org/officeDocument/2006/relationships/image" Target="../media/image93.png"/><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3" Type="http://schemas.openxmlformats.org/officeDocument/2006/relationships/image" Target="../media/image94.png"/><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15.mp4"/><Relationship Id="rId1" Type="http://schemas.microsoft.com/office/2007/relationships/media" Target="../media/media15.mp4"/><Relationship Id="rId4" Type="http://schemas.openxmlformats.org/officeDocument/2006/relationships/image" Target="../media/image95.png"/></Relationships>
</file>

<file path=ppt/slides/_rels/slide68.xml.rels><?xml version="1.0" encoding="UTF-8" standalone="yes"?>
<Relationships xmlns="http://schemas.openxmlformats.org/package/2006/relationships"><Relationship Id="rId3" Type="http://schemas.openxmlformats.org/officeDocument/2006/relationships/image" Target="../media/image96.png"/><Relationship Id="rId2" Type="http://schemas.openxmlformats.org/officeDocument/2006/relationships/notesSlide" Target="../notesSlides/notesSlide60.xml"/><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3" Type="http://schemas.openxmlformats.org/officeDocument/2006/relationships/image" Target="../media/image97.png"/><Relationship Id="rId2" Type="http://schemas.openxmlformats.org/officeDocument/2006/relationships/notesSlide" Target="../notesSlides/notesSlide61.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3" Type="http://schemas.openxmlformats.org/officeDocument/2006/relationships/image" Target="../media/image98.png"/><Relationship Id="rId2" Type="http://schemas.openxmlformats.org/officeDocument/2006/relationships/notesSlide" Target="../notesSlides/notesSlide62.xml"/><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99.jpg"/><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8" Type="http://schemas.openxmlformats.org/officeDocument/2006/relationships/image" Target="../media/image102.png"/><Relationship Id="rId3" Type="http://schemas.openxmlformats.org/officeDocument/2006/relationships/image" Target="../media/image18.png"/><Relationship Id="rId7" Type="http://schemas.openxmlformats.org/officeDocument/2006/relationships/image" Target="../media/image101.png"/><Relationship Id="rId2" Type="http://schemas.openxmlformats.org/officeDocument/2006/relationships/notesSlide" Target="../notesSlides/notesSlide63.xml"/><Relationship Id="rId1" Type="http://schemas.openxmlformats.org/officeDocument/2006/relationships/slideLayout" Target="../slideLayouts/slideLayout2.xml"/><Relationship Id="rId6" Type="http://schemas.openxmlformats.org/officeDocument/2006/relationships/image" Target="../media/image100.png"/><Relationship Id="rId11" Type="http://schemas.openxmlformats.org/officeDocument/2006/relationships/image" Target="../media/image104.png"/><Relationship Id="rId5" Type="http://schemas.openxmlformats.org/officeDocument/2006/relationships/image" Target="../media/image20.png"/><Relationship Id="rId10" Type="http://schemas.openxmlformats.org/officeDocument/2006/relationships/image" Target="../media/image103.png"/><Relationship Id="rId4" Type="http://schemas.openxmlformats.org/officeDocument/2006/relationships/image" Target="../media/image19.png"/><Relationship Id="rId9" Type="http://schemas.openxmlformats.org/officeDocument/2006/relationships/image" Target="../media/image22.png"/></Relationships>
</file>

<file path=ppt/slides/_rels/slide73.xml.rels><?xml version="1.0" encoding="UTF-8" standalone="yes"?>
<Relationships xmlns="http://schemas.openxmlformats.org/package/2006/relationships"><Relationship Id="rId3" Type="http://schemas.openxmlformats.org/officeDocument/2006/relationships/image" Target="../media/image100.png"/><Relationship Id="rId2" Type="http://schemas.openxmlformats.org/officeDocument/2006/relationships/notesSlide" Target="../notesSlides/notesSlide64.xml"/><Relationship Id="rId1" Type="http://schemas.openxmlformats.org/officeDocument/2006/relationships/slideLayout" Target="../slideLayouts/slideLayout2.xml"/><Relationship Id="rId4" Type="http://schemas.openxmlformats.org/officeDocument/2006/relationships/image" Target="../media/image102.png"/></Relationships>
</file>

<file path=ppt/slides/_rels/slide74.xml.rels><?xml version="1.0" encoding="UTF-8" standalone="yes"?>
<Relationships xmlns="http://schemas.openxmlformats.org/package/2006/relationships"><Relationship Id="rId3" Type="http://schemas.openxmlformats.org/officeDocument/2006/relationships/image" Target="../media/image105.png"/><Relationship Id="rId2" Type="http://schemas.openxmlformats.org/officeDocument/2006/relationships/notesSlide" Target="../notesSlides/notesSlide65.xml"/><Relationship Id="rId1" Type="http://schemas.openxmlformats.org/officeDocument/2006/relationships/slideLayout" Target="../slideLayouts/slideLayout2.xml"/><Relationship Id="rId5" Type="http://schemas.openxmlformats.org/officeDocument/2006/relationships/image" Target="../media/image29.gif"/><Relationship Id="rId4" Type="http://schemas.openxmlformats.org/officeDocument/2006/relationships/image" Target="../media/image106.png"/></Relationships>
</file>

<file path=ppt/slides/_rels/slide75.xml.rels><?xml version="1.0" encoding="UTF-8" standalone="yes"?>
<Relationships xmlns="http://schemas.openxmlformats.org/package/2006/relationships"><Relationship Id="rId3" Type="http://schemas.openxmlformats.org/officeDocument/2006/relationships/image" Target="../media/image107.png"/><Relationship Id="rId2" Type="http://schemas.openxmlformats.org/officeDocument/2006/relationships/notesSlide" Target="../notesSlides/notesSlide66.xml"/><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3" Type="http://schemas.openxmlformats.org/officeDocument/2006/relationships/image" Target="../media/image108.png"/><Relationship Id="rId2" Type="http://schemas.openxmlformats.org/officeDocument/2006/relationships/notesSlide" Target="../notesSlides/notesSlide67.xml"/><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3" Type="http://schemas.openxmlformats.org/officeDocument/2006/relationships/image" Target="../media/image109.png"/><Relationship Id="rId2" Type="http://schemas.openxmlformats.org/officeDocument/2006/relationships/notesSlide" Target="../notesSlides/notesSlide68.xml"/><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3" Type="http://schemas.openxmlformats.org/officeDocument/2006/relationships/image" Target="../media/image109.png"/><Relationship Id="rId2" Type="http://schemas.openxmlformats.org/officeDocument/2006/relationships/notesSlide" Target="../notesSlides/notesSlide69.xml"/><Relationship Id="rId1" Type="http://schemas.openxmlformats.org/officeDocument/2006/relationships/slideLayout" Target="../slideLayouts/slideLayout2.xml"/><Relationship Id="rId5" Type="http://schemas.openxmlformats.org/officeDocument/2006/relationships/image" Target="../media/image29.gif"/><Relationship Id="rId4" Type="http://schemas.openxmlformats.org/officeDocument/2006/relationships/image" Target="../media/image110.png"/></Relationships>
</file>

<file path=ppt/slides/_rels/slide79.xml.rels><?xml version="1.0" encoding="UTF-8" standalone="yes"?>
<Relationships xmlns="http://schemas.openxmlformats.org/package/2006/relationships"><Relationship Id="rId3" Type="http://schemas.openxmlformats.org/officeDocument/2006/relationships/image" Target="../media/image111.png"/><Relationship Id="rId2" Type="http://schemas.openxmlformats.org/officeDocument/2006/relationships/notesSlide" Target="../notesSlides/notesSlide70.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3" Type="http://schemas.openxmlformats.org/officeDocument/2006/relationships/image" Target="../media/image112.png"/><Relationship Id="rId2" Type="http://schemas.openxmlformats.org/officeDocument/2006/relationships/notesSlide" Target="../notesSlides/notesSlide71.xml"/><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2" Type="http://schemas.openxmlformats.org/officeDocument/2006/relationships/image" Target="../media/image113.png"/><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3" Type="http://schemas.openxmlformats.org/officeDocument/2006/relationships/image" Target="../media/image114.png"/><Relationship Id="rId2" Type="http://schemas.openxmlformats.org/officeDocument/2006/relationships/notesSlide" Target="../notesSlides/notesSlide72.xml"/><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3" Type="http://schemas.openxmlformats.org/officeDocument/2006/relationships/image" Target="../media/image115.png"/><Relationship Id="rId2" Type="http://schemas.openxmlformats.org/officeDocument/2006/relationships/notesSlide" Target="../notesSlides/notesSlide73.xml"/><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3" Type="http://schemas.openxmlformats.org/officeDocument/2006/relationships/image" Target="../media/image116.png"/><Relationship Id="rId2" Type="http://schemas.openxmlformats.org/officeDocument/2006/relationships/notesSlide" Target="../notesSlides/notesSlide74.xml"/><Relationship Id="rId1" Type="http://schemas.openxmlformats.org/officeDocument/2006/relationships/slideLayout" Target="../slideLayouts/slideLayout2.xml"/><Relationship Id="rId5" Type="http://schemas.openxmlformats.org/officeDocument/2006/relationships/image" Target="../media/image29.gif"/><Relationship Id="rId4" Type="http://schemas.openxmlformats.org/officeDocument/2006/relationships/image" Target="../media/image117.png"/></Relationships>
</file>

<file path=ppt/slides/_rels/slide85.xml.rels><?xml version="1.0" encoding="UTF-8" standalone="yes"?>
<Relationships xmlns="http://schemas.openxmlformats.org/package/2006/relationships"><Relationship Id="rId3" Type="http://schemas.openxmlformats.org/officeDocument/2006/relationships/image" Target="../media/image118.png"/><Relationship Id="rId2" Type="http://schemas.openxmlformats.org/officeDocument/2006/relationships/notesSlide" Target="../notesSlides/notesSlide75.xml"/><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3" Type="http://schemas.openxmlformats.org/officeDocument/2006/relationships/image" Target="../media/image119.png"/><Relationship Id="rId2" Type="http://schemas.openxmlformats.org/officeDocument/2006/relationships/notesSlide" Target="../notesSlides/notesSlide76.xml"/><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3" Type="http://schemas.openxmlformats.org/officeDocument/2006/relationships/image" Target="../media/image120.png"/><Relationship Id="rId2" Type="http://schemas.openxmlformats.org/officeDocument/2006/relationships/notesSlide" Target="../notesSlides/notesSlide77.xml"/><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3" Type="http://schemas.openxmlformats.org/officeDocument/2006/relationships/image" Target="../media/image119.png"/><Relationship Id="rId2" Type="http://schemas.openxmlformats.org/officeDocument/2006/relationships/notesSlide" Target="../notesSlides/notesSlide78.xml"/><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3" Type="http://schemas.openxmlformats.org/officeDocument/2006/relationships/image" Target="../media/image121.png"/><Relationship Id="rId2" Type="http://schemas.openxmlformats.org/officeDocument/2006/relationships/notesSlide" Target="../notesSlides/notesSlide79.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90.xml.rels><?xml version="1.0" encoding="UTF-8" standalone="yes"?>
<Relationships xmlns="http://schemas.openxmlformats.org/package/2006/relationships"><Relationship Id="rId3" Type="http://schemas.openxmlformats.org/officeDocument/2006/relationships/image" Target="../media/image122.png"/><Relationship Id="rId2" Type="http://schemas.openxmlformats.org/officeDocument/2006/relationships/notesSlide" Target="../notesSlides/notesSlide80.xml"/><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3" Type="http://schemas.openxmlformats.org/officeDocument/2006/relationships/image" Target="../media/image123.png"/><Relationship Id="rId2" Type="http://schemas.openxmlformats.org/officeDocument/2006/relationships/notesSlide" Target="../notesSlides/notesSlide81.xml"/><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3" Type="http://schemas.openxmlformats.org/officeDocument/2006/relationships/image" Target="../media/image124.png"/><Relationship Id="rId2" Type="http://schemas.openxmlformats.org/officeDocument/2006/relationships/notesSlide" Target="../notesSlides/notesSlide82.xml"/><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3" Type="http://schemas.openxmlformats.org/officeDocument/2006/relationships/image" Target="../media/image125.png"/><Relationship Id="rId2" Type="http://schemas.openxmlformats.org/officeDocument/2006/relationships/notesSlide" Target="../notesSlides/notesSlide83.xml"/><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3" Type="http://schemas.openxmlformats.org/officeDocument/2006/relationships/image" Target="../media/image126.png"/><Relationship Id="rId2" Type="http://schemas.openxmlformats.org/officeDocument/2006/relationships/notesSlide" Target="../notesSlides/notesSlide84.xml"/><Relationship Id="rId1" Type="http://schemas.openxmlformats.org/officeDocument/2006/relationships/slideLayout" Target="../slideLayouts/slideLayout2.xml"/><Relationship Id="rId5" Type="http://schemas.openxmlformats.org/officeDocument/2006/relationships/image" Target="../media/image128.png"/><Relationship Id="rId4" Type="http://schemas.openxmlformats.org/officeDocument/2006/relationships/image" Target="../media/image127.png"/></Relationships>
</file>

<file path=ppt/slides/_rels/slide95.xml.rels><?xml version="1.0" encoding="UTF-8" standalone="yes"?>
<Relationships xmlns="http://schemas.openxmlformats.org/package/2006/relationships"><Relationship Id="rId3" Type="http://schemas.openxmlformats.org/officeDocument/2006/relationships/image" Target="../media/image129.png"/><Relationship Id="rId2" Type="http://schemas.openxmlformats.org/officeDocument/2006/relationships/notesSlide" Target="../notesSlides/notesSlide85.xml"/><Relationship Id="rId1" Type="http://schemas.openxmlformats.org/officeDocument/2006/relationships/slideLayout" Target="../slideLayouts/slideLayout2.xml"/><Relationship Id="rId5" Type="http://schemas.openxmlformats.org/officeDocument/2006/relationships/image" Target="../media/image29.gif"/><Relationship Id="rId4" Type="http://schemas.openxmlformats.org/officeDocument/2006/relationships/image" Target="../media/image130.png"/></Relationships>
</file>

<file path=ppt/slides/_rels/slide96.xml.rels><?xml version="1.0" encoding="UTF-8" standalone="yes"?>
<Relationships xmlns="http://schemas.openxmlformats.org/package/2006/relationships"><Relationship Id="rId3" Type="http://schemas.openxmlformats.org/officeDocument/2006/relationships/image" Target="../media/image131.png"/><Relationship Id="rId2" Type="http://schemas.openxmlformats.org/officeDocument/2006/relationships/notesSlide" Target="../notesSlides/notesSlide86.xml"/><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3" Type="http://schemas.openxmlformats.org/officeDocument/2006/relationships/image" Target="../media/image132.png"/><Relationship Id="rId2" Type="http://schemas.openxmlformats.org/officeDocument/2006/relationships/notesSlide" Target="../notesSlides/notesSlide87.xml"/><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16.mp4"/><Relationship Id="rId1" Type="http://schemas.microsoft.com/office/2007/relationships/media" Target="../media/media16.mp4"/><Relationship Id="rId5" Type="http://schemas.openxmlformats.org/officeDocument/2006/relationships/image" Target="../media/image133.png"/><Relationship Id="rId4" Type="http://schemas.openxmlformats.org/officeDocument/2006/relationships/notesSlide" Target="../notesSlides/notesSlide88.xml"/></Relationships>
</file>

<file path=ppt/slides/_rels/slide99.xml.rels><?xml version="1.0" encoding="UTF-8" standalone="yes"?>
<Relationships xmlns="http://schemas.openxmlformats.org/package/2006/relationships"><Relationship Id="rId3" Type="http://schemas.openxmlformats.org/officeDocument/2006/relationships/image" Target="../media/image134.png"/><Relationship Id="rId2" Type="http://schemas.openxmlformats.org/officeDocument/2006/relationships/notesSlide" Target="../notesSlides/notesSlide8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idx="4294967295"/>
          </p:nvPr>
        </p:nvSpPr>
        <p:spPr>
          <a:xfrm>
            <a:off x="502509" y="1369498"/>
            <a:ext cx="7381104" cy="1357226"/>
          </a:xfrm>
        </p:spPr>
        <p:txBody>
          <a:bodyPr anchor="t">
            <a:noAutofit/>
          </a:bodyPr>
          <a:lstStyle/>
          <a:p>
            <a:pPr>
              <a:lnSpc>
                <a:spcPct val="110000"/>
              </a:lnSpc>
              <a:spcBef>
                <a:spcPts val="0"/>
              </a:spcBef>
              <a:spcAft>
                <a:spcPts val="1800"/>
              </a:spcAft>
            </a:pPr>
            <a:r>
              <a:rPr lang="en-US" sz="2800" spc="100" dirty="0" smtClean="0">
                <a:solidFill>
                  <a:schemeClr val="bg1"/>
                </a:solidFill>
                <a:latin typeface="Rockwell" panose="02060603020205020403" pitchFamily="18" charset="0"/>
                <a:ea typeface="Adobe Gothic Std B" panose="020B0800000000000000" pitchFamily="34" charset="-128"/>
              </a:rPr>
              <a:t>Extreme Studio: </a:t>
            </a:r>
            <a:r>
              <a:rPr lang="en-US" sz="2800" spc="100" dirty="0">
                <a:solidFill>
                  <a:schemeClr val="bg1"/>
                </a:solidFill>
                <a:latin typeface="Rockwell" panose="02060603020205020403" pitchFamily="18" charset="0"/>
                <a:ea typeface="Adobe Gothic Std B" panose="020B0800000000000000" pitchFamily="34" charset="-128"/>
              </a:rPr>
              <a:t/>
            </a:r>
            <a:br>
              <a:rPr lang="en-US" sz="2800" spc="100" dirty="0">
                <a:solidFill>
                  <a:schemeClr val="bg1"/>
                </a:solidFill>
                <a:latin typeface="Rockwell" panose="02060603020205020403" pitchFamily="18" charset="0"/>
                <a:ea typeface="Adobe Gothic Std B" panose="020B0800000000000000" pitchFamily="34" charset="-128"/>
              </a:rPr>
            </a:br>
            <a:r>
              <a:rPr lang="en-US" sz="2000" spc="100" dirty="0" smtClean="0">
                <a:solidFill>
                  <a:schemeClr val="bg1"/>
                </a:solidFill>
                <a:latin typeface="Rockwell" panose="02060603020205020403" pitchFamily="18" charset="0"/>
                <a:ea typeface="Adobe Gothic Std B" panose="020B0800000000000000" pitchFamily="34" charset="-128"/>
              </a:rPr>
              <a:t>Taking Transaction, Query and Direct to the next level!</a:t>
            </a:r>
            <a:r>
              <a:rPr lang="en-US" sz="1800" dirty="0" smtClean="0">
                <a:solidFill>
                  <a:schemeClr val="bg1"/>
                </a:solidFill>
                <a:latin typeface="Calibri Light" panose="020F0302020204030204" pitchFamily="34" charset="0"/>
              </a:rPr>
              <a:t/>
            </a:r>
            <a:br>
              <a:rPr lang="en-US" sz="1800" dirty="0" smtClean="0">
                <a:solidFill>
                  <a:schemeClr val="bg1"/>
                </a:solidFill>
                <a:latin typeface="Calibri Light" panose="020F0302020204030204" pitchFamily="34" charset="0"/>
              </a:rPr>
            </a:br>
            <a:endParaRPr lang="en-US" sz="1800" dirty="0">
              <a:solidFill>
                <a:schemeClr val="bg1"/>
              </a:solidFill>
              <a:latin typeface="Adobe Gothic Std B" panose="020B0800000000000000" pitchFamily="34" charset="-128"/>
              <a:ea typeface="Adobe Gothic Std B" panose="020B0800000000000000" pitchFamily="34" charset="-128"/>
            </a:endParaRPr>
          </a:p>
        </p:txBody>
      </p:sp>
      <p:sp>
        <p:nvSpPr>
          <p:cNvPr id="4" name="TextBox 3"/>
          <p:cNvSpPr txBox="1"/>
          <p:nvPr/>
        </p:nvSpPr>
        <p:spPr>
          <a:xfrm>
            <a:off x="502509" y="2471351"/>
            <a:ext cx="7718854" cy="369332"/>
          </a:xfrm>
          <a:prstGeom prst="rect">
            <a:avLst/>
          </a:prstGeom>
          <a:noFill/>
        </p:spPr>
        <p:txBody>
          <a:bodyPr wrap="square" rtlCol="0">
            <a:spAutoFit/>
          </a:bodyPr>
          <a:lstStyle/>
          <a:p>
            <a:r>
              <a:rPr lang="en-US" dirty="0" smtClean="0">
                <a:solidFill>
                  <a:schemeClr val="bg1"/>
                </a:solidFill>
                <a:latin typeface="Calibri Light" panose="020F0302020204030204" pitchFamily="34" charset="0"/>
              </a:rPr>
              <a:t>Doug Stepina | Tiffani Marsing </a:t>
            </a:r>
            <a:r>
              <a:rPr lang="en-US" dirty="0">
                <a:solidFill>
                  <a:schemeClr val="bg1"/>
                </a:solidFill>
                <a:latin typeface="Calibri Light" panose="020F0302020204030204" pitchFamily="34" charset="0"/>
              </a:rPr>
              <a:t>| </a:t>
            </a:r>
            <a:r>
              <a:rPr lang="en-US" dirty="0" smtClean="0">
                <a:solidFill>
                  <a:schemeClr val="bg1"/>
                </a:solidFill>
                <a:latin typeface="Calibri Light" panose="020F0302020204030204" pitchFamily="34" charset="0"/>
              </a:rPr>
              <a:t>Winshuttle</a:t>
            </a:r>
          </a:p>
        </p:txBody>
      </p:sp>
    </p:spTree>
    <p:extLst>
      <p:ext uri="{BB962C8B-B14F-4D97-AF65-F5344CB8AC3E}">
        <p14:creationId xmlns:p14="http://schemas.microsoft.com/office/powerpoint/2010/main" val="2377118234"/>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How have you learned about Transaction?</a:t>
            </a:r>
            <a:endParaRPr lang="en-US" dirty="0"/>
          </a:p>
        </p:txBody>
      </p:sp>
      <p:pic>
        <p:nvPicPr>
          <p:cNvPr id="5" name="Picture 4" descr="7110986610.png"/>
          <p:cNvPicPr>
            <a:picLocks noChangeAspect="1"/>
          </p:cNvPicPr>
          <p:nvPr/>
        </p:nvPicPr>
        <p:blipFill>
          <a:blip r:embed="rId3"/>
          <a:stretch>
            <a:fillRect/>
          </a:stretch>
        </p:blipFill>
        <p:spPr>
          <a:xfrm>
            <a:off x="479656" y="929264"/>
            <a:ext cx="8215032" cy="5463216"/>
          </a:xfrm>
          <a:prstGeom prst="rect">
            <a:avLst/>
          </a:prstGeom>
        </p:spPr>
      </p:pic>
    </p:spTree>
    <p:extLst>
      <p:ext uri="{BB962C8B-B14F-4D97-AF65-F5344CB8AC3E}">
        <p14:creationId xmlns:p14="http://schemas.microsoft.com/office/powerpoint/2010/main" val="2631925123"/>
      </p:ext>
    </p:extLst>
  </p:cSld>
  <p:clrMapOvr>
    <a:masterClrMapping/>
  </p:clrMapOvr>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Record</a:t>
            </a:r>
            <a:r>
              <a:rPr lang="en-US" b="1" dirty="0" smtClean="0">
                <a:solidFill>
                  <a:srgbClr val="6BB224"/>
                </a:solidFill>
              </a:rPr>
              <a:t> </a:t>
            </a:r>
            <a:r>
              <a:rPr lang="en-US" dirty="0"/>
              <a:t>a Query</a:t>
            </a:r>
          </a:p>
        </p:txBody>
      </p:sp>
      <p:sp>
        <p:nvSpPr>
          <p:cNvPr id="6" name="Chevron 5"/>
          <p:cNvSpPr/>
          <p:nvPr/>
        </p:nvSpPr>
        <p:spPr>
          <a:xfrm>
            <a:off x="7772400" y="91981"/>
            <a:ext cx="922288" cy="597877"/>
          </a:xfrm>
          <a:prstGeom prst="chevron">
            <a:avLst>
              <a:gd name="adj" fmla="val 40000"/>
            </a:avLst>
          </a:prstGeom>
          <a:solidFill>
            <a:srgbClr val="C00000"/>
          </a:solidFill>
        </p:spPr>
        <p:style>
          <a:lnRef idx="2">
            <a:schemeClr val="lt1">
              <a:hueOff val="0"/>
              <a:satOff val="0"/>
              <a:lumOff val="0"/>
              <a:alphaOff val="0"/>
            </a:schemeClr>
          </a:lnRef>
          <a:fillRef idx="1">
            <a:scrgbClr r="0" g="0" b="0"/>
          </a:fillRef>
          <a:effectRef idx="0">
            <a:schemeClr val="accent3">
              <a:hueOff val="0"/>
              <a:satOff val="0"/>
              <a:lumOff val="0"/>
              <a:alphaOff val="0"/>
            </a:schemeClr>
          </a:effectRef>
          <a:fontRef idx="minor">
            <a:schemeClr val="lt1"/>
          </a:fontRef>
        </p:style>
        <p:txBody>
          <a:bodyPr/>
          <a:lstStyle/>
          <a:p>
            <a:r>
              <a:rPr lang="en-US" sz="3600" dirty="0">
                <a:latin typeface="Broadway" panose="04040905080B02020502" pitchFamily="82" charset="0"/>
              </a:rPr>
              <a:t>Q</a:t>
            </a:r>
          </a:p>
        </p:txBody>
      </p:sp>
      <p:pic>
        <p:nvPicPr>
          <p:cNvPr id="5" name="AUTHORRecordQuery">
            <a:hlinkClick r:id="" action="ppaction://media"/>
          </p:cNvPr>
          <p:cNvPicPr>
            <a:picLocks noGrp="1" noChangeAspect="1"/>
          </p:cNvPicPr>
          <p:nvPr>
            <p:ph idx="1"/>
            <a:videoFile r:link="rId2"/>
            <p:extLst>
              <p:ext uri="{DAA4B4D4-6D71-4841-9C94-3DE7FCFB9230}">
                <p14:media xmlns:p14="http://schemas.microsoft.com/office/powerpoint/2010/main" r:embed="rId1"/>
              </p:ext>
            </p:extLst>
          </p:nvPr>
        </p:nvPicPr>
        <p:blipFill>
          <a:blip r:embed="rId5"/>
          <a:stretch>
            <a:fillRect/>
          </a:stretch>
        </p:blipFill>
        <p:spPr>
          <a:xfrm>
            <a:off x="479425" y="1308100"/>
            <a:ext cx="8215313" cy="4376738"/>
          </a:xfrm>
        </p:spPr>
      </p:pic>
    </p:spTree>
    <p:extLst>
      <p:ext uri="{BB962C8B-B14F-4D97-AF65-F5344CB8AC3E}">
        <p14:creationId xmlns:p14="http://schemas.microsoft.com/office/powerpoint/2010/main" val="2358274072"/>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5"/>
                                        </p:tgtEl>
                                      </p:cBhvr>
                                    </p:cmd>
                                  </p:childTnLst>
                                </p:cTn>
                              </p:par>
                            </p:childTnLst>
                          </p:cTn>
                        </p:par>
                      </p:childTnLst>
                    </p:cTn>
                  </p:par>
                </p:childTnLst>
              </p:cTn>
              <p:nextCondLst>
                <p:cond evt="onClick" delay="0">
                  <p:tgtEl>
                    <p:spTgt spid="5"/>
                  </p:tgtEl>
                </p:cond>
              </p:nextCondLst>
            </p:seq>
            <p:video>
              <p:cMediaNode vol="80000">
                <p:cTn id="7" fill="hold" display="0">
                  <p:stCondLst>
                    <p:cond delay="indefinite"/>
                  </p:stCondLst>
                </p:cTn>
                <p:tgtEl>
                  <p:spTgt spid="5"/>
                </p:tgtEl>
              </p:cMediaNode>
            </p:video>
          </p:childTnLst>
        </p:cTn>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Alternate</a:t>
            </a:r>
            <a:r>
              <a:rPr lang="en-US" b="1" dirty="0" smtClean="0">
                <a:solidFill>
                  <a:srgbClr val="6BB224"/>
                </a:solidFill>
              </a:rPr>
              <a:t> </a:t>
            </a:r>
            <a:r>
              <a:rPr lang="en-US" dirty="0"/>
              <a:t>Data Sources</a:t>
            </a:r>
          </a:p>
        </p:txBody>
      </p:sp>
      <p:sp>
        <p:nvSpPr>
          <p:cNvPr id="3" name="Content Placeholder 2"/>
          <p:cNvSpPr>
            <a:spLocks noGrp="1"/>
          </p:cNvSpPr>
          <p:nvPr>
            <p:ph idx="1"/>
          </p:nvPr>
        </p:nvSpPr>
        <p:spPr/>
        <p:txBody>
          <a:bodyPr/>
          <a:lstStyle/>
          <a:p>
            <a:r>
              <a:rPr lang="en-US" dirty="0" smtClean="0"/>
              <a:t>Querying InfoSets/Queries</a:t>
            </a:r>
          </a:p>
          <a:p>
            <a:pPr lvl="1"/>
            <a:r>
              <a:rPr lang="en-US" dirty="0" smtClean="0"/>
              <a:t>Global/Standard</a:t>
            </a:r>
          </a:p>
          <a:p>
            <a:pPr lvl="1"/>
            <a:r>
              <a:rPr lang="en-US" dirty="0" smtClean="0"/>
              <a:t>Search Data Dictionary</a:t>
            </a:r>
          </a:p>
          <a:p>
            <a:pPr lvl="1"/>
            <a:endParaRPr lang="en-US" dirty="0"/>
          </a:p>
        </p:txBody>
      </p:sp>
      <p:pic>
        <p:nvPicPr>
          <p:cNvPr id="258050" name="Picture 2"/>
          <p:cNvPicPr>
            <a:picLocks noChangeAspect="1" noChangeArrowheads="1"/>
          </p:cNvPicPr>
          <p:nvPr/>
        </p:nvPicPr>
        <p:blipFill>
          <a:blip r:embed="rId3"/>
          <a:srcRect/>
          <a:stretch>
            <a:fillRect/>
          </a:stretch>
        </p:blipFill>
        <p:spPr bwMode="auto">
          <a:xfrm>
            <a:off x="5967412" y="1600200"/>
            <a:ext cx="2719388" cy="4219084"/>
          </a:xfrm>
          <a:prstGeom prst="rect">
            <a:avLst/>
          </a:prstGeom>
          <a:ln>
            <a:solidFill>
              <a:srgbClr val="92D050"/>
            </a:solidFill>
          </a:ln>
          <a:effectLst>
            <a:outerShdw blurRad="190500" algn="tl" rotWithShape="0">
              <a:srgbClr val="000000">
                <a:alpha val="70000"/>
              </a:srgbClr>
            </a:outerShdw>
          </a:effectLst>
        </p:spPr>
      </p:pic>
      <p:pic>
        <p:nvPicPr>
          <p:cNvPr id="258051" name="Picture 3"/>
          <p:cNvPicPr>
            <a:picLocks noChangeAspect="1" noChangeArrowheads="1"/>
          </p:cNvPicPr>
          <p:nvPr/>
        </p:nvPicPr>
        <p:blipFill>
          <a:blip r:embed="rId4"/>
          <a:srcRect/>
          <a:stretch>
            <a:fillRect/>
          </a:stretch>
        </p:blipFill>
        <p:spPr bwMode="auto">
          <a:xfrm>
            <a:off x="314325" y="3257059"/>
            <a:ext cx="5400675" cy="2562225"/>
          </a:xfrm>
          <a:prstGeom prst="rect">
            <a:avLst/>
          </a:prstGeom>
          <a:ln>
            <a:solidFill>
              <a:srgbClr val="92D050"/>
            </a:solidFill>
          </a:ln>
          <a:effectLst>
            <a:outerShdw blurRad="190500" algn="tl" rotWithShape="0">
              <a:srgbClr val="000000">
                <a:alpha val="70000"/>
              </a:srgbClr>
            </a:outerShdw>
          </a:effectLst>
        </p:spPr>
      </p:pic>
      <p:pic>
        <p:nvPicPr>
          <p:cNvPr id="8" name="Picture 7" descr="orange-arrow.gif"/>
          <p:cNvPicPr>
            <a:picLocks noChangeAspect="1"/>
          </p:cNvPicPr>
          <p:nvPr/>
        </p:nvPicPr>
        <p:blipFill>
          <a:blip r:embed="rId5">
            <a:duotone>
              <a:prstClr val="black"/>
              <a:schemeClr val="tx2">
                <a:tint val="45000"/>
                <a:satMod val="400000"/>
              </a:schemeClr>
            </a:duotone>
          </a:blip>
          <a:stretch>
            <a:fillRect/>
          </a:stretch>
        </p:blipFill>
        <p:spPr>
          <a:xfrm rot="16200000">
            <a:off x="5278132" y="4847173"/>
            <a:ext cx="873736" cy="1092169"/>
          </a:xfrm>
          <a:prstGeom prst="rect">
            <a:avLst/>
          </a:prstGeom>
        </p:spPr>
      </p:pic>
      <p:sp>
        <p:nvSpPr>
          <p:cNvPr id="10" name="Chevron 9"/>
          <p:cNvSpPr/>
          <p:nvPr/>
        </p:nvSpPr>
        <p:spPr>
          <a:xfrm>
            <a:off x="7772400" y="91981"/>
            <a:ext cx="922288" cy="597877"/>
          </a:xfrm>
          <a:prstGeom prst="chevron">
            <a:avLst>
              <a:gd name="adj" fmla="val 40000"/>
            </a:avLst>
          </a:prstGeom>
          <a:solidFill>
            <a:srgbClr val="C00000"/>
          </a:solidFill>
        </p:spPr>
        <p:style>
          <a:lnRef idx="2">
            <a:schemeClr val="lt1">
              <a:hueOff val="0"/>
              <a:satOff val="0"/>
              <a:lumOff val="0"/>
              <a:alphaOff val="0"/>
            </a:schemeClr>
          </a:lnRef>
          <a:fillRef idx="1">
            <a:scrgbClr r="0" g="0" b="0"/>
          </a:fillRef>
          <a:effectRef idx="0">
            <a:schemeClr val="accent3">
              <a:hueOff val="0"/>
              <a:satOff val="0"/>
              <a:lumOff val="0"/>
              <a:alphaOff val="0"/>
            </a:schemeClr>
          </a:effectRef>
          <a:fontRef idx="minor">
            <a:schemeClr val="lt1"/>
          </a:fontRef>
        </p:style>
        <p:txBody>
          <a:bodyPr/>
          <a:lstStyle/>
          <a:p>
            <a:r>
              <a:rPr lang="en-US" sz="3600" smtClean="0">
                <a:latin typeface="Broadway" panose="04040905080B02020502" pitchFamily="82" charset="0"/>
              </a:rPr>
              <a:t>Q</a:t>
            </a:r>
            <a:endParaRPr lang="en-US" sz="3600" dirty="0">
              <a:latin typeface="Broadway" panose="04040905080B02020502" pitchFamily="82" charset="0"/>
            </a:endParaRPr>
          </a:p>
        </p:txBody>
      </p:sp>
    </p:spTree>
    <p:extLst>
      <p:ext uri="{BB962C8B-B14F-4D97-AF65-F5344CB8AC3E}">
        <p14:creationId xmlns:p14="http://schemas.microsoft.com/office/powerpoint/2010/main" val="314573423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stretch>
            <a:fillRect/>
          </a:stretch>
        </p:blipFill>
        <p:spPr>
          <a:xfrm>
            <a:off x="963634" y="1799688"/>
            <a:ext cx="7214449" cy="4084112"/>
          </a:xfrm>
          <a:prstGeom prst="rect">
            <a:avLst/>
          </a:prstGeom>
          <a:ln>
            <a:noFill/>
          </a:ln>
          <a:effectLst>
            <a:outerShdw blurRad="292100" dist="139700" dir="2700000" algn="tl" rotWithShape="0">
              <a:srgbClr val="333333">
                <a:alpha val="65000"/>
              </a:srgbClr>
            </a:outerShdw>
          </a:effectLst>
        </p:spPr>
      </p:pic>
      <p:sp>
        <p:nvSpPr>
          <p:cNvPr id="2" name="Title 1"/>
          <p:cNvSpPr>
            <a:spLocks noGrp="1"/>
          </p:cNvSpPr>
          <p:nvPr>
            <p:ph type="title"/>
          </p:nvPr>
        </p:nvSpPr>
        <p:spPr/>
        <p:txBody>
          <a:bodyPr/>
          <a:lstStyle/>
          <a:p>
            <a:r>
              <a:rPr lang="en-US" dirty="0"/>
              <a:t>Alternate</a:t>
            </a:r>
            <a:r>
              <a:rPr lang="en-US" b="1" dirty="0" smtClean="0">
                <a:solidFill>
                  <a:srgbClr val="6BB224"/>
                </a:solidFill>
              </a:rPr>
              <a:t> </a:t>
            </a:r>
            <a:r>
              <a:rPr lang="en-US" dirty="0"/>
              <a:t>Data Sources</a:t>
            </a:r>
          </a:p>
        </p:txBody>
      </p:sp>
      <p:sp>
        <p:nvSpPr>
          <p:cNvPr id="10" name="Chevron 9"/>
          <p:cNvSpPr/>
          <p:nvPr/>
        </p:nvSpPr>
        <p:spPr>
          <a:xfrm>
            <a:off x="7772400" y="91981"/>
            <a:ext cx="922288" cy="597877"/>
          </a:xfrm>
          <a:prstGeom prst="chevron">
            <a:avLst>
              <a:gd name="adj" fmla="val 40000"/>
            </a:avLst>
          </a:prstGeom>
          <a:solidFill>
            <a:srgbClr val="C00000"/>
          </a:solidFill>
        </p:spPr>
        <p:style>
          <a:lnRef idx="2">
            <a:schemeClr val="lt1">
              <a:hueOff val="0"/>
              <a:satOff val="0"/>
              <a:lumOff val="0"/>
              <a:alphaOff val="0"/>
            </a:schemeClr>
          </a:lnRef>
          <a:fillRef idx="1">
            <a:scrgbClr r="0" g="0" b="0"/>
          </a:fillRef>
          <a:effectRef idx="0">
            <a:schemeClr val="accent3">
              <a:hueOff val="0"/>
              <a:satOff val="0"/>
              <a:lumOff val="0"/>
              <a:alphaOff val="0"/>
            </a:schemeClr>
          </a:effectRef>
          <a:fontRef idx="minor">
            <a:schemeClr val="lt1"/>
          </a:fontRef>
        </p:style>
        <p:txBody>
          <a:bodyPr/>
          <a:lstStyle/>
          <a:p>
            <a:r>
              <a:rPr lang="en-US" sz="3600" smtClean="0">
                <a:latin typeface="Broadway" panose="04040905080B02020502" pitchFamily="82" charset="0"/>
              </a:rPr>
              <a:t>Q</a:t>
            </a:r>
            <a:endParaRPr lang="en-US" sz="3600" dirty="0">
              <a:latin typeface="Broadway" panose="04040905080B02020502" pitchFamily="82" charset="0"/>
            </a:endParaRPr>
          </a:p>
        </p:txBody>
      </p:sp>
      <p:sp>
        <p:nvSpPr>
          <p:cNvPr id="4" name="Content Placeholder 3"/>
          <p:cNvSpPr>
            <a:spLocks noGrp="1"/>
          </p:cNvSpPr>
          <p:nvPr>
            <p:ph idx="1"/>
          </p:nvPr>
        </p:nvSpPr>
        <p:spPr/>
        <p:txBody>
          <a:bodyPr/>
          <a:lstStyle/>
          <a:p>
            <a:r>
              <a:rPr lang="en-US" dirty="0" smtClean="0"/>
              <a:t>SQ01 – Lookup </a:t>
            </a:r>
            <a:r>
              <a:rPr lang="en-US" dirty="0" err="1" smtClean="0"/>
              <a:t>Infoset</a:t>
            </a:r>
            <a:r>
              <a:rPr lang="en-US" dirty="0" smtClean="0"/>
              <a:t> Name/Query Area</a:t>
            </a:r>
            <a:endParaRPr lang="en-US" dirty="0"/>
          </a:p>
        </p:txBody>
      </p:sp>
      <p:sp>
        <p:nvSpPr>
          <p:cNvPr id="11" name="Rectangle 10"/>
          <p:cNvSpPr/>
          <p:nvPr/>
        </p:nvSpPr>
        <p:spPr>
          <a:xfrm>
            <a:off x="2794715" y="3764471"/>
            <a:ext cx="1519707" cy="266616"/>
          </a:xfrm>
          <a:prstGeom prst="rect">
            <a:avLst/>
          </a:prstGeom>
          <a:noFill/>
          <a:ln w="38100">
            <a:solidFill>
              <a:srgbClr val="D4520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p:cNvPicPr>
            <a:picLocks noChangeAspect="1"/>
          </p:cNvPicPr>
          <p:nvPr/>
        </p:nvPicPr>
        <p:blipFill>
          <a:blip r:embed="rId4"/>
          <a:stretch>
            <a:fillRect/>
          </a:stretch>
        </p:blipFill>
        <p:spPr>
          <a:xfrm>
            <a:off x="2565069" y="1746244"/>
            <a:ext cx="4267200" cy="4191000"/>
          </a:xfrm>
          <a:prstGeom prst="rect">
            <a:avLst/>
          </a:prstGeom>
          <a:ln w="38100">
            <a:solidFill>
              <a:srgbClr val="D45205"/>
            </a:solidFill>
          </a:ln>
        </p:spPr>
      </p:pic>
      <p:sp>
        <p:nvSpPr>
          <p:cNvPr id="12" name="Rectangle 11"/>
          <p:cNvSpPr/>
          <p:nvPr/>
        </p:nvSpPr>
        <p:spPr>
          <a:xfrm>
            <a:off x="2794714" y="2408349"/>
            <a:ext cx="1635618" cy="618185"/>
          </a:xfrm>
          <a:prstGeom prst="rect">
            <a:avLst/>
          </a:prstGeom>
          <a:noFill/>
          <a:ln w="38100">
            <a:solidFill>
              <a:srgbClr val="D4520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28200114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Alternate</a:t>
            </a:r>
            <a:r>
              <a:rPr lang="en-US" b="1" dirty="0" smtClean="0">
                <a:solidFill>
                  <a:srgbClr val="6BB224"/>
                </a:solidFill>
              </a:rPr>
              <a:t> </a:t>
            </a:r>
            <a:r>
              <a:rPr lang="en-US" dirty="0"/>
              <a:t>Data Sources</a:t>
            </a:r>
          </a:p>
        </p:txBody>
      </p:sp>
      <p:sp>
        <p:nvSpPr>
          <p:cNvPr id="10" name="Chevron 9"/>
          <p:cNvSpPr/>
          <p:nvPr/>
        </p:nvSpPr>
        <p:spPr>
          <a:xfrm>
            <a:off x="7772400" y="91981"/>
            <a:ext cx="922288" cy="597877"/>
          </a:xfrm>
          <a:prstGeom prst="chevron">
            <a:avLst>
              <a:gd name="adj" fmla="val 40000"/>
            </a:avLst>
          </a:prstGeom>
          <a:solidFill>
            <a:srgbClr val="C00000"/>
          </a:solidFill>
        </p:spPr>
        <p:style>
          <a:lnRef idx="2">
            <a:schemeClr val="lt1">
              <a:hueOff val="0"/>
              <a:satOff val="0"/>
              <a:lumOff val="0"/>
              <a:alphaOff val="0"/>
            </a:schemeClr>
          </a:lnRef>
          <a:fillRef idx="1">
            <a:scrgbClr r="0" g="0" b="0"/>
          </a:fillRef>
          <a:effectRef idx="0">
            <a:schemeClr val="accent3">
              <a:hueOff val="0"/>
              <a:satOff val="0"/>
              <a:lumOff val="0"/>
              <a:alphaOff val="0"/>
            </a:schemeClr>
          </a:effectRef>
          <a:fontRef idx="minor">
            <a:schemeClr val="lt1"/>
          </a:fontRef>
        </p:style>
        <p:txBody>
          <a:bodyPr/>
          <a:lstStyle/>
          <a:p>
            <a:r>
              <a:rPr lang="en-US" sz="3600" smtClean="0">
                <a:latin typeface="Broadway" panose="04040905080B02020502" pitchFamily="82" charset="0"/>
              </a:rPr>
              <a:t>Q</a:t>
            </a:r>
            <a:endParaRPr lang="en-US" sz="3600" dirty="0">
              <a:latin typeface="Broadway" panose="04040905080B02020502" pitchFamily="82" charset="0"/>
            </a:endParaRPr>
          </a:p>
        </p:txBody>
      </p:sp>
      <p:pic>
        <p:nvPicPr>
          <p:cNvPr id="5" name="Picture 4"/>
          <p:cNvPicPr>
            <a:picLocks noChangeAspect="1"/>
          </p:cNvPicPr>
          <p:nvPr/>
        </p:nvPicPr>
        <p:blipFill rotWithShape="1">
          <a:blip r:embed="rId3"/>
          <a:srcRect r="57792" b="67045"/>
          <a:stretch/>
        </p:blipFill>
        <p:spPr>
          <a:xfrm>
            <a:off x="479656" y="1484292"/>
            <a:ext cx="8148766" cy="3577106"/>
          </a:xfrm>
          <a:prstGeom prst="rect">
            <a:avLst/>
          </a:prstGeom>
          <a:ln>
            <a:noFill/>
          </a:ln>
          <a:effectLst>
            <a:outerShdw blurRad="292100" dist="139700" dir="2700000" algn="tl" rotWithShape="0">
              <a:srgbClr val="333333">
                <a:alpha val="65000"/>
              </a:srgbClr>
            </a:outerShdw>
          </a:effectLst>
        </p:spPr>
      </p:pic>
      <p:sp>
        <p:nvSpPr>
          <p:cNvPr id="11" name="Rectangle 10"/>
          <p:cNvSpPr/>
          <p:nvPr/>
        </p:nvSpPr>
        <p:spPr>
          <a:xfrm>
            <a:off x="4056843" y="1944710"/>
            <a:ext cx="2627291" cy="309093"/>
          </a:xfrm>
          <a:prstGeom prst="rect">
            <a:avLst/>
          </a:prstGeom>
          <a:noFill/>
          <a:ln w="38100">
            <a:solidFill>
              <a:srgbClr val="D4520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p:cNvPicPr>
            <a:picLocks noChangeAspect="1"/>
          </p:cNvPicPr>
          <p:nvPr/>
        </p:nvPicPr>
        <p:blipFill>
          <a:blip r:embed="rId4"/>
          <a:stretch>
            <a:fillRect/>
          </a:stretch>
        </p:blipFill>
        <p:spPr>
          <a:xfrm>
            <a:off x="1637359" y="2459865"/>
            <a:ext cx="5515496" cy="1996225"/>
          </a:xfrm>
          <a:prstGeom prst="rect">
            <a:avLst/>
          </a:prstGeom>
          <a:ln w="38100">
            <a:solidFill>
              <a:srgbClr val="D45205"/>
            </a:solidFill>
          </a:ln>
        </p:spPr>
      </p:pic>
      <p:cxnSp>
        <p:nvCxnSpPr>
          <p:cNvPr id="9" name="Straight Arrow Connector 8"/>
          <p:cNvCxnSpPr>
            <a:stCxn id="11" idx="2"/>
            <a:endCxn id="6" idx="0"/>
          </p:cNvCxnSpPr>
          <p:nvPr/>
        </p:nvCxnSpPr>
        <p:spPr>
          <a:xfrm flipH="1">
            <a:off x="4395107" y="2253803"/>
            <a:ext cx="975382" cy="206062"/>
          </a:xfrm>
          <a:prstGeom prst="straightConnector1">
            <a:avLst/>
          </a:prstGeom>
          <a:ln w="38100">
            <a:solidFill>
              <a:srgbClr val="D45205"/>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3106597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Alternate</a:t>
            </a:r>
            <a:r>
              <a:rPr lang="en-US" b="1" dirty="0" smtClean="0">
                <a:solidFill>
                  <a:srgbClr val="6BB224"/>
                </a:solidFill>
              </a:rPr>
              <a:t> </a:t>
            </a:r>
            <a:r>
              <a:rPr lang="en-US" dirty="0"/>
              <a:t>Data Sources</a:t>
            </a:r>
          </a:p>
        </p:txBody>
      </p:sp>
      <p:sp>
        <p:nvSpPr>
          <p:cNvPr id="10" name="Chevron 9"/>
          <p:cNvSpPr/>
          <p:nvPr/>
        </p:nvSpPr>
        <p:spPr>
          <a:xfrm>
            <a:off x="7772400" y="91981"/>
            <a:ext cx="922288" cy="597877"/>
          </a:xfrm>
          <a:prstGeom prst="chevron">
            <a:avLst>
              <a:gd name="adj" fmla="val 40000"/>
            </a:avLst>
          </a:prstGeom>
          <a:solidFill>
            <a:srgbClr val="C00000"/>
          </a:solidFill>
        </p:spPr>
        <p:style>
          <a:lnRef idx="2">
            <a:schemeClr val="lt1">
              <a:hueOff val="0"/>
              <a:satOff val="0"/>
              <a:lumOff val="0"/>
              <a:alphaOff val="0"/>
            </a:schemeClr>
          </a:lnRef>
          <a:fillRef idx="1">
            <a:scrgbClr r="0" g="0" b="0"/>
          </a:fillRef>
          <a:effectRef idx="0">
            <a:schemeClr val="accent3">
              <a:hueOff val="0"/>
              <a:satOff val="0"/>
              <a:lumOff val="0"/>
              <a:alphaOff val="0"/>
            </a:schemeClr>
          </a:effectRef>
          <a:fontRef idx="minor">
            <a:schemeClr val="lt1"/>
          </a:fontRef>
        </p:style>
        <p:txBody>
          <a:bodyPr/>
          <a:lstStyle/>
          <a:p>
            <a:r>
              <a:rPr lang="en-US" sz="3600" smtClean="0">
                <a:latin typeface="Broadway" panose="04040905080B02020502" pitchFamily="82" charset="0"/>
              </a:rPr>
              <a:t>Q</a:t>
            </a:r>
            <a:endParaRPr lang="en-US" sz="3600" dirty="0">
              <a:latin typeface="Broadway" panose="04040905080B02020502" pitchFamily="82" charset="0"/>
            </a:endParaRPr>
          </a:p>
        </p:txBody>
      </p:sp>
      <p:pic>
        <p:nvPicPr>
          <p:cNvPr id="3" name="Picture 2"/>
          <p:cNvPicPr>
            <a:picLocks noChangeAspect="1"/>
          </p:cNvPicPr>
          <p:nvPr/>
        </p:nvPicPr>
        <p:blipFill>
          <a:blip r:embed="rId3"/>
          <a:stretch>
            <a:fillRect/>
          </a:stretch>
        </p:blipFill>
        <p:spPr>
          <a:xfrm>
            <a:off x="271870" y="1241053"/>
            <a:ext cx="8630603" cy="4291013"/>
          </a:xfrm>
          <a:prstGeom prst="rect">
            <a:avLst/>
          </a:prstGeom>
          <a:ln>
            <a:noFill/>
          </a:ln>
          <a:effectLst>
            <a:outerShdw blurRad="292100" dist="139700" dir="2700000" algn="tl" rotWithShape="0">
              <a:srgbClr val="333333">
                <a:alpha val="65000"/>
              </a:srgbClr>
            </a:outerShdw>
          </a:effectLst>
        </p:spPr>
      </p:pic>
      <p:sp>
        <p:nvSpPr>
          <p:cNvPr id="12" name="Rectangle 11"/>
          <p:cNvSpPr/>
          <p:nvPr/>
        </p:nvSpPr>
        <p:spPr>
          <a:xfrm>
            <a:off x="681632" y="1689216"/>
            <a:ext cx="784098" cy="1901149"/>
          </a:xfrm>
          <a:prstGeom prst="rect">
            <a:avLst/>
          </a:prstGeom>
          <a:noFill/>
          <a:ln w="38100">
            <a:solidFill>
              <a:srgbClr val="D4520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p:cNvSpPr/>
          <p:nvPr/>
        </p:nvSpPr>
        <p:spPr>
          <a:xfrm>
            <a:off x="1008528" y="3651194"/>
            <a:ext cx="457201" cy="1767972"/>
          </a:xfrm>
          <a:prstGeom prst="rect">
            <a:avLst/>
          </a:prstGeom>
          <a:noFill/>
          <a:ln w="38100">
            <a:solidFill>
              <a:srgbClr val="D4520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80599230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Alternate</a:t>
            </a:r>
            <a:r>
              <a:rPr lang="en-US" b="1" dirty="0">
                <a:solidFill>
                  <a:srgbClr val="6BB224"/>
                </a:solidFill>
              </a:rPr>
              <a:t> </a:t>
            </a:r>
            <a:r>
              <a:rPr lang="en-US" dirty="0"/>
              <a:t>Data Sources</a:t>
            </a:r>
            <a:endParaRPr lang="en-US" b="1" dirty="0">
              <a:solidFill>
                <a:srgbClr val="6BB224"/>
              </a:solidFill>
            </a:endParaRPr>
          </a:p>
        </p:txBody>
      </p:sp>
      <p:sp>
        <p:nvSpPr>
          <p:cNvPr id="3" name="Content Placeholder 2"/>
          <p:cNvSpPr>
            <a:spLocks noGrp="1"/>
          </p:cNvSpPr>
          <p:nvPr>
            <p:ph idx="1"/>
          </p:nvPr>
        </p:nvSpPr>
        <p:spPr/>
        <p:txBody>
          <a:bodyPr/>
          <a:lstStyle/>
          <a:p>
            <a:r>
              <a:rPr lang="en-US" dirty="0" smtClean="0"/>
              <a:t>Querying Logical Databases</a:t>
            </a:r>
          </a:p>
          <a:p>
            <a:endParaRPr lang="en-US" dirty="0"/>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62734" y="1872621"/>
            <a:ext cx="8191306" cy="3903669"/>
          </a:xfrm>
          <a:prstGeom prst="rect">
            <a:avLst/>
          </a:prstGeom>
          <a:noFill/>
          <a:ln>
            <a:noFill/>
          </a:ln>
          <a:effectLst>
            <a:outerShdw blurRad="190500" algn="ctr" rotWithShape="0">
              <a:schemeClr val="tx1">
                <a:alpha val="70000"/>
              </a:scheme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Chevron 5"/>
          <p:cNvSpPr/>
          <p:nvPr/>
        </p:nvSpPr>
        <p:spPr>
          <a:xfrm>
            <a:off x="7772400" y="91981"/>
            <a:ext cx="922288" cy="597877"/>
          </a:xfrm>
          <a:prstGeom prst="chevron">
            <a:avLst>
              <a:gd name="adj" fmla="val 40000"/>
            </a:avLst>
          </a:prstGeom>
          <a:solidFill>
            <a:srgbClr val="C00000"/>
          </a:solidFill>
        </p:spPr>
        <p:style>
          <a:lnRef idx="2">
            <a:schemeClr val="lt1">
              <a:hueOff val="0"/>
              <a:satOff val="0"/>
              <a:lumOff val="0"/>
              <a:alphaOff val="0"/>
            </a:schemeClr>
          </a:lnRef>
          <a:fillRef idx="1">
            <a:scrgbClr r="0" g="0" b="0"/>
          </a:fillRef>
          <a:effectRef idx="0">
            <a:schemeClr val="accent3">
              <a:hueOff val="0"/>
              <a:satOff val="0"/>
              <a:lumOff val="0"/>
              <a:alphaOff val="0"/>
            </a:schemeClr>
          </a:effectRef>
          <a:fontRef idx="minor">
            <a:schemeClr val="lt1"/>
          </a:fontRef>
        </p:style>
        <p:txBody>
          <a:bodyPr/>
          <a:lstStyle/>
          <a:p>
            <a:r>
              <a:rPr lang="en-US" sz="3600" smtClean="0">
                <a:latin typeface="Broadway" panose="04040905080B02020502" pitchFamily="82" charset="0"/>
              </a:rPr>
              <a:t>Q</a:t>
            </a:r>
            <a:endParaRPr lang="en-US" sz="3600" dirty="0">
              <a:latin typeface="Broadway" panose="04040905080B02020502" pitchFamily="82" charset="0"/>
            </a:endParaRPr>
          </a:p>
        </p:txBody>
      </p:sp>
    </p:spTree>
    <p:extLst>
      <p:ext uri="{BB962C8B-B14F-4D97-AF65-F5344CB8AC3E}">
        <p14:creationId xmlns:p14="http://schemas.microsoft.com/office/powerpoint/2010/main" val="29538580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Alternate</a:t>
            </a:r>
            <a:r>
              <a:rPr lang="en-US" b="1" dirty="0">
                <a:solidFill>
                  <a:srgbClr val="6BB224"/>
                </a:solidFill>
              </a:rPr>
              <a:t> </a:t>
            </a:r>
            <a:r>
              <a:rPr lang="en-US" dirty="0"/>
              <a:t>Data Sources</a:t>
            </a:r>
            <a:endParaRPr lang="en-US" b="1" dirty="0">
              <a:solidFill>
                <a:srgbClr val="6BB224"/>
              </a:solidFill>
            </a:endParaRPr>
          </a:p>
        </p:txBody>
      </p:sp>
      <p:sp>
        <p:nvSpPr>
          <p:cNvPr id="6" name="Chevron 5"/>
          <p:cNvSpPr/>
          <p:nvPr/>
        </p:nvSpPr>
        <p:spPr>
          <a:xfrm>
            <a:off x="7772400" y="91981"/>
            <a:ext cx="922288" cy="597877"/>
          </a:xfrm>
          <a:prstGeom prst="chevron">
            <a:avLst>
              <a:gd name="adj" fmla="val 40000"/>
            </a:avLst>
          </a:prstGeom>
          <a:solidFill>
            <a:srgbClr val="C00000"/>
          </a:solidFill>
        </p:spPr>
        <p:style>
          <a:lnRef idx="2">
            <a:schemeClr val="lt1">
              <a:hueOff val="0"/>
              <a:satOff val="0"/>
              <a:lumOff val="0"/>
              <a:alphaOff val="0"/>
            </a:schemeClr>
          </a:lnRef>
          <a:fillRef idx="1">
            <a:scrgbClr r="0" g="0" b="0"/>
          </a:fillRef>
          <a:effectRef idx="0">
            <a:schemeClr val="accent3">
              <a:hueOff val="0"/>
              <a:satOff val="0"/>
              <a:lumOff val="0"/>
              <a:alphaOff val="0"/>
            </a:schemeClr>
          </a:effectRef>
          <a:fontRef idx="minor">
            <a:schemeClr val="lt1"/>
          </a:fontRef>
        </p:style>
        <p:txBody>
          <a:bodyPr/>
          <a:lstStyle/>
          <a:p>
            <a:r>
              <a:rPr lang="en-US" sz="3600" smtClean="0">
                <a:latin typeface="Broadway" panose="04040905080B02020502" pitchFamily="82" charset="0"/>
              </a:rPr>
              <a:t>Q</a:t>
            </a:r>
            <a:endParaRPr lang="en-US" sz="3600" dirty="0">
              <a:latin typeface="Broadway" panose="04040905080B02020502" pitchFamily="82" charset="0"/>
            </a:endParaRPr>
          </a:p>
        </p:txBody>
      </p:sp>
      <p:pic>
        <p:nvPicPr>
          <p:cNvPr id="5" name="Picture 4"/>
          <p:cNvPicPr>
            <a:picLocks noChangeAspect="1"/>
          </p:cNvPicPr>
          <p:nvPr/>
        </p:nvPicPr>
        <p:blipFill>
          <a:blip r:embed="rId3"/>
          <a:stretch>
            <a:fillRect/>
          </a:stretch>
        </p:blipFill>
        <p:spPr>
          <a:xfrm>
            <a:off x="479656" y="1398493"/>
            <a:ext cx="8249124" cy="4081961"/>
          </a:xfrm>
          <a:prstGeom prst="rect">
            <a:avLst/>
          </a:prstGeom>
          <a:ln>
            <a:noFill/>
          </a:ln>
          <a:effectLst>
            <a:outerShdw blurRad="292100" dist="139700" dir="2700000" algn="tl" rotWithShape="0">
              <a:srgbClr val="333333">
                <a:alpha val="65000"/>
              </a:srgbClr>
            </a:outerShdw>
          </a:effectLst>
        </p:spPr>
      </p:pic>
      <p:sp>
        <p:nvSpPr>
          <p:cNvPr id="8" name="Rectangle 7"/>
          <p:cNvSpPr/>
          <p:nvPr/>
        </p:nvSpPr>
        <p:spPr>
          <a:xfrm>
            <a:off x="479656" y="1538324"/>
            <a:ext cx="2344226" cy="2186511"/>
          </a:xfrm>
          <a:prstGeom prst="rect">
            <a:avLst/>
          </a:prstGeom>
          <a:noFill/>
          <a:ln w="38100">
            <a:solidFill>
              <a:srgbClr val="D4520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2944949" y="1538324"/>
            <a:ext cx="5647721" cy="2186511"/>
          </a:xfrm>
          <a:prstGeom prst="rect">
            <a:avLst/>
          </a:prstGeom>
          <a:noFill/>
          <a:ln w="38100">
            <a:solidFill>
              <a:srgbClr val="D4520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p:nvSpPr>
        <p:spPr>
          <a:xfrm>
            <a:off x="479656" y="3805517"/>
            <a:ext cx="8113014" cy="1674937"/>
          </a:xfrm>
          <a:prstGeom prst="rect">
            <a:avLst/>
          </a:prstGeom>
          <a:noFill/>
          <a:ln w="38100">
            <a:solidFill>
              <a:srgbClr val="D4520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69250481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Additional Information</a:t>
            </a:r>
          </a:p>
        </p:txBody>
      </p:sp>
      <p:sp>
        <p:nvSpPr>
          <p:cNvPr id="3" name="Content Placeholder 2"/>
          <p:cNvSpPr>
            <a:spLocks noGrp="1"/>
          </p:cNvSpPr>
          <p:nvPr>
            <p:ph idx="1"/>
          </p:nvPr>
        </p:nvSpPr>
        <p:spPr>
          <a:xfrm>
            <a:off x="457200" y="1417638"/>
            <a:ext cx="8229600" cy="4810167"/>
          </a:xfrm>
        </p:spPr>
        <p:txBody>
          <a:bodyPr/>
          <a:lstStyle/>
          <a:p>
            <a:r>
              <a:rPr lang="en-US" dirty="0" smtClean="0"/>
              <a:t>Publish a Query script</a:t>
            </a:r>
          </a:p>
          <a:p>
            <a:pPr lvl="1"/>
            <a:r>
              <a:rPr lang="en-US" dirty="0" smtClean="0"/>
              <a:t>Embed a copy of the script in Excel	</a:t>
            </a:r>
          </a:p>
          <a:p>
            <a:pPr lvl="1"/>
            <a:r>
              <a:rPr lang="en-US" dirty="0" smtClean="0"/>
              <a:t>Bind to sheet</a:t>
            </a:r>
          </a:p>
          <a:p>
            <a:pPr lvl="1"/>
            <a:r>
              <a:rPr lang="en-US" dirty="0" smtClean="0"/>
              <a:t>Description appears in drop down list</a:t>
            </a:r>
          </a:p>
          <a:p>
            <a:pPr lvl="1"/>
            <a:endParaRPr lang="en-US" dirty="0"/>
          </a:p>
          <a:p>
            <a:pPr lvl="1"/>
            <a:endParaRPr lang="en-US" dirty="0" smtClean="0"/>
          </a:p>
          <a:p>
            <a:pPr lvl="1"/>
            <a:endParaRPr lang="en-US" dirty="0"/>
          </a:p>
          <a:p>
            <a:pPr lvl="1"/>
            <a:endParaRPr lang="en-US" dirty="0" smtClean="0"/>
          </a:p>
          <a:p>
            <a:pPr lvl="1"/>
            <a:endParaRPr lang="en-US" dirty="0" smtClean="0"/>
          </a:p>
          <a:p>
            <a:pPr lvl="1"/>
            <a:endParaRPr lang="en-US" dirty="0"/>
          </a:p>
          <a:p>
            <a:pPr lvl="1"/>
            <a:r>
              <a:rPr lang="en-US" dirty="0" smtClean="0"/>
              <a:t>Can have multiple scripts in one Excel template</a:t>
            </a:r>
          </a:p>
        </p:txBody>
      </p:sp>
      <p:sp>
        <p:nvSpPr>
          <p:cNvPr id="5" name="Slide Number Placeholder 4"/>
          <p:cNvSpPr>
            <a:spLocks noGrp="1"/>
          </p:cNvSpPr>
          <p:nvPr>
            <p:ph type="sldNum" sz="quarter" idx="4294967295"/>
          </p:nvPr>
        </p:nvSpPr>
        <p:spPr>
          <a:xfrm>
            <a:off x="0" y="6343779"/>
            <a:ext cx="304800" cy="155807"/>
          </a:xfrm>
          <a:prstGeom prst="rect">
            <a:avLst/>
          </a:prstGeom>
        </p:spPr>
        <p:txBody>
          <a:bodyPr/>
          <a:lstStyle/>
          <a:p>
            <a:fld id="{487E63D2-696B-4A4C-B45E-2437714EA840}" type="slidenum">
              <a:rPr>
                <a:solidFill>
                  <a:prstClr val="white"/>
                </a:solidFill>
              </a:rPr>
              <a:pPr/>
              <a:t>107</a:t>
            </a:fld>
            <a:endParaRPr dirty="0">
              <a:solidFill>
                <a:prstClr val="white"/>
              </a:solidFill>
            </a:endParaRPr>
          </a:p>
        </p:txBody>
      </p:sp>
      <p:pic>
        <p:nvPicPr>
          <p:cNvPr id="11"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128427" y="1977353"/>
            <a:ext cx="1520456" cy="914400"/>
          </a:xfrm>
          <a:prstGeom prst="rect">
            <a:avLst/>
          </a:prstGeom>
          <a:noFill/>
          <a:ln>
            <a:noFill/>
          </a:ln>
          <a:effectLst>
            <a:outerShdw blurRad="190500" algn="ctr" rotWithShape="0">
              <a:schemeClr val="tx1">
                <a:alpha val="70000"/>
              </a:scheme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2" name="Oval 11"/>
          <p:cNvSpPr/>
          <p:nvPr/>
        </p:nvSpPr>
        <p:spPr>
          <a:xfrm>
            <a:off x="7386638" y="2471739"/>
            <a:ext cx="502016" cy="420014"/>
          </a:xfrm>
          <a:prstGeom prst="ellipse">
            <a:avLst/>
          </a:prstGeom>
          <a:noFill/>
          <a:ln w="28575">
            <a:solidFill>
              <a:schemeClr val="tx2">
                <a:lumMod val="7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pic>
        <p:nvPicPr>
          <p:cNvPr id="13"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43829" y="3219412"/>
            <a:ext cx="6886686" cy="1872899"/>
          </a:xfrm>
          <a:prstGeom prst="rect">
            <a:avLst/>
          </a:prstGeom>
          <a:noFill/>
          <a:ln>
            <a:noFill/>
          </a:ln>
          <a:effectLst>
            <a:outerShdw blurRad="190500" algn="ctr" rotWithShape="0">
              <a:schemeClr val="tx1">
                <a:alpha val="70000"/>
              </a:scheme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4" name="Picture 13" descr="orange-arrow.gif"/>
          <p:cNvPicPr>
            <a:picLocks noChangeAspect="1"/>
          </p:cNvPicPr>
          <p:nvPr/>
        </p:nvPicPr>
        <p:blipFill>
          <a:blip r:embed="rId5">
            <a:duotone>
              <a:prstClr val="black"/>
              <a:schemeClr val="tx2">
                <a:tint val="45000"/>
                <a:satMod val="400000"/>
              </a:schemeClr>
            </a:duotone>
          </a:blip>
          <a:stretch>
            <a:fillRect/>
          </a:stretch>
        </p:blipFill>
        <p:spPr>
          <a:xfrm rot="5400000" flipV="1">
            <a:off x="6206119" y="2492082"/>
            <a:ext cx="1131968" cy="1277371"/>
          </a:xfrm>
          <a:prstGeom prst="rect">
            <a:avLst/>
          </a:prstGeom>
        </p:spPr>
      </p:pic>
      <p:sp>
        <p:nvSpPr>
          <p:cNvPr id="9" name="Chevron 8"/>
          <p:cNvSpPr/>
          <p:nvPr/>
        </p:nvSpPr>
        <p:spPr>
          <a:xfrm>
            <a:off x="7772400" y="91981"/>
            <a:ext cx="922288" cy="597877"/>
          </a:xfrm>
          <a:prstGeom prst="chevron">
            <a:avLst>
              <a:gd name="adj" fmla="val 40000"/>
            </a:avLst>
          </a:prstGeom>
          <a:solidFill>
            <a:srgbClr val="C00000"/>
          </a:solidFill>
        </p:spPr>
        <p:style>
          <a:lnRef idx="2">
            <a:schemeClr val="lt1">
              <a:hueOff val="0"/>
              <a:satOff val="0"/>
              <a:lumOff val="0"/>
              <a:alphaOff val="0"/>
            </a:schemeClr>
          </a:lnRef>
          <a:fillRef idx="1">
            <a:scrgbClr r="0" g="0" b="0"/>
          </a:fillRef>
          <a:effectRef idx="0">
            <a:schemeClr val="accent3">
              <a:hueOff val="0"/>
              <a:satOff val="0"/>
              <a:lumOff val="0"/>
              <a:alphaOff val="0"/>
            </a:schemeClr>
          </a:effectRef>
          <a:fontRef idx="minor">
            <a:schemeClr val="lt1"/>
          </a:fontRef>
        </p:style>
        <p:txBody>
          <a:bodyPr/>
          <a:lstStyle/>
          <a:p>
            <a:r>
              <a:rPr lang="en-US" sz="3600" smtClean="0">
                <a:latin typeface="Broadway" panose="04040905080B02020502" pitchFamily="82" charset="0"/>
              </a:rPr>
              <a:t>Q</a:t>
            </a:r>
            <a:endParaRPr lang="en-US" sz="3600" dirty="0">
              <a:latin typeface="Broadway" panose="04040905080B02020502" pitchFamily="82" charset="0"/>
            </a:endParaRPr>
          </a:p>
        </p:txBody>
      </p:sp>
    </p:spTree>
    <p:extLst>
      <p:ext uri="{BB962C8B-B14F-4D97-AF65-F5344CB8AC3E}">
        <p14:creationId xmlns:p14="http://schemas.microsoft.com/office/powerpoint/2010/main" val="11324110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fade">
                                      <p:cBhvr>
                                        <p:cTn id="11" dur="500"/>
                                        <p:tgtEl>
                                          <p:spTgt spid="12"/>
                                        </p:tgtEl>
                                      </p:cBhvr>
                                    </p:animEffect>
                                  </p:childTnLst>
                                </p:cTn>
                              </p:par>
                            </p:childTnLst>
                          </p:cTn>
                        </p:par>
                        <p:par>
                          <p:cTn id="12" fill="hold">
                            <p:stCondLst>
                              <p:cond delay="1000"/>
                            </p:stCondLst>
                            <p:childTnLst>
                              <p:par>
                                <p:cTn id="13" presetID="31" presetClass="entr" presetSubtype="0" fill="hold" nodeType="afterEffect">
                                  <p:stCondLst>
                                    <p:cond delay="0"/>
                                  </p:stCondLst>
                                  <p:childTnLst>
                                    <p:set>
                                      <p:cBhvr>
                                        <p:cTn id="14" dur="1" fill="hold">
                                          <p:stCondLst>
                                            <p:cond delay="0"/>
                                          </p:stCondLst>
                                        </p:cTn>
                                        <p:tgtEl>
                                          <p:spTgt spid="14"/>
                                        </p:tgtEl>
                                        <p:attrNameLst>
                                          <p:attrName>style.visibility</p:attrName>
                                        </p:attrNameLst>
                                      </p:cBhvr>
                                      <p:to>
                                        <p:strVal val="visible"/>
                                      </p:to>
                                    </p:set>
                                    <p:anim calcmode="lin" valueType="num">
                                      <p:cBhvr>
                                        <p:cTn id="15" dur="1000" fill="hold"/>
                                        <p:tgtEl>
                                          <p:spTgt spid="14"/>
                                        </p:tgtEl>
                                        <p:attrNameLst>
                                          <p:attrName>ppt_w</p:attrName>
                                        </p:attrNameLst>
                                      </p:cBhvr>
                                      <p:tavLst>
                                        <p:tav tm="0">
                                          <p:val>
                                            <p:fltVal val="0"/>
                                          </p:val>
                                        </p:tav>
                                        <p:tav tm="100000">
                                          <p:val>
                                            <p:strVal val="#ppt_w"/>
                                          </p:val>
                                        </p:tav>
                                      </p:tavLst>
                                    </p:anim>
                                    <p:anim calcmode="lin" valueType="num">
                                      <p:cBhvr>
                                        <p:cTn id="16" dur="1000" fill="hold"/>
                                        <p:tgtEl>
                                          <p:spTgt spid="14"/>
                                        </p:tgtEl>
                                        <p:attrNameLst>
                                          <p:attrName>ppt_h</p:attrName>
                                        </p:attrNameLst>
                                      </p:cBhvr>
                                      <p:tavLst>
                                        <p:tav tm="0">
                                          <p:val>
                                            <p:fltVal val="0"/>
                                          </p:val>
                                        </p:tav>
                                        <p:tav tm="100000">
                                          <p:val>
                                            <p:strVal val="#ppt_h"/>
                                          </p:val>
                                        </p:tav>
                                      </p:tavLst>
                                    </p:anim>
                                    <p:anim calcmode="lin" valueType="num">
                                      <p:cBhvr>
                                        <p:cTn id="17" dur="1000" fill="hold"/>
                                        <p:tgtEl>
                                          <p:spTgt spid="14"/>
                                        </p:tgtEl>
                                        <p:attrNameLst>
                                          <p:attrName>style.rotation</p:attrName>
                                        </p:attrNameLst>
                                      </p:cBhvr>
                                      <p:tavLst>
                                        <p:tav tm="0">
                                          <p:val>
                                            <p:fltVal val="90"/>
                                          </p:val>
                                        </p:tav>
                                        <p:tav tm="100000">
                                          <p:val>
                                            <p:fltVal val="0"/>
                                          </p:val>
                                        </p:tav>
                                      </p:tavLst>
                                    </p:anim>
                                    <p:animEffect transition="in" filter="fade">
                                      <p:cBhvr>
                                        <p:cTn id="18" dur="1000"/>
                                        <p:tgtEl>
                                          <p:spTgt spid="14"/>
                                        </p:tgtEl>
                                      </p:cBhvr>
                                    </p:animEffect>
                                  </p:childTnLst>
                                </p:cTn>
                              </p:par>
                            </p:childTnLst>
                          </p:cTn>
                        </p:par>
                        <p:par>
                          <p:cTn id="19" fill="hold">
                            <p:stCondLst>
                              <p:cond delay="2000"/>
                            </p:stCondLst>
                            <p:childTnLst>
                              <p:par>
                                <p:cTn id="20" presetID="10" presetClass="entr" presetSubtype="0" fill="hold" nodeType="after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fade">
                                      <p:cBhvr>
                                        <p:cTn id="22" dur="500"/>
                                        <p:tgtEl>
                                          <p:spTgt spid="13"/>
                                        </p:tgtEl>
                                      </p:cBhvr>
                                    </p:animEffec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3">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EXCELMaterialRoundtrip">
            <a:hlinkClick r:id="" action="ppaction://media"/>
          </p:cNvPr>
          <p:cNvPicPr>
            <a:picLocks noGrp="1" noChangeAspect="1"/>
          </p:cNvPicPr>
          <p:nvPr>
            <p:ph idx="1"/>
            <a:videoFile r:link="rId2"/>
            <p:extLst>
              <p:ext uri="{DAA4B4D4-6D71-4841-9C94-3DE7FCFB9230}">
                <p14:media xmlns:p14="http://schemas.microsoft.com/office/powerpoint/2010/main" r:embed="rId1"/>
              </p:ext>
            </p:extLst>
          </p:nvPr>
        </p:nvPicPr>
        <p:blipFill>
          <a:blip r:embed="rId5"/>
          <a:stretch>
            <a:fillRect/>
          </a:stretch>
        </p:blipFill>
        <p:spPr>
          <a:xfrm>
            <a:off x="522288" y="1217613"/>
            <a:ext cx="8128000" cy="4559300"/>
          </a:xfrm>
        </p:spPr>
      </p:pic>
      <p:sp>
        <p:nvSpPr>
          <p:cNvPr id="2" name="Title 1"/>
          <p:cNvSpPr>
            <a:spLocks noGrp="1"/>
          </p:cNvSpPr>
          <p:nvPr>
            <p:ph type="title"/>
          </p:nvPr>
        </p:nvSpPr>
        <p:spPr/>
        <p:txBody>
          <a:bodyPr>
            <a:normAutofit/>
          </a:bodyPr>
          <a:lstStyle/>
          <a:p>
            <a:r>
              <a:rPr lang="en-US" dirty="0" smtClean="0"/>
              <a:t>Roundtrip</a:t>
            </a:r>
            <a:endParaRPr lang="en-US" dirty="0"/>
          </a:p>
        </p:txBody>
      </p:sp>
      <p:sp>
        <p:nvSpPr>
          <p:cNvPr id="5" name="Slide Number Placeholder 4"/>
          <p:cNvSpPr>
            <a:spLocks noGrp="1"/>
          </p:cNvSpPr>
          <p:nvPr>
            <p:ph type="sldNum" sz="quarter" idx="4294967295"/>
          </p:nvPr>
        </p:nvSpPr>
        <p:spPr>
          <a:xfrm>
            <a:off x="0" y="6343779"/>
            <a:ext cx="304800" cy="155807"/>
          </a:xfrm>
          <a:prstGeom prst="rect">
            <a:avLst/>
          </a:prstGeom>
        </p:spPr>
        <p:txBody>
          <a:bodyPr/>
          <a:lstStyle/>
          <a:p>
            <a:fld id="{487E63D2-696B-4A4C-B45E-2437714EA840}" type="slidenum">
              <a:rPr>
                <a:solidFill>
                  <a:prstClr val="white"/>
                </a:solidFill>
              </a:rPr>
              <a:pPr/>
              <a:t>108</a:t>
            </a:fld>
            <a:endParaRPr dirty="0">
              <a:solidFill>
                <a:prstClr val="white"/>
              </a:solidFill>
            </a:endParaRPr>
          </a:p>
        </p:txBody>
      </p:sp>
      <p:sp>
        <p:nvSpPr>
          <p:cNvPr id="9" name="Chevron 8"/>
          <p:cNvSpPr/>
          <p:nvPr/>
        </p:nvSpPr>
        <p:spPr>
          <a:xfrm>
            <a:off x="7772400" y="91981"/>
            <a:ext cx="922288" cy="597877"/>
          </a:xfrm>
          <a:prstGeom prst="chevron">
            <a:avLst>
              <a:gd name="adj" fmla="val 40000"/>
            </a:avLst>
          </a:prstGeom>
          <a:solidFill>
            <a:srgbClr val="C00000"/>
          </a:solidFill>
        </p:spPr>
        <p:style>
          <a:lnRef idx="2">
            <a:schemeClr val="lt1">
              <a:hueOff val="0"/>
              <a:satOff val="0"/>
              <a:lumOff val="0"/>
              <a:alphaOff val="0"/>
            </a:schemeClr>
          </a:lnRef>
          <a:fillRef idx="1">
            <a:scrgbClr r="0" g="0" b="0"/>
          </a:fillRef>
          <a:effectRef idx="0">
            <a:schemeClr val="accent3">
              <a:hueOff val="0"/>
              <a:satOff val="0"/>
              <a:lumOff val="0"/>
              <a:alphaOff val="0"/>
            </a:schemeClr>
          </a:effectRef>
          <a:fontRef idx="minor">
            <a:schemeClr val="lt1"/>
          </a:fontRef>
        </p:style>
        <p:txBody>
          <a:bodyPr/>
          <a:lstStyle/>
          <a:p>
            <a:r>
              <a:rPr lang="en-US" sz="3600" smtClean="0">
                <a:latin typeface="Broadway" panose="04040905080B02020502" pitchFamily="82" charset="0"/>
              </a:rPr>
              <a:t>Q</a:t>
            </a:r>
            <a:endParaRPr lang="en-US" sz="3600" dirty="0">
              <a:latin typeface="Broadway" panose="04040905080B02020502" pitchFamily="82" charset="0"/>
            </a:endParaRPr>
          </a:p>
        </p:txBody>
      </p:sp>
    </p:spTree>
    <p:extLst>
      <p:ext uri="{BB962C8B-B14F-4D97-AF65-F5344CB8AC3E}">
        <p14:creationId xmlns:p14="http://schemas.microsoft.com/office/powerpoint/2010/main" val="3182925448"/>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6"/>
                                        </p:tgtEl>
                                      </p:cBhvr>
                                    </p:cmd>
                                  </p:childTnLst>
                                </p:cTn>
                              </p:par>
                            </p:childTnLst>
                          </p:cTn>
                        </p:par>
                      </p:childTnLst>
                    </p:cTn>
                  </p:par>
                </p:childTnLst>
              </p:cTn>
              <p:nextCondLst>
                <p:cond evt="onClick" delay="0">
                  <p:tgtEl>
                    <p:spTgt spid="6"/>
                  </p:tgtEl>
                </p:cond>
              </p:nextCondLst>
            </p:seq>
            <p:video>
              <p:cMediaNode vol="80000">
                <p:cTn id="7" fill="hold" display="0">
                  <p:stCondLst>
                    <p:cond delay="indefinite"/>
                  </p:stCondLst>
                </p:cTn>
                <p:tgtEl>
                  <p:spTgt spid="6"/>
                </p:tgtEl>
              </p:cMediaNode>
            </p:video>
          </p:childTnLst>
        </p:cTn>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Additional Information </a:t>
            </a:r>
            <a:endParaRPr lang="en-US" b="1" dirty="0"/>
          </a:p>
        </p:txBody>
      </p:sp>
      <p:sp>
        <p:nvSpPr>
          <p:cNvPr id="3" name="Content Placeholder 2"/>
          <p:cNvSpPr>
            <a:spLocks noGrp="1"/>
          </p:cNvSpPr>
          <p:nvPr>
            <p:ph idx="1"/>
          </p:nvPr>
        </p:nvSpPr>
        <p:spPr>
          <a:xfrm>
            <a:off x="447773" y="1373958"/>
            <a:ext cx="6858000" cy="685800"/>
          </a:xfrm>
        </p:spPr>
        <p:txBody>
          <a:bodyPr/>
          <a:lstStyle/>
          <a:p>
            <a:r>
              <a:rPr lang="en-US" dirty="0" smtClean="0"/>
              <a:t>Tips for Success</a:t>
            </a:r>
          </a:p>
        </p:txBody>
      </p:sp>
      <p:pic>
        <p:nvPicPr>
          <p:cNvPr id="6146" name="Picture 2" descr="C:\Users\tiffanim\AppData\Local\Microsoft\Windows\Temporary Internet Files\Content.IE5\YIIUD8NE\MC900432530[1].png"/>
          <p:cNvPicPr>
            <a:picLocks noChangeAspect="1" noChangeArrowheads="1"/>
          </p:cNvPicPr>
          <p:nvPr/>
        </p:nvPicPr>
        <p:blipFill>
          <a:blip r:embed="rId3">
            <a:duotone>
              <a:prstClr val="black"/>
              <a:schemeClr val="tx2">
                <a:tint val="45000"/>
                <a:satMod val="400000"/>
              </a:schemeClr>
            </a:duotone>
          </a:blip>
          <a:srcRect/>
          <a:stretch>
            <a:fillRect/>
          </a:stretch>
        </p:blipFill>
        <p:spPr bwMode="auto">
          <a:xfrm>
            <a:off x="685800" y="2286000"/>
            <a:ext cx="1701587" cy="2133600"/>
          </a:xfrm>
          <a:prstGeom prst="rect">
            <a:avLst/>
          </a:prstGeom>
          <a:noFill/>
        </p:spPr>
      </p:pic>
      <p:sp>
        <p:nvSpPr>
          <p:cNvPr id="7" name="TextBox 6"/>
          <p:cNvSpPr txBox="1"/>
          <p:nvPr/>
        </p:nvSpPr>
        <p:spPr>
          <a:xfrm>
            <a:off x="1981200" y="2116318"/>
            <a:ext cx="6400800" cy="3539430"/>
          </a:xfrm>
          <a:prstGeom prst="rect">
            <a:avLst/>
          </a:prstGeom>
          <a:noFill/>
        </p:spPr>
        <p:txBody>
          <a:bodyPr wrap="square" rtlCol="0">
            <a:spAutoFit/>
          </a:bodyPr>
          <a:lstStyle/>
          <a:p>
            <a:pPr lvl="1">
              <a:buFontTx/>
              <a:buChar char="-"/>
            </a:pPr>
            <a:r>
              <a:rPr lang="en-US" sz="2800" dirty="0" smtClean="0"/>
              <a:t> Only include </a:t>
            </a:r>
            <a:r>
              <a:rPr lang="en-US" sz="2800" smtClean="0"/>
              <a:t>necessary Tables, </a:t>
            </a:r>
            <a:r>
              <a:rPr lang="en-US" sz="2800" dirty="0" smtClean="0"/>
              <a:t>Fields, and Joins</a:t>
            </a:r>
          </a:p>
          <a:p>
            <a:pPr lvl="1">
              <a:buFontTx/>
              <a:buChar char="-"/>
            </a:pPr>
            <a:endParaRPr lang="en-US" sz="2800" dirty="0" smtClean="0"/>
          </a:p>
          <a:p>
            <a:pPr lvl="1">
              <a:buFontTx/>
              <a:buChar char="-"/>
            </a:pPr>
            <a:r>
              <a:rPr lang="en-US" sz="2800" dirty="0" smtClean="0"/>
              <a:t> Joins </a:t>
            </a:r>
            <a:r>
              <a:rPr lang="en-US" sz="2800" dirty="0"/>
              <a:t>between Primary Key fields </a:t>
            </a:r>
            <a:r>
              <a:rPr lang="en-US" sz="2800" dirty="0" smtClean="0"/>
              <a:t>have the </a:t>
            </a:r>
            <a:r>
              <a:rPr lang="en-US" sz="2800" dirty="0"/>
              <a:t>best performance </a:t>
            </a:r>
            <a:endParaRPr lang="en-US" sz="2800" dirty="0" smtClean="0"/>
          </a:p>
          <a:p>
            <a:pPr lvl="1">
              <a:buFontTx/>
              <a:buChar char="-"/>
            </a:pPr>
            <a:endParaRPr lang="en-US" sz="2800" dirty="0" smtClean="0"/>
          </a:p>
          <a:p>
            <a:pPr lvl="1">
              <a:buFontTx/>
              <a:buChar char="-"/>
            </a:pPr>
            <a:r>
              <a:rPr lang="en-US" sz="2800" dirty="0"/>
              <a:t> Run a </a:t>
            </a:r>
            <a:r>
              <a:rPr lang="en-US" sz="2800" dirty="0" smtClean="0"/>
              <a:t>Preview </a:t>
            </a:r>
            <a:r>
              <a:rPr lang="en-US" sz="2800" dirty="0"/>
              <a:t>to verify that the results are what is required</a:t>
            </a:r>
            <a:endParaRPr lang="en-US" sz="2800" dirty="0" smtClean="0"/>
          </a:p>
        </p:txBody>
      </p:sp>
      <p:sp>
        <p:nvSpPr>
          <p:cNvPr id="8" name="Chevron 7"/>
          <p:cNvSpPr/>
          <p:nvPr/>
        </p:nvSpPr>
        <p:spPr>
          <a:xfrm>
            <a:off x="7772400" y="91981"/>
            <a:ext cx="922288" cy="597877"/>
          </a:xfrm>
          <a:prstGeom prst="chevron">
            <a:avLst>
              <a:gd name="adj" fmla="val 40000"/>
            </a:avLst>
          </a:prstGeom>
          <a:solidFill>
            <a:srgbClr val="C00000"/>
          </a:solidFill>
        </p:spPr>
        <p:style>
          <a:lnRef idx="2">
            <a:schemeClr val="lt1">
              <a:hueOff val="0"/>
              <a:satOff val="0"/>
              <a:lumOff val="0"/>
              <a:alphaOff val="0"/>
            </a:schemeClr>
          </a:lnRef>
          <a:fillRef idx="1">
            <a:scrgbClr r="0" g="0" b="0"/>
          </a:fillRef>
          <a:effectRef idx="0">
            <a:schemeClr val="accent3">
              <a:hueOff val="0"/>
              <a:satOff val="0"/>
              <a:lumOff val="0"/>
              <a:alphaOff val="0"/>
            </a:schemeClr>
          </a:effectRef>
          <a:fontRef idx="minor">
            <a:schemeClr val="lt1"/>
          </a:fontRef>
        </p:style>
        <p:txBody>
          <a:bodyPr/>
          <a:lstStyle/>
          <a:p>
            <a:r>
              <a:rPr lang="en-US" sz="3600" smtClean="0">
                <a:latin typeface="Broadway" panose="04040905080B02020502" pitchFamily="82" charset="0"/>
              </a:rPr>
              <a:t>Q</a:t>
            </a:r>
            <a:endParaRPr lang="en-US" sz="3600" dirty="0">
              <a:latin typeface="Broadway" panose="04040905080B02020502" pitchFamily="82" charset="0"/>
            </a:endParaRPr>
          </a:p>
        </p:txBody>
      </p:sp>
    </p:spTree>
    <p:extLst>
      <p:ext uri="{BB962C8B-B14F-4D97-AF65-F5344CB8AC3E}">
        <p14:creationId xmlns:p14="http://schemas.microsoft.com/office/powerpoint/2010/main" val="13594985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What Transaction topics are you most interested in?</a:t>
            </a:r>
            <a:endParaRPr lang="en-US" dirty="0"/>
          </a:p>
        </p:txBody>
      </p:sp>
      <p:pic>
        <p:nvPicPr>
          <p:cNvPr id="4" name="Picture 3" descr="7111085900.png"/>
          <p:cNvPicPr>
            <a:picLocks noChangeAspect="1"/>
          </p:cNvPicPr>
          <p:nvPr/>
        </p:nvPicPr>
        <p:blipFill>
          <a:blip r:embed="rId3"/>
          <a:stretch>
            <a:fillRect/>
          </a:stretch>
        </p:blipFill>
        <p:spPr>
          <a:xfrm>
            <a:off x="815743" y="1102393"/>
            <a:ext cx="7542857" cy="4698413"/>
          </a:xfrm>
          <a:prstGeom prst="rect">
            <a:avLst/>
          </a:prstGeom>
        </p:spPr>
      </p:pic>
    </p:spTree>
    <p:extLst>
      <p:ext uri="{BB962C8B-B14F-4D97-AF65-F5344CB8AC3E}">
        <p14:creationId xmlns:p14="http://schemas.microsoft.com/office/powerpoint/2010/main" val="1786742660"/>
      </p:ext>
    </p:extLst>
  </p:cSld>
  <p:clrMapOvr>
    <a:masterClrMapping/>
  </p:clrMapOvr>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How have you learned about Direct?</a:t>
            </a:r>
            <a:endParaRPr lang="en-US" dirty="0"/>
          </a:p>
        </p:txBody>
      </p:sp>
      <p:pic>
        <p:nvPicPr>
          <p:cNvPr id="4" name="Picture 3" descr="7111111590.png"/>
          <p:cNvPicPr>
            <a:picLocks noChangeAspect="1"/>
          </p:cNvPicPr>
          <p:nvPr/>
        </p:nvPicPr>
        <p:blipFill>
          <a:blip r:embed="rId3"/>
          <a:stretch>
            <a:fillRect/>
          </a:stretch>
        </p:blipFill>
        <p:spPr>
          <a:xfrm>
            <a:off x="479656" y="889166"/>
            <a:ext cx="8215031" cy="5445132"/>
          </a:xfrm>
          <a:prstGeom prst="rect">
            <a:avLst/>
          </a:prstGeom>
        </p:spPr>
      </p:pic>
    </p:spTree>
    <p:extLst>
      <p:ext uri="{BB962C8B-B14F-4D97-AF65-F5344CB8AC3E}">
        <p14:creationId xmlns:p14="http://schemas.microsoft.com/office/powerpoint/2010/main" val="3818006174"/>
      </p:ext>
    </p:extLst>
  </p:cSld>
  <p:clrMapOvr>
    <a:masterClrMapping/>
  </p:clrMapOvr>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Extreme Brushy is Banished to the Phantom Zone in Outer Space with General </a:t>
            </a:r>
            <a:r>
              <a:rPr lang="en-US" dirty="0" err="1" smtClean="0"/>
              <a:t>Zod</a:t>
            </a:r>
            <a:endParaRPr lang="en-US" dirty="0"/>
          </a:p>
        </p:txBody>
      </p:sp>
      <p:pic>
        <p:nvPicPr>
          <p:cNvPr id="10" name="Picture 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79657" y="1138230"/>
            <a:ext cx="8085922" cy="4556353"/>
          </a:xfrm>
          <a:prstGeom prst="rect">
            <a:avLst/>
          </a:prstGeom>
        </p:spPr>
      </p:pic>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486830">
            <a:off x="7058195" y="3468715"/>
            <a:ext cx="836564" cy="1344142"/>
          </a:xfrm>
          <a:prstGeom prst="roundRect">
            <a:avLst>
              <a:gd name="adj" fmla="val 16667"/>
            </a:avLst>
          </a:prstGeom>
          <a:ln>
            <a:noFill/>
          </a:ln>
          <a:effectLst>
            <a:outerShdw blurRad="152400" dist="12000" dir="900000" sy="98000" kx="110000" ky="200000" algn="tl" rotWithShape="0">
              <a:schemeClr val="tx1">
                <a:alpha val="30000"/>
              </a:schemeClr>
            </a:outerShdw>
          </a:effectLst>
          <a:scene3d>
            <a:camera prst="perspectiveRelaxed">
              <a:rot lat="19800000" lon="1200000" rev="20820000"/>
            </a:camera>
            <a:lightRig rig="threePt" dir="t"/>
          </a:scene3d>
          <a:sp3d contourW="6350" prstMaterial="matte">
            <a:bevelT w="101600" h="101600"/>
            <a:contourClr>
              <a:srgbClr val="969696"/>
            </a:contourClr>
          </a:sp3d>
        </p:spPr>
      </p:pic>
    </p:spTree>
    <p:extLst>
      <p:ext uri="{BB962C8B-B14F-4D97-AF65-F5344CB8AC3E}">
        <p14:creationId xmlns:p14="http://schemas.microsoft.com/office/powerpoint/2010/main" val="28575629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2000"/>
                                        <p:tgtEl>
                                          <p:spTgt spid="6"/>
                                        </p:tgtEl>
                                      </p:cBhvr>
                                    </p:animEffect>
                                    <p:anim calcmode="lin" valueType="num">
                                      <p:cBhvr>
                                        <p:cTn id="8" dur="2000" fill="hold"/>
                                        <p:tgtEl>
                                          <p:spTgt spid="6"/>
                                        </p:tgtEl>
                                        <p:attrNameLst>
                                          <p:attrName>ppt_w</p:attrName>
                                        </p:attrNameLst>
                                      </p:cBhvr>
                                      <p:tavLst>
                                        <p:tav tm="0" fmla="#ppt_w*sin(2.5*pi*$)">
                                          <p:val>
                                            <p:fltVal val="0"/>
                                          </p:val>
                                        </p:tav>
                                        <p:tav tm="100000">
                                          <p:val>
                                            <p:fltVal val="1"/>
                                          </p:val>
                                        </p:tav>
                                      </p:tavLst>
                                    </p:anim>
                                    <p:anim calcmode="lin" valueType="num">
                                      <p:cBhvr>
                                        <p:cTn id="9" dur="2000" fill="hold"/>
                                        <p:tgtEl>
                                          <p:spTgt spid="6"/>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Direct Introduction</a:t>
            </a:r>
            <a:endParaRPr lang="en-US" dirty="0"/>
          </a:p>
        </p:txBody>
      </p:sp>
      <p:sp>
        <p:nvSpPr>
          <p:cNvPr id="5" name="Rounded Rectangle 4"/>
          <p:cNvSpPr/>
          <p:nvPr/>
        </p:nvSpPr>
        <p:spPr>
          <a:xfrm>
            <a:off x="228600" y="1524000"/>
            <a:ext cx="8763000" cy="4141310"/>
          </a:xfrm>
          <a:prstGeom prst="roundRect">
            <a:avLst/>
          </a:prstGeom>
          <a:solidFill>
            <a:schemeClr val="accent5">
              <a:lumMod val="20000"/>
              <a:lumOff val="8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cxnSp>
        <p:nvCxnSpPr>
          <p:cNvPr id="11" name="Straight Connector 10"/>
          <p:cNvCxnSpPr/>
          <p:nvPr/>
        </p:nvCxnSpPr>
        <p:spPr>
          <a:xfrm rot="5400000">
            <a:off x="2764027" y="3560573"/>
            <a:ext cx="3463546" cy="0"/>
          </a:xfrm>
          <a:prstGeom prst="line">
            <a:avLst/>
          </a:prstGeom>
        </p:spPr>
        <p:style>
          <a:lnRef idx="2">
            <a:schemeClr val="accent1"/>
          </a:lnRef>
          <a:fillRef idx="0">
            <a:schemeClr val="accent1"/>
          </a:fillRef>
          <a:effectRef idx="1">
            <a:schemeClr val="accent1"/>
          </a:effectRef>
          <a:fontRef idx="minor">
            <a:schemeClr val="tx1"/>
          </a:fontRef>
        </p:style>
      </p:cxnSp>
      <p:graphicFrame>
        <p:nvGraphicFramePr>
          <p:cNvPr id="18" name="Diagram 17"/>
          <p:cNvGraphicFramePr/>
          <p:nvPr/>
        </p:nvGraphicFramePr>
        <p:xfrm>
          <a:off x="457200" y="1524000"/>
          <a:ext cx="8305800" cy="304523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24" name="TextBox 23"/>
          <p:cNvSpPr txBox="1"/>
          <p:nvPr/>
        </p:nvSpPr>
        <p:spPr>
          <a:xfrm>
            <a:off x="838200" y="1752600"/>
            <a:ext cx="3124200" cy="584775"/>
          </a:xfrm>
          <a:prstGeom prst="rect">
            <a:avLst/>
          </a:prstGeom>
          <a:noFill/>
        </p:spPr>
        <p:txBody>
          <a:bodyPr wrap="square" rtlCol="0">
            <a:spAutoFit/>
          </a:bodyPr>
          <a:lstStyle/>
          <a:p>
            <a:pPr algn="ctr"/>
            <a:r>
              <a:rPr lang="en-US" sz="3200" dirty="0" smtClean="0">
                <a:solidFill>
                  <a:schemeClr val="tx2"/>
                </a:solidFill>
              </a:rPr>
              <a:t>Development </a:t>
            </a:r>
            <a:endParaRPr lang="en-US" sz="3200" dirty="0">
              <a:solidFill>
                <a:schemeClr val="tx2"/>
              </a:solidFill>
            </a:endParaRPr>
          </a:p>
        </p:txBody>
      </p:sp>
      <p:sp>
        <p:nvSpPr>
          <p:cNvPr id="25" name="TextBox 24"/>
          <p:cNvSpPr txBox="1"/>
          <p:nvPr/>
        </p:nvSpPr>
        <p:spPr>
          <a:xfrm>
            <a:off x="4953000" y="1752600"/>
            <a:ext cx="3581400" cy="584775"/>
          </a:xfrm>
          <a:prstGeom prst="rect">
            <a:avLst/>
          </a:prstGeom>
          <a:noFill/>
        </p:spPr>
        <p:txBody>
          <a:bodyPr wrap="square" rtlCol="0">
            <a:spAutoFit/>
          </a:bodyPr>
          <a:lstStyle/>
          <a:p>
            <a:pPr algn="ctr"/>
            <a:r>
              <a:rPr lang="en-US" sz="3200" dirty="0" smtClean="0">
                <a:solidFill>
                  <a:schemeClr val="tx2"/>
                </a:solidFill>
              </a:rPr>
              <a:t>Refinement/Usage</a:t>
            </a:r>
            <a:endParaRPr lang="en-US" sz="3200" dirty="0">
              <a:solidFill>
                <a:schemeClr val="tx2"/>
              </a:solidFill>
            </a:endParaRPr>
          </a:p>
        </p:txBody>
      </p:sp>
      <p:sp>
        <p:nvSpPr>
          <p:cNvPr id="13" name="Chevron 12"/>
          <p:cNvSpPr/>
          <p:nvPr/>
        </p:nvSpPr>
        <p:spPr>
          <a:xfrm>
            <a:off x="7772400" y="76215"/>
            <a:ext cx="922288" cy="597877"/>
          </a:xfrm>
          <a:prstGeom prst="chevron">
            <a:avLst>
              <a:gd name="adj" fmla="val 40000"/>
            </a:avLst>
          </a:prstGeom>
          <a:solidFill>
            <a:srgbClr val="D45205"/>
          </a:solidFill>
        </p:spPr>
        <p:style>
          <a:lnRef idx="2">
            <a:schemeClr val="lt1">
              <a:hueOff val="0"/>
              <a:satOff val="0"/>
              <a:lumOff val="0"/>
              <a:alphaOff val="0"/>
            </a:schemeClr>
          </a:lnRef>
          <a:fillRef idx="1">
            <a:scrgbClr r="0" g="0" b="0"/>
          </a:fillRef>
          <a:effectRef idx="0">
            <a:schemeClr val="accent3">
              <a:hueOff val="0"/>
              <a:satOff val="0"/>
              <a:lumOff val="0"/>
              <a:alphaOff val="0"/>
            </a:schemeClr>
          </a:effectRef>
          <a:fontRef idx="minor">
            <a:schemeClr val="lt1"/>
          </a:fontRef>
        </p:style>
        <p:txBody>
          <a:bodyPr/>
          <a:lstStyle/>
          <a:p>
            <a:r>
              <a:rPr lang="en-US" sz="3600" dirty="0">
                <a:latin typeface="Broadway" panose="04040905080B02020502" pitchFamily="82" charset="0"/>
              </a:rPr>
              <a:t>D</a:t>
            </a:r>
          </a:p>
        </p:txBody>
      </p:sp>
      <p:pic>
        <p:nvPicPr>
          <p:cNvPr id="3" name="Picture 2"/>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880110" y="3624975"/>
            <a:ext cx="3040380" cy="1240155"/>
          </a:xfrm>
          <a:prstGeom prst="rect">
            <a:avLst/>
          </a:prstGeom>
        </p:spPr>
      </p:pic>
      <p:pic>
        <p:nvPicPr>
          <p:cNvPr id="4" name="Picture 3"/>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4343400" y="3624976"/>
            <a:ext cx="4800600" cy="1240155"/>
          </a:xfrm>
          <a:prstGeom prst="rect">
            <a:avLst/>
          </a:prstGeom>
        </p:spPr>
      </p:pic>
      <p:pic>
        <p:nvPicPr>
          <p:cNvPr id="6" name="Picture 5"/>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4350068" y="4245052"/>
            <a:ext cx="3286125" cy="1240155"/>
          </a:xfrm>
          <a:prstGeom prst="rect">
            <a:avLst/>
          </a:prstGeom>
        </p:spPr>
      </p:pic>
    </p:spTree>
    <p:extLst>
      <p:ext uri="{BB962C8B-B14F-4D97-AF65-F5344CB8AC3E}">
        <p14:creationId xmlns:p14="http://schemas.microsoft.com/office/powerpoint/2010/main" val="3944345273"/>
      </p:ext>
    </p:extLst>
  </p:cSld>
  <p:clrMapOvr>
    <a:masterClrMapping/>
  </p:clrMapOvr>
  <p:transition/>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SAP Overview</a:t>
            </a:r>
            <a:endParaRPr lang="en-US" dirty="0"/>
          </a:p>
        </p:txBody>
      </p:sp>
      <p:sp>
        <p:nvSpPr>
          <p:cNvPr id="3" name="Content Placeholder 2"/>
          <p:cNvSpPr>
            <a:spLocks noGrp="1"/>
          </p:cNvSpPr>
          <p:nvPr>
            <p:ph idx="1"/>
          </p:nvPr>
        </p:nvSpPr>
        <p:spPr>
          <a:xfrm>
            <a:off x="457200" y="1219200"/>
            <a:ext cx="8229600" cy="4525963"/>
          </a:xfrm>
        </p:spPr>
        <p:txBody>
          <a:bodyPr/>
          <a:lstStyle/>
          <a:p>
            <a:r>
              <a:rPr lang="en-US" dirty="0" smtClean="0"/>
              <a:t>View and Test the BAPI/RFM</a:t>
            </a:r>
          </a:p>
          <a:p>
            <a:pPr lvl="1"/>
            <a:r>
              <a:rPr lang="en-US" dirty="0" smtClean="0"/>
              <a:t>BAPI Transaction</a:t>
            </a:r>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58873" y="2158364"/>
            <a:ext cx="4771779" cy="3930968"/>
          </a:xfrm>
          <a:prstGeom prst="rect">
            <a:avLst/>
          </a:prstGeom>
          <a:noFill/>
          <a:ln>
            <a:noFill/>
          </a:ln>
          <a:effectLst>
            <a:outerShdw blurRad="190500" algn="ctr" rotWithShape="0">
              <a:schemeClr val="tx1">
                <a:alpha val="70000"/>
              </a:scheme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1"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47662" y="2553228"/>
            <a:ext cx="3724275" cy="3679404"/>
          </a:xfrm>
          <a:prstGeom prst="rect">
            <a:avLst/>
          </a:prstGeom>
          <a:noFill/>
          <a:ln>
            <a:noFill/>
          </a:ln>
          <a:effectLst>
            <a:outerShdw blurRad="190500" algn="ctr" rotWithShape="0">
              <a:schemeClr val="tx1">
                <a:alpha val="70000"/>
              </a:scheme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Rectangle 6"/>
          <p:cNvSpPr/>
          <p:nvPr/>
        </p:nvSpPr>
        <p:spPr>
          <a:xfrm>
            <a:off x="6065520" y="5318758"/>
            <a:ext cx="1828800" cy="563882"/>
          </a:xfrm>
          <a:prstGeom prst="rect">
            <a:avLst/>
          </a:prstGeom>
          <a:noFill/>
          <a:ln w="28575">
            <a:solidFill>
              <a:schemeClr val="accent6">
                <a:lumMod val="7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cxnSp>
        <p:nvCxnSpPr>
          <p:cNvPr id="12" name="Straight Arrow Connector 11"/>
          <p:cNvCxnSpPr>
            <a:stCxn id="7" idx="1"/>
            <a:endCxn id="8" idx="3"/>
          </p:cNvCxnSpPr>
          <p:nvPr/>
        </p:nvCxnSpPr>
        <p:spPr>
          <a:xfrm flipH="1" flipV="1">
            <a:off x="1813560" y="3459480"/>
            <a:ext cx="4251960" cy="2141219"/>
          </a:xfrm>
          <a:prstGeom prst="straightConnector1">
            <a:avLst/>
          </a:prstGeom>
          <a:ln w="28575">
            <a:solidFill>
              <a:schemeClr val="accent6">
                <a:lumMod val="75000"/>
              </a:schemeClr>
            </a:solidFill>
            <a:tailEnd type="arrow"/>
          </a:ln>
        </p:spPr>
        <p:style>
          <a:lnRef idx="2">
            <a:schemeClr val="accent1"/>
          </a:lnRef>
          <a:fillRef idx="0">
            <a:schemeClr val="accent1"/>
          </a:fillRef>
          <a:effectRef idx="1">
            <a:schemeClr val="accent1"/>
          </a:effectRef>
          <a:fontRef idx="minor">
            <a:schemeClr val="tx1"/>
          </a:fontRef>
        </p:style>
      </p:cxnSp>
      <p:sp>
        <p:nvSpPr>
          <p:cNvPr id="8" name="Rectangle 7"/>
          <p:cNvSpPr/>
          <p:nvPr/>
        </p:nvSpPr>
        <p:spPr>
          <a:xfrm>
            <a:off x="594360" y="3230880"/>
            <a:ext cx="1219200" cy="457200"/>
          </a:xfrm>
          <a:prstGeom prst="rect">
            <a:avLst/>
          </a:prstGeom>
          <a:noFill/>
          <a:ln w="28575">
            <a:solidFill>
              <a:schemeClr val="accent6">
                <a:lumMod val="7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cxnSp>
        <p:nvCxnSpPr>
          <p:cNvPr id="13" name="Straight Arrow Connector 12"/>
          <p:cNvCxnSpPr>
            <a:stCxn id="8" idx="2"/>
            <a:endCxn id="10" idx="0"/>
          </p:cNvCxnSpPr>
          <p:nvPr/>
        </p:nvCxnSpPr>
        <p:spPr>
          <a:xfrm>
            <a:off x="1203960" y="3688080"/>
            <a:ext cx="1177290" cy="2164080"/>
          </a:xfrm>
          <a:prstGeom prst="straightConnector1">
            <a:avLst/>
          </a:prstGeom>
          <a:ln w="28575">
            <a:solidFill>
              <a:schemeClr val="accent6">
                <a:lumMod val="75000"/>
              </a:schemeClr>
            </a:solidFill>
            <a:tailEnd type="arrow"/>
          </a:ln>
        </p:spPr>
        <p:style>
          <a:lnRef idx="2">
            <a:schemeClr val="accent1"/>
          </a:lnRef>
          <a:fillRef idx="0">
            <a:schemeClr val="accent1"/>
          </a:fillRef>
          <a:effectRef idx="1">
            <a:schemeClr val="accent1"/>
          </a:effectRef>
          <a:fontRef idx="minor">
            <a:schemeClr val="tx1"/>
          </a:fontRef>
        </p:style>
      </p:cxnSp>
      <p:sp>
        <p:nvSpPr>
          <p:cNvPr id="10" name="Rectangle 9"/>
          <p:cNvSpPr/>
          <p:nvPr/>
        </p:nvSpPr>
        <p:spPr>
          <a:xfrm>
            <a:off x="1836420" y="5852160"/>
            <a:ext cx="1089660" cy="380472"/>
          </a:xfrm>
          <a:prstGeom prst="rect">
            <a:avLst/>
          </a:prstGeom>
          <a:noFill/>
          <a:ln w="28575">
            <a:solidFill>
              <a:schemeClr val="accent6">
                <a:lumMod val="7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4" name="Chevron 13"/>
          <p:cNvSpPr/>
          <p:nvPr/>
        </p:nvSpPr>
        <p:spPr>
          <a:xfrm>
            <a:off x="7772400" y="93800"/>
            <a:ext cx="922288" cy="597877"/>
          </a:xfrm>
          <a:prstGeom prst="chevron">
            <a:avLst>
              <a:gd name="adj" fmla="val 40000"/>
            </a:avLst>
          </a:prstGeom>
          <a:solidFill>
            <a:srgbClr val="D45205"/>
          </a:solidFill>
        </p:spPr>
        <p:style>
          <a:lnRef idx="2">
            <a:schemeClr val="lt1">
              <a:hueOff val="0"/>
              <a:satOff val="0"/>
              <a:lumOff val="0"/>
              <a:alphaOff val="0"/>
            </a:schemeClr>
          </a:lnRef>
          <a:fillRef idx="1">
            <a:scrgbClr r="0" g="0" b="0"/>
          </a:fillRef>
          <a:effectRef idx="0">
            <a:schemeClr val="accent3">
              <a:hueOff val="0"/>
              <a:satOff val="0"/>
              <a:lumOff val="0"/>
              <a:alphaOff val="0"/>
            </a:schemeClr>
          </a:effectRef>
          <a:fontRef idx="minor">
            <a:schemeClr val="lt1"/>
          </a:fontRef>
        </p:style>
        <p:txBody>
          <a:bodyPr/>
          <a:lstStyle/>
          <a:p>
            <a:r>
              <a:rPr lang="en-US" sz="3600" dirty="0">
                <a:latin typeface="Broadway" panose="04040905080B02020502" pitchFamily="82" charset="0"/>
              </a:rPr>
              <a:t>D</a:t>
            </a:r>
          </a:p>
        </p:txBody>
      </p:sp>
    </p:spTree>
    <p:extLst>
      <p:ext uri="{BB962C8B-B14F-4D97-AF65-F5344CB8AC3E}">
        <p14:creationId xmlns:p14="http://schemas.microsoft.com/office/powerpoint/2010/main" val="1349857809"/>
      </p:ext>
    </p:extLst>
  </p:cSld>
  <p:clrMapOvr>
    <a:masterClrMapping/>
  </p:clrMapOvr>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SAP Overview</a:t>
            </a:r>
          </a:p>
        </p:txBody>
      </p:sp>
      <p:sp>
        <p:nvSpPr>
          <p:cNvPr id="4" name="Content Placeholder 3"/>
          <p:cNvSpPr>
            <a:spLocks noGrp="1"/>
          </p:cNvSpPr>
          <p:nvPr>
            <p:ph idx="1"/>
          </p:nvPr>
        </p:nvSpPr>
        <p:spPr/>
        <p:txBody>
          <a:bodyPr/>
          <a:lstStyle/>
          <a:p>
            <a:r>
              <a:rPr lang="en-US" dirty="0" smtClean="0"/>
              <a:t>Test </a:t>
            </a:r>
            <a:r>
              <a:rPr lang="en-US" dirty="0"/>
              <a:t>the </a:t>
            </a:r>
            <a:r>
              <a:rPr lang="en-US" dirty="0" smtClean="0"/>
              <a:t>BAPI/RFM</a:t>
            </a:r>
          </a:p>
          <a:p>
            <a:pPr lvl="1"/>
            <a:r>
              <a:rPr lang="en-US" dirty="0" smtClean="0"/>
              <a:t>Enter Values</a:t>
            </a:r>
            <a:endParaRPr lang="en-US" dirty="0"/>
          </a:p>
        </p:txBody>
      </p:sp>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36720" y="1040033"/>
            <a:ext cx="4773930" cy="5131215"/>
          </a:xfrm>
          <a:prstGeom prst="rect">
            <a:avLst/>
          </a:prstGeom>
          <a:noFill/>
          <a:ln>
            <a:noFill/>
          </a:ln>
          <a:effectLst>
            <a:outerShdw blurRad="190500" algn="ctr" rotWithShape="0">
              <a:schemeClr val="tx1">
                <a:alpha val="70000"/>
              </a:scheme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Chevron 5"/>
          <p:cNvSpPr/>
          <p:nvPr/>
        </p:nvSpPr>
        <p:spPr>
          <a:xfrm>
            <a:off x="7772400" y="93800"/>
            <a:ext cx="922288" cy="597877"/>
          </a:xfrm>
          <a:prstGeom prst="chevron">
            <a:avLst>
              <a:gd name="adj" fmla="val 40000"/>
            </a:avLst>
          </a:prstGeom>
          <a:solidFill>
            <a:srgbClr val="D45205"/>
          </a:solidFill>
        </p:spPr>
        <p:style>
          <a:lnRef idx="2">
            <a:schemeClr val="lt1">
              <a:hueOff val="0"/>
              <a:satOff val="0"/>
              <a:lumOff val="0"/>
              <a:alphaOff val="0"/>
            </a:schemeClr>
          </a:lnRef>
          <a:fillRef idx="1">
            <a:scrgbClr r="0" g="0" b="0"/>
          </a:fillRef>
          <a:effectRef idx="0">
            <a:schemeClr val="accent3">
              <a:hueOff val="0"/>
              <a:satOff val="0"/>
              <a:lumOff val="0"/>
              <a:alphaOff val="0"/>
            </a:schemeClr>
          </a:effectRef>
          <a:fontRef idx="minor">
            <a:schemeClr val="lt1"/>
          </a:fontRef>
        </p:style>
        <p:txBody>
          <a:bodyPr/>
          <a:lstStyle/>
          <a:p>
            <a:r>
              <a:rPr lang="en-US" sz="3600" dirty="0">
                <a:latin typeface="Broadway" panose="04040905080B02020502" pitchFamily="82" charset="0"/>
              </a:rPr>
              <a:t>D</a:t>
            </a:r>
          </a:p>
        </p:txBody>
      </p:sp>
    </p:spTree>
    <p:extLst>
      <p:ext uri="{BB962C8B-B14F-4D97-AF65-F5344CB8AC3E}">
        <p14:creationId xmlns:p14="http://schemas.microsoft.com/office/powerpoint/2010/main" val="3309442778"/>
      </p:ext>
    </p:extLst>
  </p:cSld>
  <p:clrMapOvr>
    <a:masterClrMapping/>
  </p:clrMapOvr>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2"/>
          <p:cNvSpPr txBox="1">
            <a:spLocks/>
          </p:cNvSpPr>
          <p:nvPr/>
        </p:nvSpPr>
        <p:spPr>
          <a:xfrm>
            <a:off x="588644" y="1811564"/>
            <a:ext cx="8229600" cy="4525963"/>
          </a:xfrm>
          <a:prstGeom prst="rect">
            <a:avLst/>
          </a:prstGeom>
        </p:spPr>
        <p:txBody>
          <a:bodyPr vert="horz" lIns="91440" tIns="45720" rIns="91440" bIns="45720" numCol="2" rtlCol="0">
            <a:normAutofit/>
          </a:bodyPr>
          <a:lstStyle>
            <a:lvl1pPr marL="342900" indent="-342900" algn="l" defTabSz="914400" rtl="0" eaLnBrk="1" latinLnBrk="0" hangingPunct="1">
              <a:spcBef>
                <a:spcPct val="20000"/>
              </a:spcBef>
              <a:buFont typeface="Arial" pitchFamily="34" charset="0"/>
              <a:buChar char="•"/>
              <a:defRPr sz="3200" kern="1200">
                <a:solidFill>
                  <a:schemeClr val="tx1">
                    <a:lumMod val="90000"/>
                    <a:lumOff val="10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lumMod val="90000"/>
                    <a:lumOff val="10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lumMod val="90000"/>
                    <a:lumOff val="10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lumMod val="90000"/>
                    <a:lumOff val="10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lumMod val="90000"/>
                    <a:lumOff val="10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lvl="1"/>
            <a:r>
              <a:rPr lang="en-US" dirty="0" smtClean="0"/>
              <a:t>Enter Name</a:t>
            </a:r>
          </a:p>
          <a:p>
            <a:pPr lvl="1"/>
            <a:endParaRPr lang="en-US" dirty="0" smtClean="0"/>
          </a:p>
          <a:p>
            <a:pPr lvl="1"/>
            <a:endParaRPr lang="en-US" dirty="0" smtClean="0"/>
          </a:p>
          <a:p>
            <a:pPr lvl="1"/>
            <a:endParaRPr lang="en-US" dirty="0"/>
          </a:p>
          <a:p>
            <a:pPr lvl="1"/>
            <a:endParaRPr lang="en-US" dirty="0" smtClean="0"/>
          </a:p>
          <a:p>
            <a:pPr lvl="1"/>
            <a:endParaRPr lang="en-US" dirty="0"/>
          </a:p>
          <a:p>
            <a:pPr lvl="1"/>
            <a:endParaRPr lang="en-US" dirty="0" smtClean="0"/>
          </a:p>
          <a:p>
            <a:pPr lvl="1"/>
            <a:endParaRPr lang="en-US" dirty="0"/>
          </a:p>
          <a:p>
            <a:pPr lvl="1"/>
            <a:r>
              <a:rPr lang="en-US" dirty="0" smtClean="0"/>
              <a:t>Search</a:t>
            </a:r>
          </a:p>
          <a:p>
            <a:endParaRPr lang="en-US" dirty="0"/>
          </a:p>
        </p:txBody>
      </p:sp>
      <p:sp>
        <p:nvSpPr>
          <p:cNvPr id="2" name="Title 1"/>
          <p:cNvSpPr>
            <a:spLocks noGrp="1"/>
          </p:cNvSpPr>
          <p:nvPr>
            <p:ph type="title"/>
          </p:nvPr>
        </p:nvSpPr>
        <p:spPr/>
        <p:txBody>
          <a:bodyPr>
            <a:normAutofit/>
          </a:bodyPr>
          <a:lstStyle/>
          <a:p>
            <a:r>
              <a:rPr lang="en-US" dirty="0" smtClean="0"/>
              <a:t>Direct Essentials</a:t>
            </a:r>
            <a:endParaRPr lang="en-US" dirty="0"/>
          </a:p>
        </p:txBody>
      </p:sp>
      <p:sp>
        <p:nvSpPr>
          <p:cNvPr id="3" name="Content Placeholder 2"/>
          <p:cNvSpPr>
            <a:spLocks noGrp="1"/>
          </p:cNvSpPr>
          <p:nvPr>
            <p:ph idx="1"/>
          </p:nvPr>
        </p:nvSpPr>
        <p:spPr/>
        <p:txBody>
          <a:bodyPr>
            <a:normAutofit/>
          </a:bodyPr>
          <a:lstStyle/>
          <a:p>
            <a:r>
              <a:rPr lang="en-US" dirty="0" smtClean="0"/>
              <a:t>BAPIs and Function Modules</a:t>
            </a:r>
          </a:p>
          <a:p>
            <a:endParaRPr lang="en-US" dirty="0"/>
          </a:p>
        </p:txBody>
      </p:sp>
      <p:sp>
        <p:nvSpPr>
          <p:cNvPr id="8" name="Slide Number Placeholder 3"/>
          <p:cNvSpPr>
            <a:spLocks noGrp="1"/>
          </p:cNvSpPr>
          <p:nvPr>
            <p:ph type="sldNum" sz="quarter" idx="4294967295"/>
          </p:nvPr>
        </p:nvSpPr>
        <p:spPr>
          <a:xfrm>
            <a:off x="0" y="6338888"/>
            <a:ext cx="304800" cy="157162"/>
          </a:xfrm>
          <a:prstGeom prst="rect">
            <a:avLst/>
          </a:prstGeom>
        </p:spPr>
        <p:txBody>
          <a:bodyPr/>
          <a:lstStyle/>
          <a:p>
            <a:fld id="{487E63D2-696B-4A4C-B45E-2437714EA840}" type="slidenum">
              <a:rPr lang="en-US" smtClean="0"/>
              <a:pPr/>
              <a:t>115</a:t>
            </a:fld>
            <a:endParaRPr lang="en-US" dirty="0"/>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02944" y="2666611"/>
            <a:ext cx="7719535" cy="3154117"/>
          </a:xfrm>
          <a:prstGeom prst="rect">
            <a:avLst/>
          </a:prstGeom>
          <a:noFill/>
          <a:ln>
            <a:noFill/>
          </a:ln>
          <a:effectLst>
            <a:outerShdw blurRad="190500" algn="ctr" rotWithShape="0">
              <a:schemeClr val="tx1">
                <a:alpha val="70000"/>
              </a:scheme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Chevron 6"/>
          <p:cNvSpPr/>
          <p:nvPr/>
        </p:nvSpPr>
        <p:spPr>
          <a:xfrm>
            <a:off x="7772400" y="93800"/>
            <a:ext cx="922288" cy="597877"/>
          </a:xfrm>
          <a:prstGeom prst="chevron">
            <a:avLst>
              <a:gd name="adj" fmla="val 40000"/>
            </a:avLst>
          </a:prstGeom>
          <a:solidFill>
            <a:srgbClr val="D45205"/>
          </a:solidFill>
        </p:spPr>
        <p:style>
          <a:lnRef idx="2">
            <a:schemeClr val="lt1">
              <a:hueOff val="0"/>
              <a:satOff val="0"/>
              <a:lumOff val="0"/>
              <a:alphaOff val="0"/>
            </a:schemeClr>
          </a:lnRef>
          <a:fillRef idx="1">
            <a:scrgbClr r="0" g="0" b="0"/>
          </a:fillRef>
          <a:effectRef idx="0">
            <a:schemeClr val="accent3">
              <a:hueOff val="0"/>
              <a:satOff val="0"/>
              <a:lumOff val="0"/>
              <a:alphaOff val="0"/>
            </a:schemeClr>
          </a:effectRef>
          <a:fontRef idx="minor">
            <a:schemeClr val="lt1"/>
          </a:fontRef>
        </p:style>
        <p:txBody>
          <a:bodyPr/>
          <a:lstStyle/>
          <a:p>
            <a:r>
              <a:rPr lang="en-US" sz="3600" dirty="0">
                <a:latin typeface="Broadway" panose="04040905080B02020502" pitchFamily="82" charset="0"/>
              </a:rPr>
              <a:t>D</a:t>
            </a:r>
          </a:p>
        </p:txBody>
      </p:sp>
    </p:spTree>
    <p:extLst>
      <p:ext uri="{BB962C8B-B14F-4D97-AF65-F5344CB8AC3E}">
        <p14:creationId xmlns:p14="http://schemas.microsoft.com/office/powerpoint/2010/main" val="15691258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fade">
                                      <p:cBhvr>
                                        <p:cTn id="7" dur="1000"/>
                                        <p:tgtEl>
                                          <p:spTgt spid="6">
                                            <p:txEl>
                                              <p:pRg st="0" end="0"/>
                                            </p:txEl>
                                          </p:spTgt>
                                        </p:tgtEl>
                                      </p:cBhvr>
                                    </p:animEffect>
                                  </p:childTnLst>
                                </p:cTn>
                              </p:par>
                            </p:childTnLst>
                          </p:cTn>
                        </p:par>
                        <p:par>
                          <p:cTn id="8" fill="hold">
                            <p:stCondLst>
                              <p:cond delay="1000"/>
                            </p:stCondLst>
                            <p:childTnLst>
                              <p:par>
                                <p:cTn id="9" presetID="10" presetClass="entr" presetSubtype="0" fill="hold" nodeType="afterEffect">
                                  <p:stCondLst>
                                    <p:cond delay="0"/>
                                  </p:stCondLst>
                                  <p:childTnLst>
                                    <p:set>
                                      <p:cBhvr>
                                        <p:cTn id="10" dur="1" fill="hold">
                                          <p:stCondLst>
                                            <p:cond delay="0"/>
                                          </p:stCondLst>
                                        </p:cTn>
                                        <p:tgtEl>
                                          <p:spTgt spid="6">
                                            <p:txEl>
                                              <p:pRg st="8" end="8"/>
                                            </p:txEl>
                                          </p:spTgt>
                                        </p:tgtEl>
                                        <p:attrNameLst>
                                          <p:attrName>style.visibility</p:attrName>
                                        </p:attrNameLst>
                                      </p:cBhvr>
                                      <p:to>
                                        <p:strVal val="visible"/>
                                      </p:to>
                                    </p:set>
                                    <p:animEffect transition="in" filter="fade">
                                      <p:cBhvr>
                                        <p:cTn id="11" dur="1000"/>
                                        <p:tgtEl>
                                          <p:spTgt spid="6">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Direct Essentials</a:t>
            </a:r>
          </a:p>
        </p:txBody>
      </p:sp>
      <p:sp>
        <p:nvSpPr>
          <p:cNvPr id="3" name="Content Placeholder 2"/>
          <p:cNvSpPr>
            <a:spLocks noGrp="1"/>
          </p:cNvSpPr>
          <p:nvPr>
            <p:ph idx="1"/>
          </p:nvPr>
        </p:nvSpPr>
        <p:spPr/>
        <p:txBody>
          <a:bodyPr>
            <a:normAutofit/>
          </a:bodyPr>
          <a:lstStyle/>
          <a:p>
            <a:r>
              <a:rPr lang="en-US" dirty="0" smtClean="0"/>
              <a:t>BAPIs and Function Modules</a:t>
            </a:r>
          </a:p>
          <a:p>
            <a:pPr lvl="1"/>
            <a:r>
              <a:rPr lang="en-US" dirty="0" smtClean="0"/>
              <a:t>Must be Remote enabled</a:t>
            </a:r>
          </a:p>
          <a:p>
            <a:pPr lvl="1"/>
            <a:endParaRPr lang="en-US" dirty="0" smtClean="0"/>
          </a:p>
          <a:p>
            <a:pPr lvl="1"/>
            <a:r>
              <a:rPr lang="en-US" dirty="0" smtClean="0"/>
              <a:t>RFM might call a BAPI</a:t>
            </a:r>
            <a:br>
              <a:rPr lang="en-US" dirty="0" smtClean="0"/>
            </a:br>
            <a:r>
              <a:rPr lang="en-US" dirty="0" smtClean="0"/>
              <a:t> but not vice versa</a:t>
            </a:r>
          </a:p>
          <a:p>
            <a:pPr lvl="1"/>
            <a:endParaRPr lang="en-US" dirty="0" smtClean="0"/>
          </a:p>
          <a:p>
            <a:pPr lvl="1"/>
            <a:r>
              <a:rPr lang="en-US" dirty="0" smtClean="0"/>
              <a:t>Can use Z BAPI/RFM</a:t>
            </a:r>
          </a:p>
          <a:p>
            <a:endParaRPr lang="en-US" dirty="0"/>
          </a:p>
        </p:txBody>
      </p:sp>
      <p:pic>
        <p:nvPicPr>
          <p:cNvPr id="6" name="Picture 3"/>
          <p:cNvPicPr>
            <a:picLocks noChangeAspect="1" noChangeArrowheads="1"/>
          </p:cNvPicPr>
          <p:nvPr/>
        </p:nvPicPr>
        <p:blipFill>
          <a:blip r:embed="rId3"/>
          <a:srcRect/>
          <a:stretch>
            <a:fillRect/>
          </a:stretch>
        </p:blipFill>
        <p:spPr bwMode="auto">
          <a:xfrm>
            <a:off x="5867400" y="1656274"/>
            <a:ext cx="3121819" cy="3088251"/>
          </a:xfrm>
          <a:prstGeom prst="rect">
            <a:avLst/>
          </a:prstGeom>
          <a:noFill/>
          <a:ln w="9525">
            <a:noFill/>
            <a:miter lim="800000"/>
            <a:headEnd/>
            <a:tailEnd/>
          </a:ln>
          <a:effectLst>
            <a:outerShdw blurRad="190500" algn="ctr" rotWithShape="0">
              <a:schemeClr val="tx1">
                <a:alpha val="70000"/>
              </a:schemeClr>
            </a:outerShdw>
          </a:effectLst>
        </p:spPr>
      </p:pic>
      <p:pic>
        <p:nvPicPr>
          <p:cNvPr id="5" name="Picture 2"/>
          <p:cNvPicPr>
            <a:picLocks noChangeAspect="1" noChangeArrowheads="1"/>
          </p:cNvPicPr>
          <p:nvPr/>
        </p:nvPicPr>
        <p:blipFill>
          <a:blip r:embed="rId4"/>
          <a:srcRect/>
          <a:stretch>
            <a:fillRect/>
          </a:stretch>
        </p:blipFill>
        <p:spPr bwMode="auto">
          <a:xfrm>
            <a:off x="4953000" y="2819400"/>
            <a:ext cx="3121819" cy="3088251"/>
          </a:xfrm>
          <a:prstGeom prst="rect">
            <a:avLst/>
          </a:prstGeom>
          <a:noFill/>
          <a:ln w="9525">
            <a:noFill/>
            <a:miter lim="800000"/>
            <a:headEnd/>
            <a:tailEnd/>
          </a:ln>
          <a:effectLst>
            <a:outerShdw blurRad="190500" algn="ctr" rotWithShape="0">
              <a:schemeClr val="tx1">
                <a:alpha val="70000"/>
              </a:schemeClr>
            </a:outerShdw>
          </a:effectLst>
        </p:spPr>
      </p:pic>
      <p:sp>
        <p:nvSpPr>
          <p:cNvPr id="8" name="Slide Number Placeholder 3"/>
          <p:cNvSpPr>
            <a:spLocks noGrp="1"/>
          </p:cNvSpPr>
          <p:nvPr>
            <p:ph type="sldNum" sz="quarter" idx="4294967295"/>
          </p:nvPr>
        </p:nvSpPr>
        <p:spPr>
          <a:xfrm>
            <a:off x="0" y="6338888"/>
            <a:ext cx="304800" cy="157162"/>
          </a:xfrm>
          <a:prstGeom prst="rect">
            <a:avLst/>
          </a:prstGeom>
        </p:spPr>
        <p:txBody>
          <a:bodyPr/>
          <a:lstStyle/>
          <a:p>
            <a:fld id="{487E63D2-696B-4A4C-B45E-2437714EA840}" type="slidenum">
              <a:rPr lang="en-US" smtClean="0"/>
              <a:pPr/>
              <a:t>116</a:t>
            </a:fld>
            <a:endParaRPr lang="en-US" dirty="0"/>
          </a:p>
        </p:txBody>
      </p:sp>
      <p:sp>
        <p:nvSpPr>
          <p:cNvPr id="7" name="Chevron 6"/>
          <p:cNvSpPr/>
          <p:nvPr/>
        </p:nvSpPr>
        <p:spPr>
          <a:xfrm>
            <a:off x="7772400" y="93800"/>
            <a:ext cx="922288" cy="597877"/>
          </a:xfrm>
          <a:prstGeom prst="chevron">
            <a:avLst>
              <a:gd name="adj" fmla="val 40000"/>
            </a:avLst>
          </a:prstGeom>
          <a:solidFill>
            <a:srgbClr val="D45205"/>
          </a:solidFill>
        </p:spPr>
        <p:style>
          <a:lnRef idx="2">
            <a:schemeClr val="lt1">
              <a:hueOff val="0"/>
              <a:satOff val="0"/>
              <a:lumOff val="0"/>
              <a:alphaOff val="0"/>
            </a:schemeClr>
          </a:lnRef>
          <a:fillRef idx="1">
            <a:scrgbClr r="0" g="0" b="0"/>
          </a:fillRef>
          <a:effectRef idx="0">
            <a:schemeClr val="accent3">
              <a:hueOff val="0"/>
              <a:satOff val="0"/>
              <a:lumOff val="0"/>
              <a:alphaOff val="0"/>
            </a:schemeClr>
          </a:effectRef>
          <a:fontRef idx="minor">
            <a:schemeClr val="lt1"/>
          </a:fontRef>
        </p:style>
        <p:txBody>
          <a:bodyPr/>
          <a:lstStyle/>
          <a:p>
            <a:r>
              <a:rPr lang="en-US" sz="3600" dirty="0">
                <a:latin typeface="Broadway" panose="04040905080B02020502" pitchFamily="82" charset="0"/>
              </a:rPr>
              <a:t>D</a:t>
            </a:r>
          </a:p>
        </p:txBody>
      </p:sp>
    </p:spTree>
    <p:extLst>
      <p:ext uri="{BB962C8B-B14F-4D97-AF65-F5344CB8AC3E}">
        <p14:creationId xmlns:p14="http://schemas.microsoft.com/office/powerpoint/2010/main" val="15604691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10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3" end="3"/>
                                            </p:txEl>
                                          </p:spTgt>
                                        </p:tgtEl>
                                        <p:attrNameLst>
                                          <p:attrName>style.visibility</p:attrName>
                                        </p:attrNameLst>
                                      </p:cBhvr>
                                      <p:to>
                                        <p:strVal val="visible"/>
                                      </p:to>
                                    </p:set>
                                    <p:animEffect transition="in" filter="fade">
                                      <p:cBhvr>
                                        <p:cTn id="12" dur="1000"/>
                                        <p:tgtEl>
                                          <p:spTgt spid="3">
                                            <p:txEl>
                                              <p:pRg st="3" end="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5" end="5"/>
                                            </p:txEl>
                                          </p:spTgt>
                                        </p:tgtEl>
                                        <p:attrNameLst>
                                          <p:attrName>style.visibility</p:attrName>
                                        </p:attrNameLst>
                                      </p:cBhvr>
                                      <p:to>
                                        <p:strVal val="visible"/>
                                      </p:to>
                                    </p:set>
                                    <p:animEffect transition="in" filter="fade">
                                      <p:cBhvr>
                                        <p:cTn id="17" dur="10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p:cNvSpPr>
            <a:spLocks noGrp="1"/>
          </p:cNvSpPr>
          <p:nvPr>
            <p:ph type="title"/>
          </p:nvPr>
        </p:nvSpPr>
        <p:spPr>
          <a:xfrm>
            <a:off x="465088" y="-176542"/>
            <a:ext cx="8229600" cy="1143000"/>
          </a:xfrm>
        </p:spPr>
        <p:txBody>
          <a:bodyPr/>
          <a:lstStyle/>
          <a:p>
            <a:r>
              <a:rPr lang="en-US" dirty="0"/>
              <a:t>Direct Essentials</a:t>
            </a:r>
          </a:p>
        </p:txBody>
      </p:sp>
      <p:sp>
        <p:nvSpPr>
          <p:cNvPr id="11" name="Content Placeholder 2"/>
          <p:cNvSpPr>
            <a:spLocks noGrp="1"/>
          </p:cNvSpPr>
          <p:nvPr>
            <p:ph idx="1"/>
          </p:nvPr>
        </p:nvSpPr>
        <p:spPr>
          <a:xfrm>
            <a:off x="469392" y="1258824"/>
            <a:ext cx="8229600" cy="4525963"/>
          </a:xfrm>
        </p:spPr>
        <p:txBody>
          <a:bodyPr/>
          <a:lstStyle/>
          <a:p>
            <a:r>
              <a:rPr lang="en-US" dirty="0" smtClean="0"/>
              <a:t>BAPI/RFM Documentation</a:t>
            </a:r>
            <a:endParaRPr lang="en-US" dirty="0"/>
          </a:p>
        </p:txBody>
      </p:sp>
      <p:pic>
        <p:nvPicPr>
          <p:cNvPr id="512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13818" y="2240278"/>
            <a:ext cx="5273040" cy="3500737"/>
          </a:xfrm>
          <a:prstGeom prst="rect">
            <a:avLst/>
          </a:prstGeom>
          <a:noFill/>
          <a:ln>
            <a:noFill/>
          </a:ln>
          <a:effectLst>
            <a:outerShdw blurRad="190500" algn="ctr" rotWithShape="0">
              <a:schemeClr val="tx1">
                <a:alpha val="70000"/>
              </a:scheme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124"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21852" y="2027533"/>
            <a:ext cx="3299472" cy="3926228"/>
          </a:xfrm>
          <a:prstGeom prst="rect">
            <a:avLst/>
          </a:prstGeom>
          <a:noFill/>
          <a:ln>
            <a:noFill/>
          </a:ln>
          <a:effectLst>
            <a:outerShdw blurRad="190500" algn="ctr" rotWithShape="0">
              <a:schemeClr val="tx1">
                <a:alpha val="70000"/>
              </a:scheme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2" name="Rectangle 11"/>
          <p:cNvSpPr/>
          <p:nvPr/>
        </p:nvSpPr>
        <p:spPr>
          <a:xfrm>
            <a:off x="7086600" y="2603144"/>
            <a:ext cx="1371600" cy="533405"/>
          </a:xfrm>
          <a:prstGeom prst="rect">
            <a:avLst/>
          </a:prstGeom>
          <a:noFill/>
          <a:ln w="28575">
            <a:solidFill>
              <a:schemeClr val="accent6">
                <a:lumMod val="7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cxnSp>
        <p:nvCxnSpPr>
          <p:cNvPr id="13" name="Straight Arrow Connector 12"/>
          <p:cNvCxnSpPr>
            <a:stCxn id="12" idx="1"/>
          </p:cNvCxnSpPr>
          <p:nvPr/>
        </p:nvCxnSpPr>
        <p:spPr>
          <a:xfrm flipH="1">
            <a:off x="3921324" y="2869847"/>
            <a:ext cx="3165276" cy="757608"/>
          </a:xfrm>
          <a:prstGeom prst="straightConnector1">
            <a:avLst/>
          </a:prstGeom>
          <a:ln w="28575">
            <a:solidFill>
              <a:schemeClr val="accent6">
                <a:lumMod val="75000"/>
              </a:schemeClr>
            </a:solidFill>
            <a:tailEnd type="arrow"/>
          </a:ln>
        </p:spPr>
        <p:style>
          <a:lnRef idx="2">
            <a:schemeClr val="accent1"/>
          </a:lnRef>
          <a:fillRef idx="0">
            <a:schemeClr val="accent1"/>
          </a:fillRef>
          <a:effectRef idx="1">
            <a:schemeClr val="accent1"/>
          </a:effectRef>
          <a:fontRef idx="minor">
            <a:schemeClr val="tx1"/>
          </a:fontRef>
        </p:style>
      </p:cxnSp>
      <p:sp>
        <p:nvSpPr>
          <p:cNvPr id="14" name="Chevron 13"/>
          <p:cNvSpPr/>
          <p:nvPr/>
        </p:nvSpPr>
        <p:spPr>
          <a:xfrm>
            <a:off x="7772400" y="76215"/>
            <a:ext cx="922288" cy="597877"/>
          </a:xfrm>
          <a:prstGeom prst="chevron">
            <a:avLst>
              <a:gd name="adj" fmla="val 40000"/>
            </a:avLst>
          </a:prstGeom>
          <a:solidFill>
            <a:srgbClr val="D45205"/>
          </a:solidFill>
        </p:spPr>
        <p:style>
          <a:lnRef idx="2">
            <a:schemeClr val="lt1">
              <a:hueOff val="0"/>
              <a:satOff val="0"/>
              <a:lumOff val="0"/>
              <a:alphaOff val="0"/>
            </a:schemeClr>
          </a:lnRef>
          <a:fillRef idx="1">
            <a:scrgbClr r="0" g="0" b="0"/>
          </a:fillRef>
          <a:effectRef idx="0">
            <a:schemeClr val="accent3">
              <a:hueOff val="0"/>
              <a:satOff val="0"/>
              <a:lumOff val="0"/>
              <a:alphaOff val="0"/>
            </a:schemeClr>
          </a:effectRef>
          <a:fontRef idx="minor">
            <a:schemeClr val="lt1"/>
          </a:fontRef>
        </p:style>
        <p:txBody>
          <a:bodyPr/>
          <a:lstStyle/>
          <a:p>
            <a:r>
              <a:rPr lang="en-US" sz="3600" dirty="0">
                <a:latin typeface="Broadway" panose="04040905080B02020502" pitchFamily="82" charset="0"/>
              </a:rPr>
              <a:t>D</a:t>
            </a:r>
          </a:p>
        </p:txBody>
      </p:sp>
    </p:spTree>
    <p:extLst>
      <p:ext uri="{BB962C8B-B14F-4D97-AF65-F5344CB8AC3E}">
        <p14:creationId xmlns:p14="http://schemas.microsoft.com/office/powerpoint/2010/main" val="2978654807"/>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par>
                          <p:cTn id="8" fill="hold">
                            <p:stCondLst>
                              <p:cond delay="500"/>
                            </p:stCondLst>
                            <p:childTnLst>
                              <p:par>
                                <p:cTn id="9" presetID="22" presetClass="entr" presetSubtype="1" fill="hold"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up)">
                                      <p:cBhvr>
                                        <p:cTn id="11" dur="500"/>
                                        <p:tgtEl>
                                          <p:spTgt spid="13"/>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5124"/>
                                        </p:tgtEl>
                                        <p:attrNameLst>
                                          <p:attrName>style.visibility</p:attrName>
                                        </p:attrNameLst>
                                      </p:cBhvr>
                                      <p:to>
                                        <p:strVal val="visible"/>
                                      </p:to>
                                    </p:set>
                                    <p:animEffect transition="in" filter="fade">
                                      <p:cBhvr>
                                        <p:cTn id="15" dur="500"/>
                                        <p:tgtEl>
                                          <p:spTgt spid="51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Direct Essentials</a:t>
            </a:r>
          </a:p>
        </p:txBody>
      </p:sp>
      <p:sp>
        <p:nvSpPr>
          <p:cNvPr id="3" name="Content Placeholder 2"/>
          <p:cNvSpPr>
            <a:spLocks noGrp="1"/>
          </p:cNvSpPr>
          <p:nvPr>
            <p:ph idx="1"/>
          </p:nvPr>
        </p:nvSpPr>
        <p:spPr/>
        <p:txBody>
          <a:bodyPr/>
          <a:lstStyle/>
          <a:p>
            <a:r>
              <a:rPr lang="en-US" dirty="0" smtClean="0"/>
              <a:t>Create Direct Template</a:t>
            </a:r>
          </a:p>
          <a:p>
            <a:pPr lvl="1"/>
            <a:r>
              <a:rPr lang="en-US" dirty="0" smtClean="0"/>
              <a:t>Commit Required</a:t>
            </a:r>
            <a:endParaRPr lang="en-US" dirty="0"/>
          </a:p>
        </p:txBody>
      </p:sp>
      <p:pic>
        <p:nvPicPr>
          <p:cNvPr id="8"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82170" y="2453024"/>
            <a:ext cx="5273040" cy="3500737"/>
          </a:xfrm>
          <a:prstGeom prst="rect">
            <a:avLst/>
          </a:prstGeom>
          <a:noFill/>
          <a:ln>
            <a:noFill/>
          </a:ln>
          <a:effectLst>
            <a:outerShdw blurRad="190500" algn="ctr" rotWithShape="0">
              <a:schemeClr val="tx1">
                <a:alpha val="70000"/>
              </a:scheme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Rectangle 6"/>
          <p:cNvSpPr/>
          <p:nvPr/>
        </p:nvSpPr>
        <p:spPr>
          <a:xfrm>
            <a:off x="3435626" y="4995011"/>
            <a:ext cx="1219200" cy="342898"/>
          </a:xfrm>
          <a:prstGeom prst="rect">
            <a:avLst/>
          </a:prstGeom>
          <a:noFill/>
          <a:ln w="28575">
            <a:solidFill>
              <a:schemeClr val="accent6">
                <a:lumMod val="7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0" name="Chevron 9"/>
          <p:cNvSpPr/>
          <p:nvPr/>
        </p:nvSpPr>
        <p:spPr>
          <a:xfrm>
            <a:off x="7772400" y="76215"/>
            <a:ext cx="922288" cy="597877"/>
          </a:xfrm>
          <a:prstGeom prst="chevron">
            <a:avLst>
              <a:gd name="adj" fmla="val 40000"/>
            </a:avLst>
          </a:prstGeom>
          <a:solidFill>
            <a:srgbClr val="D45205"/>
          </a:solidFill>
        </p:spPr>
        <p:style>
          <a:lnRef idx="2">
            <a:schemeClr val="lt1">
              <a:hueOff val="0"/>
              <a:satOff val="0"/>
              <a:lumOff val="0"/>
              <a:alphaOff val="0"/>
            </a:schemeClr>
          </a:lnRef>
          <a:fillRef idx="1">
            <a:scrgbClr r="0" g="0" b="0"/>
          </a:fillRef>
          <a:effectRef idx="0">
            <a:schemeClr val="accent3">
              <a:hueOff val="0"/>
              <a:satOff val="0"/>
              <a:lumOff val="0"/>
              <a:alphaOff val="0"/>
            </a:schemeClr>
          </a:effectRef>
          <a:fontRef idx="minor">
            <a:schemeClr val="lt1"/>
          </a:fontRef>
        </p:style>
        <p:txBody>
          <a:bodyPr/>
          <a:lstStyle/>
          <a:p>
            <a:r>
              <a:rPr lang="en-US" sz="3600" dirty="0">
                <a:latin typeface="Broadway" panose="04040905080B02020502" pitchFamily="82" charset="0"/>
              </a:rPr>
              <a:t>D</a:t>
            </a:r>
          </a:p>
        </p:txBody>
      </p:sp>
    </p:spTree>
    <p:extLst>
      <p:ext uri="{BB962C8B-B14F-4D97-AF65-F5344CB8AC3E}">
        <p14:creationId xmlns:p14="http://schemas.microsoft.com/office/powerpoint/2010/main" val="22748879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par>
                          <p:cTn id="7" fill="hold">
                            <p:stCondLst>
                              <p:cond delay="0"/>
                            </p:stCondLst>
                            <p:childTnLst>
                              <p:par>
                                <p:cTn id="8" presetID="10" presetClass="entr" presetSubtype="0" fill="hold" grpId="0" nodeType="after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Direct Essentials</a:t>
            </a:r>
          </a:p>
        </p:txBody>
      </p:sp>
      <p:sp>
        <p:nvSpPr>
          <p:cNvPr id="3" name="Content Placeholder 2"/>
          <p:cNvSpPr>
            <a:spLocks noGrp="1"/>
          </p:cNvSpPr>
          <p:nvPr>
            <p:ph idx="1"/>
          </p:nvPr>
        </p:nvSpPr>
        <p:spPr/>
        <p:txBody>
          <a:bodyPr/>
          <a:lstStyle/>
          <a:p>
            <a:r>
              <a:rPr lang="en-US" dirty="0" smtClean="0"/>
              <a:t>Create Direct Template</a:t>
            </a:r>
          </a:p>
          <a:p>
            <a:pPr lvl="1"/>
            <a:r>
              <a:rPr lang="en-US" dirty="0" smtClean="0"/>
              <a:t>Skip Descriptions</a:t>
            </a:r>
          </a:p>
          <a:p>
            <a:pPr lvl="1"/>
            <a:r>
              <a:rPr lang="en-US" dirty="0" smtClean="0"/>
              <a:t>Get Descriptions</a:t>
            </a:r>
          </a:p>
          <a:p>
            <a:pPr lvl="1"/>
            <a:endParaRPr lang="en-US" dirty="0"/>
          </a:p>
        </p:txBody>
      </p:sp>
      <p:pic>
        <p:nvPicPr>
          <p:cNvPr id="6" name="Picture 2"/>
          <p:cNvPicPr>
            <a:picLocks noChangeAspect="1" noChangeArrowheads="1"/>
          </p:cNvPicPr>
          <p:nvPr/>
        </p:nvPicPr>
        <p:blipFill>
          <a:blip r:embed="rId3"/>
          <a:srcRect/>
          <a:stretch>
            <a:fillRect/>
          </a:stretch>
        </p:blipFill>
        <p:spPr bwMode="auto">
          <a:xfrm>
            <a:off x="5105399" y="1600200"/>
            <a:ext cx="3579853" cy="1068336"/>
          </a:xfrm>
          <a:prstGeom prst="rect">
            <a:avLst/>
          </a:prstGeom>
          <a:noFill/>
          <a:ln w="9525">
            <a:noFill/>
            <a:miter lim="800000"/>
            <a:headEnd/>
            <a:tailEnd/>
          </a:ln>
          <a:effectLst>
            <a:outerShdw blurRad="190500" algn="ctr" rotWithShape="0">
              <a:schemeClr val="tx1">
                <a:alpha val="70000"/>
              </a:schemeClr>
            </a:outerShdw>
          </a:effectLst>
        </p:spPr>
      </p:pic>
      <p:sp>
        <p:nvSpPr>
          <p:cNvPr id="8" name="Rectangle 7"/>
          <p:cNvSpPr/>
          <p:nvPr/>
        </p:nvSpPr>
        <p:spPr>
          <a:xfrm>
            <a:off x="7410450" y="2185987"/>
            <a:ext cx="1219200" cy="423863"/>
          </a:xfrm>
          <a:prstGeom prst="rect">
            <a:avLst/>
          </a:prstGeom>
          <a:noFill/>
          <a:ln w="28575">
            <a:solidFill>
              <a:schemeClr val="accent6">
                <a:lumMod val="7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pic>
        <p:nvPicPr>
          <p:cNvPr id="7" name="Picture 4"/>
          <p:cNvPicPr>
            <a:picLocks noChangeAspect="1" noChangeArrowheads="1"/>
          </p:cNvPicPr>
          <p:nvPr/>
        </p:nvPicPr>
        <p:blipFill>
          <a:blip r:embed="rId4"/>
          <a:srcRect/>
          <a:stretch>
            <a:fillRect/>
          </a:stretch>
        </p:blipFill>
        <p:spPr bwMode="auto">
          <a:xfrm>
            <a:off x="5105399" y="2828925"/>
            <a:ext cx="3580627" cy="2995613"/>
          </a:xfrm>
          <a:prstGeom prst="rect">
            <a:avLst/>
          </a:prstGeom>
          <a:noFill/>
          <a:ln w="9525">
            <a:noFill/>
            <a:miter lim="800000"/>
            <a:headEnd/>
            <a:tailEnd/>
          </a:ln>
          <a:effectLst>
            <a:outerShdw blurRad="190500" algn="ctr" rotWithShape="0">
              <a:schemeClr val="tx1">
                <a:alpha val="70000"/>
              </a:schemeClr>
            </a:outerShdw>
          </a:effectLst>
        </p:spPr>
      </p:pic>
      <p:sp>
        <p:nvSpPr>
          <p:cNvPr id="13" name="Rectangle 12"/>
          <p:cNvSpPr/>
          <p:nvPr/>
        </p:nvSpPr>
        <p:spPr>
          <a:xfrm>
            <a:off x="7605713" y="3408357"/>
            <a:ext cx="985838" cy="1023943"/>
          </a:xfrm>
          <a:prstGeom prst="rect">
            <a:avLst/>
          </a:prstGeom>
          <a:noFill/>
          <a:ln w="28575">
            <a:solidFill>
              <a:schemeClr val="accent6">
                <a:lumMod val="7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7" name="Rectangle 16"/>
          <p:cNvSpPr/>
          <p:nvPr/>
        </p:nvSpPr>
        <p:spPr>
          <a:xfrm>
            <a:off x="5387248" y="4471988"/>
            <a:ext cx="1165952" cy="509587"/>
          </a:xfrm>
          <a:prstGeom prst="rect">
            <a:avLst/>
          </a:prstGeom>
          <a:noFill/>
          <a:ln w="28575">
            <a:solidFill>
              <a:schemeClr val="accent6">
                <a:lumMod val="7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pic>
        <p:nvPicPr>
          <p:cNvPr id="5" name="Picture 5"/>
          <p:cNvPicPr>
            <a:picLocks noChangeAspect="1" noChangeArrowheads="1"/>
          </p:cNvPicPr>
          <p:nvPr/>
        </p:nvPicPr>
        <p:blipFill>
          <a:blip r:embed="rId5"/>
          <a:srcRect b="27892"/>
          <a:stretch>
            <a:fillRect/>
          </a:stretch>
        </p:blipFill>
        <p:spPr bwMode="auto">
          <a:xfrm>
            <a:off x="457200" y="3408356"/>
            <a:ext cx="3848100" cy="2416181"/>
          </a:xfrm>
          <a:prstGeom prst="rect">
            <a:avLst/>
          </a:prstGeom>
          <a:noFill/>
          <a:ln w="9525">
            <a:noFill/>
            <a:miter lim="800000"/>
            <a:headEnd/>
            <a:tailEnd/>
          </a:ln>
          <a:effectLst>
            <a:outerShdw blurRad="190500" algn="ctr" rotWithShape="0">
              <a:schemeClr val="tx1">
                <a:alpha val="70000"/>
              </a:schemeClr>
            </a:outerShdw>
          </a:effectLst>
        </p:spPr>
      </p:pic>
      <p:cxnSp>
        <p:nvCxnSpPr>
          <p:cNvPr id="9" name="Straight Arrow Connector 8"/>
          <p:cNvCxnSpPr>
            <a:stCxn id="8" idx="2"/>
            <a:endCxn id="13" idx="0"/>
          </p:cNvCxnSpPr>
          <p:nvPr/>
        </p:nvCxnSpPr>
        <p:spPr>
          <a:xfrm>
            <a:off x="8020050" y="2609850"/>
            <a:ext cx="78582" cy="798507"/>
          </a:xfrm>
          <a:prstGeom prst="straightConnector1">
            <a:avLst/>
          </a:prstGeom>
          <a:ln w="28575">
            <a:solidFill>
              <a:schemeClr val="accent6">
                <a:lumMod val="75000"/>
              </a:schemeClr>
            </a:solidFill>
            <a:tailEnd type="arrow"/>
          </a:ln>
        </p:spPr>
        <p:style>
          <a:lnRef idx="2">
            <a:schemeClr val="accent1"/>
          </a:lnRef>
          <a:fillRef idx="0">
            <a:schemeClr val="accent1"/>
          </a:fillRef>
          <a:effectRef idx="1">
            <a:schemeClr val="accent1"/>
          </a:effectRef>
          <a:fontRef idx="minor">
            <a:schemeClr val="tx1"/>
          </a:fontRef>
        </p:style>
      </p:cxnSp>
      <p:sp>
        <p:nvSpPr>
          <p:cNvPr id="22" name="Rectangle 21"/>
          <p:cNvSpPr/>
          <p:nvPr/>
        </p:nvSpPr>
        <p:spPr>
          <a:xfrm>
            <a:off x="3163074" y="4193327"/>
            <a:ext cx="1046976" cy="1023943"/>
          </a:xfrm>
          <a:prstGeom prst="rect">
            <a:avLst/>
          </a:prstGeom>
          <a:noFill/>
          <a:ln w="28575">
            <a:solidFill>
              <a:schemeClr val="accent6">
                <a:lumMod val="7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cxnSp>
        <p:nvCxnSpPr>
          <p:cNvPr id="23" name="Straight Arrow Connector 22"/>
          <p:cNvCxnSpPr>
            <a:stCxn id="17" idx="1"/>
            <a:endCxn id="22" idx="3"/>
          </p:cNvCxnSpPr>
          <p:nvPr/>
        </p:nvCxnSpPr>
        <p:spPr>
          <a:xfrm flipH="1" flipV="1">
            <a:off x="4210050" y="4705299"/>
            <a:ext cx="1177198" cy="21483"/>
          </a:xfrm>
          <a:prstGeom prst="straightConnector1">
            <a:avLst/>
          </a:prstGeom>
          <a:ln w="28575">
            <a:solidFill>
              <a:schemeClr val="accent6">
                <a:lumMod val="75000"/>
              </a:schemeClr>
            </a:solidFill>
            <a:tailEnd type="arrow"/>
          </a:ln>
        </p:spPr>
        <p:style>
          <a:lnRef idx="2">
            <a:schemeClr val="accent1"/>
          </a:lnRef>
          <a:fillRef idx="0">
            <a:schemeClr val="accent1"/>
          </a:fillRef>
          <a:effectRef idx="1">
            <a:schemeClr val="accent1"/>
          </a:effectRef>
          <a:fontRef idx="minor">
            <a:schemeClr val="tx1"/>
          </a:fontRef>
        </p:style>
      </p:cxnSp>
      <p:sp>
        <p:nvSpPr>
          <p:cNvPr id="16" name="Slide Number Placeholder 3"/>
          <p:cNvSpPr>
            <a:spLocks noGrp="1"/>
          </p:cNvSpPr>
          <p:nvPr>
            <p:ph type="sldNum" sz="quarter" idx="4294967295"/>
          </p:nvPr>
        </p:nvSpPr>
        <p:spPr>
          <a:xfrm>
            <a:off x="0" y="6338888"/>
            <a:ext cx="304800" cy="157162"/>
          </a:xfrm>
          <a:prstGeom prst="rect">
            <a:avLst/>
          </a:prstGeom>
        </p:spPr>
        <p:txBody>
          <a:bodyPr/>
          <a:lstStyle/>
          <a:p>
            <a:fld id="{487E63D2-696B-4A4C-B45E-2437714EA840}" type="slidenum">
              <a:rPr lang="en-US" smtClean="0"/>
              <a:pPr/>
              <a:t>119</a:t>
            </a:fld>
            <a:endParaRPr lang="en-US" dirty="0"/>
          </a:p>
        </p:txBody>
      </p:sp>
      <p:sp>
        <p:nvSpPr>
          <p:cNvPr id="14" name="Chevron 13"/>
          <p:cNvSpPr/>
          <p:nvPr/>
        </p:nvSpPr>
        <p:spPr>
          <a:xfrm>
            <a:off x="7772400" y="76215"/>
            <a:ext cx="922288" cy="597877"/>
          </a:xfrm>
          <a:prstGeom prst="chevron">
            <a:avLst>
              <a:gd name="adj" fmla="val 40000"/>
            </a:avLst>
          </a:prstGeom>
          <a:solidFill>
            <a:srgbClr val="D45205"/>
          </a:solidFill>
        </p:spPr>
        <p:style>
          <a:lnRef idx="2">
            <a:schemeClr val="lt1">
              <a:hueOff val="0"/>
              <a:satOff val="0"/>
              <a:lumOff val="0"/>
              <a:alphaOff val="0"/>
            </a:schemeClr>
          </a:lnRef>
          <a:fillRef idx="1">
            <a:scrgbClr r="0" g="0" b="0"/>
          </a:fillRef>
          <a:effectRef idx="0">
            <a:schemeClr val="accent3">
              <a:hueOff val="0"/>
              <a:satOff val="0"/>
              <a:lumOff val="0"/>
              <a:alphaOff val="0"/>
            </a:schemeClr>
          </a:effectRef>
          <a:fontRef idx="minor">
            <a:schemeClr val="lt1"/>
          </a:fontRef>
        </p:style>
        <p:txBody>
          <a:bodyPr/>
          <a:lstStyle/>
          <a:p>
            <a:r>
              <a:rPr lang="en-US" sz="3600" dirty="0">
                <a:latin typeface="Broadway" panose="04040905080B02020502" pitchFamily="82" charset="0"/>
              </a:rPr>
              <a:t>D</a:t>
            </a:r>
          </a:p>
        </p:txBody>
      </p:sp>
    </p:spTree>
    <p:extLst>
      <p:ext uri="{BB962C8B-B14F-4D97-AF65-F5344CB8AC3E}">
        <p14:creationId xmlns:p14="http://schemas.microsoft.com/office/powerpoint/2010/main" val="5249709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par>
                          <p:cTn id="7" fill="hold">
                            <p:stCondLst>
                              <p:cond delay="0"/>
                            </p:stCondLst>
                            <p:childTnLst>
                              <p:par>
                                <p:cTn id="8" presetID="10" presetClass="entr" presetSubtype="0" fill="hold" grpId="0" nodeType="after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fade">
                                      <p:cBhvr>
                                        <p:cTn id="10" dur="500"/>
                                        <p:tgtEl>
                                          <p:spTgt spid="8"/>
                                        </p:tgtEl>
                                      </p:cBhvr>
                                    </p:animEffect>
                                  </p:childTnLst>
                                </p:cTn>
                              </p:par>
                            </p:childTnLst>
                          </p:cTn>
                        </p:par>
                        <p:par>
                          <p:cTn id="11" fill="hold">
                            <p:stCondLst>
                              <p:cond delay="500"/>
                            </p:stCondLst>
                            <p:childTnLst>
                              <p:par>
                                <p:cTn id="12" presetID="22" presetClass="entr" presetSubtype="1" fill="hold" nodeType="after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wipe(up)">
                                      <p:cBhvr>
                                        <p:cTn id="14" dur="500"/>
                                        <p:tgtEl>
                                          <p:spTgt spid="9"/>
                                        </p:tgtEl>
                                      </p:cBhvr>
                                    </p:animEffect>
                                  </p:childTnLst>
                                </p:cTn>
                              </p:par>
                            </p:childTnLst>
                          </p:cTn>
                        </p:par>
                        <p:par>
                          <p:cTn id="15" fill="hold">
                            <p:stCondLst>
                              <p:cond delay="1000"/>
                            </p:stCondLst>
                            <p:childTnLst>
                              <p:par>
                                <p:cTn id="16" presetID="10" presetClass="entr" presetSubtype="0" fill="hold" grpId="0" nodeType="afterEffect">
                                  <p:stCondLst>
                                    <p:cond delay="0"/>
                                  </p:stCondLst>
                                  <p:childTnLst>
                                    <p:set>
                                      <p:cBhvr>
                                        <p:cTn id="17" dur="1" fill="hold">
                                          <p:stCondLst>
                                            <p:cond delay="0"/>
                                          </p:stCondLst>
                                        </p:cTn>
                                        <p:tgtEl>
                                          <p:spTgt spid="13"/>
                                        </p:tgtEl>
                                        <p:attrNameLst>
                                          <p:attrName>style.visibility</p:attrName>
                                        </p:attrNameLst>
                                      </p:cBhvr>
                                      <p:to>
                                        <p:strVal val="visible"/>
                                      </p:to>
                                    </p:set>
                                    <p:animEffect transition="in" filter="fade">
                                      <p:cBhvr>
                                        <p:cTn id="18" dur="500"/>
                                        <p:tgtEl>
                                          <p:spTgt spid="13"/>
                                        </p:tgtEl>
                                      </p:cBhvr>
                                    </p:animEffect>
                                  </p:childTnLst>
                                </p:cTn>
                              </p:par>
                              <p:par>
                                <p:cTn id="19" presetID="10" presetClass="entr" presetSubtype="0" fill="hold" nodeType="with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fade">
                                      <p:cBhvr>
                                        <p:cTn id="21" dur="500"/>
                                        <p:tgtEl>
                                          <p:spTgt spid="7"/>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nodeType="clickEffect">
                                  <p:stCondLst>
                                    <p:cond delay="0"/>
                                  </p:stCondLst>
                                  <p:childTnLst>
                                    <p:set>
                                      <p:cBhvr>
                                        <p:cTn id="25" dur="1" fill="hold">
                                          <p:stCondLst>
                                            <p:cond delay="0"/>
                                          </p:stCondLst>
                                        </p:cTn>
                                        <p:tgtEl>
                                          <p:spTgt spid="3">
                                            <p:txEl>
                                              <p:pRg st="2" end="2"/>
                                            </p:txEl>
                                          </p:spTgt>
                                        </p:tgtEl>
                                        <p:attrNameLst>
                                          <p:attrName>style.visibility</p:attrName>
                                        </p:attrNameLst>
                                      </p:cBhvr>
                                      <p:to>
                                        <p:strVal val="visible"/>
                                      </p:to>
                                    </p:set>
                                    <p:animEffect transition="in" filter="fade">
                                      <p:cBhvr>
                                        <p:cTn id="26" dur="500"/>
                                        <p:tgtEl>
                                          <p:spTgt spid="3">
                                            <p:txEl>
                                              <p:pRg st="2" end="2"/>
                                            </p:txEl>
                                          </p:spTgt>
                                        </p:tgtEl>
                                      </p:cBhvr>
                                    </p:animEffect>
                                  </p:childTnLst>
                                </p:cTn>
                              </p:par>
                            </p:childTnLst>
                          </p:cTn>
                        </p:par>
                        <p:par>
                          <p:cTn id="27" fill="hold">
                            <p:stCondLst>
                              <p:cond delay="500"/>
                            </p:stCondLst>
                            <p:childTnLst>
                              <p:par>
                                <p:cTn id="28" presetID="1" presetClass="entr" presetSubtype="0" fill="hold" grpId="0" nodeType="afterEffect">
                                  <p:stCondLst>
                                    <p:cond delay="0"/>
                                  </p:stCondLst>
                                  <p:childTnLst>
                                    <p:set>
                                      <p:cBhvr>
                                        <p:cTn id="29" dur="1" fill="hold">
                                          <p:stCondLst>
                                            <p:cond delay="0"/>
                                          </p:stCondLst>
                                        </p:cTn>
                                        <p:tgtEl>
                                          <p:spTgt spid="17"/>
                                        </p:tgtEl>
                                        <p:attrNameLst>
                                          <p:attrName>style.visibility</p:attrName>
                                        </p:attrNameLst>
                                      </p:cBhvr>
                                      <p:to>
                                        <p:strVal val="visible"/>
                                      </p:to>
                                    </p:set>
                                  </p:childTnLst>
                                </p:cTn>
                              </p:par>
                            </p:childTnLst>
                          </p:cTn>
                        </p:par>
                        <p:par>
                          <p:cTn id="30" fill="hold">
                            <p:stCondLst>
                              <p:cond delay="500"/>
                            </p:stCondLst>
                            <p:childTnLst>
                              <p:par>
                                <p:cTn id="31" presetID="22" presetClass="entr" presetSubtype="2" fill="hold" nodeType="afterEffect">
                                  <p:stCondLst>
                                    <p:cond delay="0"/>
                                  </p:stCondLst>
                                  <p:childTnLst>
                                    <p:set>
                                      <p:cBhvr>
                                        <p:cTn id="32" dur="1" fill="hold">
                                          <p:stCondLst>
                                            <p:cond delay="0"/>
                                          </p:stCondLst>
                                        </p:cTn>
                                        <p:tgtEl>
                                          <p:spTgt spid="23"/>
                                        </p:tgtEl>
                                        <p:attrNameLst>
                                          <p:attrName>style.visibility</p:attrName>
                                        </p:attrNameLst>
                                      </p:cBhvr>
                                      <p:to>
                                        <p:strVal val="visible"/>
                                      </p:to>
                                    </p:set>
                                    <p:animEffect transition="in" filter="wipe(right)">
                                      <p:cBhvr>
                                        <p:cTn id="33" dur="500"/>
                                        <p:tgtEl>
                                          <p:spTgt spid="23"/>
                                        </p:tgtEl>
                                      </p:cBhvr>
                                    </p:animEffect>
                                  </p:childTnLst>
                                </p:cTn>
                              </p:par>
                            </p:childTnLst>
                          </p:cTn>
                        </p:par>
                        <p:par>
                          <p:cTn id="34" fill="hold">
                            <p:stCondLst>
                              <p:cond delay="1000"/>
                            </p:stCondLst>
                            <p:childTnLst>
                              <p:par>
                                <p:cTn id="35" presetID="10" presetClass="entr" presetSubtype="0" fill="hold" nodeType="afterEffect">
                                  <p:stCondLst>
                                    <p:cond delay="0"/>
                                  </p:stCondLst>
                                  <p:childTnLst>
                                    <p:set>
                                      <p:cBhvr>
                                        <p:cTn id="36" dur="1" fill="hold">
                                          <p:stCondLst>
                                            <p:cond delay="0"/>
                                          </p:stCondLst>
                                        </p:cTn>
                                        <p:tgtEl>
                                          <p:spTgt spid="5"/>
                                        </p:tgtEl>
                                        <p:attrNameLst>
                                          <p:attrName>style.visibility</p:attrName>
                                        </p:attrNameLst>
                                      </p:cBhvr>
                                      <p:to>
                                        <p:strVal val="visible"/>
                                      </p:to>
                                    </p:set>
                                    <p:animEffect transition="in" filter="fade">
                                      <p:cBhvr>
                                        <p:cTn id="37" dur="500"/>
                                        <p:tgtEl>
                                          <p:spTgt spid="5"/>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22"/>
                                        </p:tgtEl>
                                        <p:attrNameLst>
                                          <p:attrName>style.visibility</p:attrName>
                                        </p:attrNameLst>
                                      </p:cBhvr>
                                      <p:to>
                                        <p:strVal val="visible"/>
                                      </p:to>
                                    </p:set>
                                    <p:animEffect transition="in" filter="fade">
                                      <p:cBhvr>
                                        <p:cTn id="40"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3" grpId="0" animBg="1"/>
      <p:bldP spid="17" grpId="0" animBg="1"/>
      <p:bldP spid="22"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Extreme Brushy Goes Skateboarding </a:t>
            </a:r>
            <a:endParaRPr lang="en-US" dirty="0"/>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744768" y="1217613"/>
            <a:ext cx="7684626" cy="4559300"/>
          </a:xfrm>
          <a:prstGeom prst="rect">
            <a:avLst/>
          </a:prstGeom>
        </p:spPr>
      </p:pic>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19669390">
            <a:off x="6442700" y="3375150"/>
            <a:ext cx="780088" cy="406747"/>
          </a:xfrm>
          <a:prstGeom prst="rect">
            <a:avLst/>
          </a:prstGeom>
        </p:spPr>
      </p:pic>
      <p:pic>
        <p:nvPicPr>
          <p:cNvPr id="6" name="Picture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18264545">
            <a:off x="6152727" y="2885689"/>
            <a:ext cx="483154" cy="908037"/>
          </a:xfrm>
          <a:prstGeom prst="rect">
            <a:avLst/>
          </a:prstGeom>
        </p:spPr>
      </p:pic>
    </p:spTree>
    <p:extLst>
      <p:ext uri="{BB962C8B-B14F-4D97-AF65-F5344CB8AC3E}">
        <p14:creationId xmlns:p14="http://schemas.microsoft.com/office/powerpoint/2010/main" val="19501636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2000"/>
                                        <p:tgtEl>
                                          <p:spTgt spid="5"/>
                                        </p:tgtEl>
                                      </p:cBhvr>
                                    </p:animEffect>
                                    <p:anim calcmode="lin" valueType="num">
                                      <p:cBhvr>
                                        <p:cTn id="8" dur="2000" fill="hold"/>
                                        <p:tgtEl>
                                          <p:spTgt spid="5"/>
                                        </p:tgtEl>
                                        <p:attrNameLst>
                                          <p:attrName>ppt_w</p:attrName>
                                        </p:attrNameLst>
                                      </p:cBhvr>
                                      <p:tavLst>
                                        <p:tav tm="0" fmla="#ppt_w*sin(2.5*pi*$)">
                                          <p:val>
                                            <p:fltVal val="0"/>
                                          </p:val>
                                        </p:tav>
                                        <p:tav tm="100000">
                                          <p:val>
                                            <p:fltVal val="1"/>
                                          </p:val>
                                        </p:tav>
                                      </p:tavLst>
                                    </p:anim>
                                    <p:anim calcmode="lin" valueType="num">
                                      <p:cBhvr>
                                        <p:cTn id="9" dur="2000" fill="hold"/>
                                        <p:tgtEl>
                                          <p:spTgt spid="5"/>
                                        </p:tgtEl>
                                        <p:attrNameLst>
                                          <p:attrName>ppt_h</p:attrName>
                                        </p:attrNameLst>
                                      </p:cBhvr>
                                      <p:tavLst>
                                        <p:tav tm="0">
                                          <p:val>
                                            <p:strVal val="#ppt_h"/>
                                          </p:val>
                                        </p:tav>
                                        <p:tav tm="100000">
                                          <p:val>
                                            <p:strVal val="#ppt_h"/>
                                          </p:val>
                                        </p:tav>
                                      </p:tavLst>
                                    </p:anim>
                                  </p:childTnLst>
                                </p:cTn>
                              </p:par>
                              <p:par>
                                <p:cTn id="10" presetID="45" presetClass="entr" presetSubtype="0" fill="hold" nodeType="with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2000"/>
                                        <p:tgtEl>
                                          <p:spTgt spid="6"/>
                                        </p:tgtEl>
                                      </p:cBhvr>
                                    </p:animEffect>
                                    <p:anim calcmode="lin" valueType="num">
                                      <p:cBhvr>
                                        <p:cTn id="13" dur="2000" fill="hold"/>
                                        <p:tgtEl>
                                          <p:spTgt spid="6"/>
                                        </p:tgtEl>
                                        <p:attrNameLst>
                                          <p:attrName>ppt_w</p:attrName>
                                        </p:attrNameLst>
                                      </p:cBhvr>
                                      <p:tavLst>
                                        <p:tav tm="0" fmla="#ppt_w*sin(2.5*pi*$)">
                                          <p:val>
                                            <p:fltVal val="0"/>
                                          </p:val>
                                        </p:tav>
                                        <p:tav tm="100000">
                                          <p:val>
                                            <p:fltVal val="1"/>
                                          </p:val>
                                        </p:tav>
                                      </p:tavLst>
                                    </p:anim>
                                    <p:anim calcmode="lin" valueType="num">
                                      <p:cBhvr>
                                        <p:cTn id="14" dur="2000" fill="hold"/>
                                        <p:tgtEl>
                                          <p:spTgt spid="6"/>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Direct Essentials</a:t>
            </a:r>
          </a:p>
        </p:txBody>
      </p:sp>
      <p:sp>
        <p:nvSpPr>
          <p:cNvPr id="3" name="Content Placeholder 2"/>
          <p:cNvSpPr>
            <a:spLocks noGrp="1"/>
          </p:cNvSpPr>
          <p:nvPr>
            <p:ph idx="1"/>
          </p:nvPr>
        </p:nvSpPr>
        <p:spPr/>
        <p:txBody>
          <a:bodyPr numCol="2"/>
          <a:lstStyle/>
          <a:p>
            <a:r>
              <a:rPr lang="en-US" dirty="0" smtClean="0"/>
              <a:t>Create BAPI Template</a:t>
            </a:r>
          </a:p>
          <a:p>
            <a:pPr lvl="1"/>
            <a:r>
              <a:rPr lang="en-US" dirty="0" smtClean="0"/>
              <a:t>Select Fields				</a:t>
            </a:r>
          </a:p>
          <a:p>
            <a:pPr lvl="1"/>
            <a:endParaRPr lang="en-US" dirty="0" smtClean="0"/>
          </a:p>
          <a:p>
            <a:pPr lvl="1"/>
            <a:endParaRPr lang="en-US" dirty="0" smtClean="0"/>
          </a:p>
          <a:p>
            <a:pPr lvl="1"/>
            <a:endParaRPr lang="en-US" dirty="0" smtClean="0"/>
          </a:p>
          <a:p>
            <a:pPr lvl="1"/>
            <a:endParaRPr lang="en-US" dirty="0" smtClean="0"/>
          </a:p>
          <a:p>
            <a:pPr lvl="1"/>
            <a:endParaRPr lang="en-US" dirty="0" smtClean="0"/>
          </a:p>
          <a:p>
            <a:pPr lvl="1">
              <a:buFont typeface="Arial" pitchFamily="34" charset="0"/>
              <a:buChar char="•"/>
            </a:pPr>
            <a:endParaRPr lang="en-US" sz="3200" dirty="0" smtClean="0"/>
          </a:p>
          <a:p>
            <a:pPr lvl="1"/>
            <a:r>
              <a:rPr lang="en-US" dirty="0" smtClean="0"/>
              <a:t>MR80</a:t>
            </a:r>
          </a:p>
          <a:p>
            <a:pPr lvl="1"/>
            <a:r>
              <a:rPr lang="en-US" dirty="0" smtClean="0"/>
              <a:t>Padding</a:t>
            </a:r>
          </a:p>
          <a:p>
            <a:pPr lvl="1">
              <a:buNone/>
            </a:pPr>
            <a:endParaRPr lang="en-US" dirty="0" smtClean="0"/>
          </a:p>
          <a:p>
            <a:pPr lvl="1"/>
            <a:endParaRPr lang="en-US" dirty="0"/>
          </a:p>
        </p:txBody>
      </p:sp>
      <p:pic>
        <p:nvPicPr>
          <p:cNvPr id="2054" name="Picture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2008" y="2308608"/>
            <a:ext cx="8750328" cy="2213812"/>
          </a:xfrm>
          <a:prstGeom prst="rect">
            <a:avLst/>
          </a:prstGeom>
          <a:noFill/>
          <a:ln>
            <a:noFill/>
          </a:ln>
          <a:effectLst>
            <a:outerShdw blurRad="190500" algn="ctr" rotWithShape="0">
              <a:schemeClr val="tx1">
                <a:alpha val="70000"/>
              </a:scheme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 name="Rectangle 7"/>
          <p:cNvSpPr/>
          <p:nvPr/>
        </p:nvSpPr>
        <p:spPr>
          <a:xfrm>
            <a:off x="1590675" y="2351095"/>
            <a:ext cx="1047750" cy="2128838"/>
          </a:xfrm>
          <a:prstGeom prst="rect">
            <a:avLst/>
          </a:prstGeom>
          <a:noFill/>
          <a:ln w="28575">
            <a:solidFill>
              <a:schemeClr val="accent6">
                <a:lumMod val="7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7" name="Rectangle 6"/>
          <p:cNvSpPr/>
          <p:nvPr/>
        </p:nvSpPr>
        <p:spPr>
          <a:xfrm>
            <a:off x="2638425" y="2351095"/>
            <a:ext cx="1365164" cy="2128838"/>
          </a:xfrm>
          <a:prstGeom prst="rect">
            <a:avLst/>
          </a:prstGeom>
          <a:noFill/>
          <a:ln w="28575">
            <a:solidFill>
              <a:schemeClr val="accent6">
                <a:lumMod val="7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9" name="Chevron 8"/>
          <p:cNvSpPr/>
          <p:nvPr/>
        </p:nvSpPr>
        <p:spPr>
          <a:xfrm>
            <a:off x="7772400" y="76215"/>
            <a:ext cx="922288" cy="597877"/>
          </a:xfrm>
          <a:prstGeom prst="chevron">
            <a:avLst>
              <a:gd name="adj" fmla="val 40000"/>
            </a:avLst>
          </a:prstGeom>
          <a:solidFill>
            <a:srgbClr val="D45205"/>
          </a:solidFill>
        </p:spPr>
        <p:style>
          <a:lnRef idx="2">
            <a:schemeClr val="lt1">
              <a:hueOff val="0"/>
              <a:satOff val="0"/>
              <a:lumOff val="0"/>
              <a:alphaOff val="0"/>
            </a:schemeClr>
          </a:lnRef>
          <a:fillRef idx="1">
            <a:scrgbClr r="0" g="0" b="0"/>
          </a:fillRef>
          <a:effectRef idx="0">
            <a:schemeClr val="accent3">
              <a:hueOff val="0"/>
              <a:satOff val="0"/>
              <a:lumOff val="0"/>
              <a:alphaOff val="0"/>
            </a:schemeClr>
          </a:effectRef>
          <a:fontRef idx="minor">
            <a:schemeClr val="lt1"/>
          </a:fontRef>
        </p:style>
        <p:txBody>
          <a:bodyPr/>
          <a:lstStyle/>
          <a:p>
            <a:r>
              <a:rPr lang="en-US" sz="3600" dirty="0">
                <a:latin typeface="Broadway" panose="04040905080B02020502" pitchFamily="82" charset="0"/>
              </a:rPr>
              <a:t>D</a:t>
            </a:r>
          </a:p>
        </p:txBody>
      </p:sp>
    </p:spTree>
    <p:extLst>
      <p:ext uri="{BB962C8B-B14F-4D97-AF65-F5344CB8AC3E}">
        <p14:creationId xmlns:p14="http://schemas.microsoft.com/office/powerpoint/2010/main" val="38429666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par>
                          <p:cTn id="7" fill="hold">
                            <p:stCondLst>
                              <p:cond delay="0"/>
                            </p:stCondLst>
                            <p:childTnLst>
                              <p:par>
                                <p:cTn id="8" presetID="22" presetClass="entr" presetSubtype="8" fill="hold" grpId="0" nodeType="after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wipe(left)">
                                      <p:cBhvr>
                                        <p:cTn id="10" dur="500"/>
                                        <p:tgtEl>
                                          <p:spTgt spid="8"/>
                                        </p:tgtEl>
                                      </p:cBhvr>
                                    </p:animEffec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9" end="9"/>
                                            </p:txEl>
                                          </p:spTgt>
                                        </p:tgtEl>
                                        <p:attrNameLst>
                                          <p:attrName>style.visibility</p:attrName>
                                        </p:attrNameLst>
                                      </p:cBhvr>
                                      <p:to>
                                        <p:strVal val="visible"/>
                                      </p:to>
                                    </p:set>
                                  </p:childTnLst>
                                </p:cTn>
                              </p:par>
                            </p:childTnLst>
                          </p:cTn>
                        </p:par>
                        <p:par>
                          <p:cTn id="19" fill="hold">
                            <p:stCondLst>
                              <p:cond delay="0"/>
                            </p:stCondLst>
                            <p:childTnLst>
                              <p:par>
                                <p:cTn id="20" presetID="22" presetClass="entr" presetSubtype="8" fill="hold" grpId="0" nodeType="after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wipe(left)">
                                      <p:cBhvr>
                                        <p:cTn id="2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7" grpId="0" animBg="1"/>
    </p:bld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Direct Essentials</a:t>
            </a:r>
          </a:p>
        </p:txBody>
      </p:sp>
      <p:sp>
        <p:nvSpPr>
          <p:cNvPr id="3" name="Content Placeholder 2"/>
          <p:cNvSpPr>
            <a:spLocks noGrp="1"/>
          </p:cNvSpPr>
          <p:nvPr>
            <p:ph idx="1"/>
          </p:nvPr>
        </p:nvSpPr>
        <p:spPr>
          <a:xfrm>
            <a:off x="457200" y="1166018"/>
            <a:ext cx="8229600" cy="4525963"/>
          </a:xfrm>
        </p:spPr>
        <p:txBody>
          <a:bodyPr>
            <a:normAutofit/>
          </a:bodyPr>
          <a:lstStyle/>
          <a:p>
            <a:r>
              <a:rPr lang="en-US" dirty="0" smtClean="0"/>
              <a:t>Save Direct template</a:t>
            </a:r>
          </a:p>
          <a:p>
            <a:endParaRPr lang="en-US" dirty="0" smtClean="0"/>
          </a:p>
          <a:p>
            <a:r>
              <a:rPr lang="en-US" dirty="0" smtClean="0"/>
              <a:t>Launch Transaction from Direct</a:t>
            </a:r>
          </a:p>
          <a:p>
            <a:pPr lvl="1"/>
            <a:r>
              <a:rPr lang="en-US" dirty="0" smtClean="0"/>
              <a:t>Edit &gt; Launch Transaction</a:t>
            </a:r>
            <a:endParaRPr lang="en-US" dirty="0"/>
          </a:p>
          <a:p>
            <a:pPr marL="0" indent="0">
              <a:buNone/>
            </a:pPr>
            <a:endParaRPr lang="en-US" dirty="0"/>
          </a:p>
          <a:p>
            <a:pPr marL="0" indent="0">
              <a:buNone/>
            </a:pPr>
            <a:endParaRPr lang="en-US" dirty="0" smtClean="0"/>
          </a:p>
          <a:p>
            <a:pPr marL="0" indent="0">
              <a:buNone/>
            </a:pPr>
            <a:r>
              <a:rPr lang="en-US" sz="4800" b="1" dirty="0" smtClean="0"/>
              <a:t>OR</a:t>
            </a:r>
          </a:p>
        </p:txBody>
      </p:sp>
      <p:sp>
        <p:nvSpPr>
          <p:cNvPr id="8" name="Slide Number Placeholder 3"/>
          <p:cNvSpPr>
            <a:spLocks noGrp="1"/>
          </p:cNvSpPr>
          <p:nvPr>
            <p:ph type="sldNum" sz="quarter" idx="4294967295"/>
          </p:nvPr>
        </p:nvSpPr>
        <p:spPr>
          <a:xfrm>
            <a:off x="0" y="6338888"/>
            <a:ext cx="304800" cy="157162"/>
          </a:xfrm>
          <a:prstGeom prst="rect">
            <a:avLst/>
          </a:prstGeom>
        </p:spPr>
        <p:txBody>
          <a:bodyPr/>
          <a:lstStyle/>
          <a:p>
            <a:fld id="{487E63D2-696B-4A4C-B45E-2437714EA840}" type="slidenum">
              <a:rPr lang="en-US" smtClean="0"/>
              <a:pPr/>
              <a:t>121</a:t>
            </a:fld>
            <a:endParaRPr lang="en-US" dirty="0"/>
          </a:p>
        </p:txBody>
      </p:sp>
      <p:pic>
        <p:nvPicPr>
          <p:cNvPr id="921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94415" y="2810846"/>
            <a:ext cx="2238375" cy="790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Rectangle 8"/>
          <p:cNvSpPr/>
          <p:nvPr/>
        </p:nvSpPr>
        <p:spPr>
          <a:xfrm>
            <a:off x="7037478" y="3068021"/>
            <a:ext cx="504825" cy="465614"/>
          </a:xfrm>
          <a:prstGeom prst="rect">
            <a:avLst/>
          </a:prstGeom>
          <a:noFill/>
          <a:ln w="28575">
            <a:solidFill>
              <a:schemeClr val="accent6">
                <a:lumMod val="7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7" name="Chevron 6"/>
          <p:cNvSpPr/>
          <p:nvPr/>
        </p:nvSpPr>
        <p:spPr>
          <a:xfrm>
            <a:off x="7772400" y="76215"/>
            <a:ext cx="922288" cy="597877"/>
          </a:xfrm>
          <a:prstGeom prst="chevron">
            <a:avLst>
              <a:gd name="adj" fmla="val 40000"/>
            </a:avLst>
          </a:prstGeom>
          <a:solidFill>
            <a:srgbClr val="D45205"/>
          </a:solidFill>
        </p:spPr>
        <p:style>
          <a:lnRef idx="2">
            <a:schemeClr val="lt1">
              <a:hueOff val="0"/>
              <a:satOff val="0"/>
              <a:lumOff val="0"/>
              <a:alphaOff val="0"/>
            </a:schemeClr>
          </a:lnRef>
          <a:fillRef idx="1">
            <a:scrgbClr r="0" g="0" b="0"/>
          </a:fillRef>
          <a:effectRef idx="0">
            <a:schemeClr val="accent3">
              <a:hueOff val="0"/>
              <a:satOff val="0"/>
              <a:lumOff val="0"/>
              <a:alphaOff val="0"/>
            </a:schemeClr>
          </a:effectRef>
          <a:fontRef idx="minor">
            <a:schemeClr val="lt1"/>
          </a:fontRef>
        </p:style>
        <p:txBody>
          <a:bodyPr/>
          <a:lstStyle/>
          <a:p>
            <a:r>
              <a:rPr lang="en-US" sz="3600" dirty="0">
                <a:latin typeface="Broadway" panose="04040905080B02020502" pitchFamily="82" charset="0"/>
              </a:rPr>
              <a:t>D</a:t>
            </a:r>
          </a:p>
        </p:txBody>
      </p:sp>
    </p:spTree>
    <p:extLst>
      <p:ext uri="{BB962C8B-B14F-4D97-AF65-F5344CB8AC3E}">
        <p14:creationId xmlns:p14="http://schemas.microsoft.com/office/powerpoint/2010/main" val="28535358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nodeType="click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animEffect transition="in" filter="fade">
                                      <p:cBhvr>
                                        <p:cTn id="11" dur="500"/>
                                        <p:tgtEl>
                                          <p:spTgt spid="3">
                                            <p:txEl>
                                              <p:pRg st="3" end="3"/>
                                            </p:txEl>
                                          </p:spTgt>
                                        </p:tgtEl>
                                      </p:cBhvr>
                                    </p:animEffect>
                                  </p:childTnLst>
                                </p:cTn>
                              </p:par>
                            </p:childTnLst>
                          </p:cTn>
                        </p:par>
                        <p:par>
                          <p:cTn id="12" fill="hold">
                            <p:stCondLst>
                              <p:cond delay="500"/>
                            </p:stCondLst>
                            <p:childTnLst>
                              <p:par>
                                <p:cTn id="13" presetID="10" presetClass="entr" presetSubtype="0" fill="hold" nodeType="afterEffect">
                                  <p:stCondLst>
                                    <p:cond delay="0"/>
                                  </p:stCondLst>
                                  <p:childTnLst>
                                    <p:set>
                                      <p:cBhvr>
                                        <p:cTn id="14" dur="1" fill="hold">
                                          <p:stCondLst>
                                            <p:cond delay="0"/>
                                          </p:stCondLst>
                                        </p:cTn>
                                        <p:tgtEl>
                                          <p:spTgt spid="9218"/>
                                        </p:tgtEl>
                                        <p:attrNameLst>
                                          <p:attrName>style.visibility</p:attrName>
                                        </p:attrNameLst>
                                      </p:cBhvr>
                                      <p:to>
                                        <p:strVal val="visible"/>
                                      </p:to>
                                    </p:set>
                                    <p:animEffect transition="in" filter="fade">
                                      <p:cBhvr>
                                        <p:cTn id="15" dur="500"/>
                                        <p:tgtEl>
                                          <p:spTgt spid="9218"/>
                                        </p:tgtEl>
                                      </p:cBhvr>
                                    </p:animEffect>
                                  </p:childTnLst>
                                </p:cTn>
                              </p:par>
                            </p:childTnLst>
                          </p:cTn>
                        </p:par>
                        <p:par>
                          <p:cTn id="16" fill="hold">
                            <p:stCondLst>
                              <p:cond delay="1000"/>
                            </p:stCondLst>
                            <p:childTnLst>
                              <p:par>
                                <p:cTn id="17" presetID="10" presetClass="entr" presetSubtype="0" fill="hold" grpId="0"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500"/>
                                        <p:tgtEl>
                                          <p:spTgt spid="9"/>
                                        </p:tgtEl>
                                      </p:cBhvr>
                                    </p:animEffect>
                                  </p:childTnLst>
                                </p:cTn>
                              </p:par>
                            </p:childTnLst>
                          </p:cTn>
                        </p:par>
                      </p:childTnLst>
                    </p:cTn>
                  </p:par>
                  <p:par>
                    <p:cTn id="20" fill="hold">
                      <p:stCondLst>
                        <p:cond delay="indefinite"/>
                      </p:stCondLst>
                      <p:childTnLst>
                        <p:par>
                          <p:cTn id="21" fill="hold">
                            <p:stCondLst>
                              <p:cond delay="0"/>
                            </p:stCondLst>
                            <p:childTnLst>
                              <p:par>
                                <p:cTn id="22" presetID="2" presetClass="entr" presetSubtype="12" fill="hold" nodeType="clickEffect">
                                  <p:stCondLst>
                                    <p:cond delay="0"/>
                                  </p:stCondLst>
                                  <p:childTnLst>
                                    <p:set>
                                      <p:cBhvr>
                                        <p:cTn id="23" dur="1" fill="hold">
                                          <p:stCondLst>
                                            <p:cond delay="0"/>
                                          </p:stCondLst>
                                        </p:cTn>
                                        <p:tgtEl>
                                          <p:spTgt spid="3">
                                            <p:txEl>
                                              <p:pRg st="6" end="6"/>
                                            </p:txEl>
                                          </p:spTgt>
                                        </p:tgtEl>
                                        <p:attrNameLst>
                                          <p:attrName>style.visibility</p:attrName>
                                        </p:attrNameLst>
                                      </p:cBhvr>
                                      <p:to>
                                        <p:strVal val="visible"/>
                                      </p:to>
                                    </p:set>
                                    <p:anim calcmode="lin" valueType="num">
                                      <p:cBhvr additive="base">
                                        <p:cTn id="24" dur="500" fill="hold"/>
                                        <p:tgtEl>
                                          <p:spTgt spid="3">
                                            <p:txEl>
                                              <p:pRg st="6" end="6"/>
                                            </p:txEl>
                                          </p:spTgt>
                                        </p:tgtEl>
                                        <p:attrNameLst>
                                          <p:attrName>ppt_x</p:attrName>
                                        </p:attrNameLst>
                                      </p:cBhvr>
                                      <p:tavLst>
                                        <p:tav tm="0">
                                          <p:val>
                                            <p:strVal val="0-#ppt_w/2"/>
                                          </p:val>
                                        </p:tav>
                                        <p:tav tm="100000">
                                          <p:val>
                                            <p:strVal val="#ppt_x"/>
                                          </p:val>
                                        </p:tav>
                                      </p:tavLst>
                                    </p:anim>
                                    <p:anim calcmode="lin" valueType="num">
                                      <p:cBhvr additive="base">
                                        <p:cTn id="25"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Direct Essentials</a:t>
            </a:r>
          </a:p>
        </p:txBody>
      </p:sp>
      <p:sp>
        <p:nvSpPr>
          <p:cNvPr id="3" name="Content Placeholder 2"/>
          <p:cNvSpPr>
            <a:spLocks noGrp="1"/>
          </p:cNvSpPr>
          <p:nvPr>
            <p:ph idx="1"/>
          </p:nvPr>
        </p:nvSpPr>
        <p:spPr>
          <a:xfrm>
            <a:off x="457200" y="1166018"/>
            <a:ext cx="8229600" cy="4525963"/>
          </a:xfrm>
        </p:spPr>
        <p:txBody>
          <a:bodyPr/>
          <a:lstStyle/>
          <a:p>
            <a:r>
              <a:rPr lang="en-US" dirty="0" smtClean="0"/>
              <a:t>Go to Transaction</a:t>
            </a:r>
          </a:p>
          <a:p>
            <a:pPr lvl="1"/>
            <a:r>
              <a:rPr lang="en-US" dirty="0" smtClean="0"/>
              <a:t>New &gt; Record screen</a:t>
            </a:r>
          </a:p>
        </p:txBody>
      </p:sp>
      <p:pic>
        <p:nvPicPr>
          <p:cNvPr id="921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19873" y="2728380"/>
            <a:ext cx="3790950" cy="2638425"/>
          </a:xfrm>
          <a:prstGeom prst="rect">
            <a:avLst/>
          </a:prstGeom>
          <a:noFill/>
          <a:ln>
            <a:noFill/>
          </a:ln>
          <a:effectLst>
            <a:outerShdw blurRad="190500" algn="ctr" rotWithShape="0">
              <a:schemeClr val="tx1">
                <a:alpha val="70000"/>
              </a:scheme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Rectangle 5"/>
          <p:cNvSpPr/>
          <p:nvPr/>
        </p:nvSpPr>
        <p:spPr>
          <a:xfrm>
            <a:off x="4008738" y="4590640"/>
            <a:ext cx="1523358" cy="394322"/>
          </a:xfrm>
          <a:prstGeom prst="rect">
            <a:avLst/>
          </a:prstGeom>
          <a:noFill/>
          <a:ln w="28575">
            <a:solidFill>
              <a:schemeClr val="accent6">
                <a:lumMod val="7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7" name="Chevron 6"/>
          <p:cNvSpPr/>
          <p:nvPr/>
        </p:nvSpPr>
        <p:spPr>
          <a:xfrm>
            <a:off x="7772400" y="76215"/>
            <a:ext cx="922288" cy="597877"/>
          </a:xfrm>
          <a:prstGeom prst="chevron">
            <a:avLst>
              <a:gd name="adj" fmla="val 40000"/>
            </a:avLst>
          </a:prstGeom>
          <a:solidFill>
            <a:srgbClr val="D45205"/>
          </a:solidFill>
        </p:spPr>
        <p:style>
          <a:lnRef idx="2">
            <a:schemeClr val="lt1">
              <a:hueOff val="0"/>
              <a:satOff val="0"/>
              <a:lumOff val="0"/>
              <a:alphaOff val="0"/>
            </a:schemeClr>
          </a:lnRef>
          <a:fillRef idx="1">
            <a:scrgbClr r="0" g="0" b="0"/>
          </a:fillRef>
          <a:effectRef idx="0">
            <a:schemeClr val="accent3">
              <a:hueOff val="0"/>
              <a:satOff val="0"/>
              <a:lumOff val="0"/>
              <a:alphaOff val="0"/>
            </a:schemeClr>
          </a:effectRef>
          <a:fontRef idx="minor">
            <a:schemeClr val="lt1"/>
          </a:fontRef>
        </p:style>
        <p:txBody>
          <a:bodyPr/>
          <a:lstStyle/>
          <a:p>
            <a:r>
              <a:rPr lang="en-US" sz="3600" dirty="0">
                <a:latin typeface="Broadway" panose="04040905080B02020502" pitchFamily="82" charset="0"/>
              </a:rPr>
              <a:t>D</a:t>
            </a:r>
          </a:p>
        </p:txBody>
      </p:sp>
    </p:spTree>
    <p:extLst>
      <p:ext uri="{BB962C8B-B14F-4D97-AF65-F5344CB8AC3E}">
        <p14:creationId xmlns:p14="http://schemas.microsoft.com/office/powerpoint/2010/main" val="4981609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9219"/>
                                        </p:tgtEl>
                                        <p:attrNameLst>
                                          <p:attrName>style.visibility</p:attrName>
                                        </p:attrNameLst>
                                      </p:cBhvr>
                                      <p:to>
                                        <p:strVal val="visible"/>
                                      </p:to>
                                    </p:set>
                                    <p:animEffect transition="in" filter="fade">
                                      <p:cBhvr>
                                        <p:cTn id="11" dur="500"/>
                                        <p:tgtEl>
                                          <p:spTgt spid="9219"/>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3200" y="1931373"/>
            <a:ext cx="5686711" cy="4088954"/>
          </a:xfrm>
          <a:prstGeom prst="rect">
            <a:avLst/>
          </a:prstGeom>
          <a:noFill/>
          <a:ln>
            <a:noFill/>
          </a:ln>
          <a:effectLst>
            <a:outerShdw blurRad="190500" algn="ctr" rotWithShape="0">
              <a:schemeClr val="tx1">
                <a:alpha val="70000"/>
              </a:scheme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itle 1"/>
          <p:cNvSpPr>
            <a:spLocks noGrp="1"/>
          </p:cNvSpPr>
          <p:nvPr>
            <p:ph type="title"/>
          </p:nvPr>
        </p:nvSpPr>
        <p:spPr/>
        <p:txBody>
          <a:bodyPr/>
          <a:lstStyle/>
          <a:p>
            <a:r>
              <a:rPr lang="en-US" dirty="0"/>
              <a:t>Direct Essentials</a:t>
            </a:r>
          </a:p>
        </p:txBody>
      </p:sp>
      <p:sp>
        <p:nvSpPr>
          <p:cNvPr id="3" name="Content Placeholder 2"/>
          <p:cNvSpPr>
            <a:spLocks noGrp="1"/>
          </p:cNvSpPr>
          <p:nvPr>
            <p:ph idx="1"/>
          </p:nvPr>
        </p:nvSpPr>
        <p:spPr>
          <a:xfrm>
            <a:off x="457200" y="1184031"/>
            <a:ext cx="8229600" cy="4525963"/>
          </a:xfrm>
        </p:spPr>
        <p:txBody>
          <a:bodyPr/>
          <a:lstStyle/>
          <a:p>
            <a:r>
              <a:rPr lang="en-US" dirty="0" smtClean="0"/>
              <a:t>Browse to Direct Template (.wbd)</a:t>
            </a:r>
            <a:endParaRPr lang="en-US" dirty="0"/>
          </a:p>
        </p:txBody>
      </p:sp>
      <p:pic>
        <p:nvPicPr>
          <p:cNvPr id="242690" name="Picture 2"/>
          <p:cNvPicPr>
            <a:picLocks noChangeAspect="1" noChangeArrowheads="1"/>
          </p:cNvPicPr>
          <p:nvPr/>
        </p:nvPicPr>
        <p:blipFill>
          <a:blip r:embed="rId3"/>
          <a:srcRect/>
          <a:stretch>
            <a:fillRect/>
          </a:stretch>
        </p:blipFill>
        <p:spPr bwMode="auto">
          <a:xfrm>
            <a:off x="4428813" y="3307645"/>
            <a:ext cx="4503520" cy="2531868"/>
          </a:xfrm>
          <a:prstGeom prst="rect">
            <a:avLst/>
          </a:prstGeom>
          <a:ln w="28575">
            <a:solidFill>
              <a:schemeClr val="accent6">
                <a:lumMod val="75000"/>
              </a:schemeClr>
            </a:solidFill>
          </a:ln>
          <a:effectLst>
            <a:outerShdw blurRad="190500" algn="tl" rotWithShape="0">
              <a:srgbClr val="000000">
                <a:alpha val="70000"/>
              </a:srgbClr>
            </a:outerShdw>
          </a:effectLst>
        </p:spPr>
      </p:pic>
      <p:sp>
        <p:nvSpPr>
          <p:cNvPr id="9" name="Rectangle 8"/>
          <p:cNvSpPr/>
          <p:nvPr/>
        </p:nvSpPr>
        <p:spPr>
          <a:xfrm>
            <a:off x="3753751" y="5239709"/>
            <a:ext cx="280989" cy="289083"/>
          </a:xfrm>
          <a:prstGeom prst="rect">
            <a:avLst/>
          </a:prstGeom>
          <a:noFill/>
          <a:ln w="28575">
            <a:solidFill>
              <a:schemeClr val="accent6">
                <a:lumMod val="7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cxnSp>
        <p:nvCxnSpPr>
          <p:cNvPr id="10" name="Straight Arrow Connector 9"/>
          <p:cNvCxnSpPr>
            <a:stCxn id="9" idx="3"/>
          </p:cNvCxnSpPr>
          <p:nvPr/>
        </p:nvCxnSpPr>
        <p:spPr>
          <a:xfrm flipV="1">
            <a:off x="4034740" y="4978915"/>
            <a:ext cx="394073" cy="405336"/>
          </a:xfrm>
          <a:prstGeom prst="straightConnector1">
            <a:avLst/>
          </a:prstGeom>
          <a:ln w="28575">
            <a:solidFill>
              <a:schemeClr val="accent6">
                <a:lumMod val="75000"/>
              </a:schemeClr>
            </a:solidFill>
            <a:tailEnd type="arrow"/>
          </a:ln>
        </p:spPr>
        <p:style>
          <a:lnRef idx="2">
            <a:schemeClr val="accent1"/>
          </a:lnRef>
          <a:fillRef idx="0">
            <a:schemeClr val="accent1"/>
          </a:fillRef>
          <a:effectRef idx="1">
            <a:schemeClr val="accent1"/>
          </a:effectRef>
          <a:fontRef idx="minor">
            <a:schemeClr val="tx1"/>
          </a:fontRef>
        </p:style>
      </p:cxnSp>
      <p:sp>
        <p:nvSpPr>
          <p:cNvPr id="11" name="Chevron 10"/>
          <p:cNvSpPr/>
          <p:nvPr/>
        </p:nvSpPr>
        <p:spPr>
          <a:xfrm>
            <a:off x="7772400" y="76215"/>
            <a:ext cx="922288" cy="597877"/>
          </a:xfrm>
          <a:prstGeom prst="chevron">
            <a:avLst>
              <a:gd name="adj" fmla="val 40000"/>
            </a:avLst>
          </a:prstGeom>
          <a:solidFill>
            <a:srgbClr val="D45205"/>
          </a:solidFill>
        </p:spPr>
        <p:style>
          <a:lnRef idx="2">
            <a:schemeClr val="lt1">
              <a:hueOff val="0"/>
              <a:satOff val="0"/>
              <a:lumOff val="0"/>
              <a:alphaOff val="0"/>
            </a:schemeClr>
          </a:lnRef>
          <a:fillRef idx="1">
            <a:scrgbClr r="0" g="0" b="0"/>
          </a:fillRef>
          <a:effectRef idx="0">
            <a:schemeClr val="accent3">
              <a:hueOff val="0"/>
              <a:satOff val="0"/>
              <a:lumOff val="0"/>
              <a:alphaOff val="0"/>
            </a:schemeClr>
          </a:effectRef>
          <a:fontRef idx="minor">
            <a:schemeClr val="lt1"/>
          </a:fontRef>
        </p:style>
        <p:txBody>
          <a:bodyPr/>
          <a:lstStyle/>
          <a:p>
            <a:r>
              <a:rPr lang="en-US" sz="3600" dirty="0">
                <a:latin typeface="Broadway" panose="04040905080B02020502" pitchFamily="82" charset="0"/>
              </a:rPr>
              <a:t>D</a:t>
            </a:r>
          </a:p>
        </p:txBody>
      </p:sp>
    </p:spTree>
    <p:extLst>
      <p:ext uri="{BB962C8B-B14F-4D97-AF65-F5344CB8AC3E}">
        <p14:creationId xmlns:p14="http://schemas.microsoft.com/office/powerpoint/2010/main" val="4935047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wipe(down)">
                                      <p:cBhvr>
                                        <p:cTn id="11" dur="500"/>
                                        <p:tgtEl>
                                          <p:spTgt spid="10"/>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242690"/>
                                        </p:tgtEl>
                                        <p:attrNameLst>
                                          <p:attrName>style.visibility</p:attrName>
                                        </p:attrNameLst>
                                      </p:cBhvr>
                                      <p:to>
                                        <p:strVal val="visible"/>
                                      </p:to>
                                    </p:set>
                                    <p:animEffect transition="in" filter="fade">
                                      <p:cBhvr>
                                        <p:cTn id="15" dur="500"/>
                                        <p:tgtEl>
                                          <p:spTgt spid="2426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Creating a Transaction Script</a:t>
            </a:r>
          </a:p>
        </p:txBody>
      </p:sp>
      <p:sp>
        <p:nvSpPr>
          <p:cNvPr id="3" name="Content Placeholder 2"/>
          <p:cNvSpPr>
            <a:spLocks noGrp="1"/>
          </p:cNvSpPr>
          <p:nvPr>
            <p:ph idx="1"/>
          </p:nvPr>
        </p:nvSpPr>
        <p:spPr>
          <a:xfrm>
            <a:off x="457200" y="1447800"/>
            <a:ext cx="8229600" cy="4525963"/>
          </a:xfrm>
        </p:spPr>
        <p:txBody>
          <a:bodyPr numCol="2"/>
          <a:lstStyle/>
          <a:p>
            <a:r>
              <a:rPr lang="en-US" dirty="0" smtClean="0"/>
              <a:t>Metadata Properties</a:t>
            </a:r>
          </a:p>
          <a:p>
            <a:pPr lvl="1"/>
            <a:r>
              <a:rPr lang="en-US" dirty="0" smtClean="0"/>
              <a:t>Title</a:t>
            </a:r>
          </a:p>
          <a:p>
            <a:pPr lvl="1"/>
            <a:endParaRPr lang="en-US" dirty="0" smtClean="0"/>
          </a:p>
          <a:p>
            <a:pPr lvl="1"/>
            <a:endParaRPr lang="en-US" dirty="0"/>
          </a:p>
          <a:p>
            <a:pPr lvl="1"/>
            <a:endParaRPr lang="en-US" dirty="0" smtClean="0"/>
          </a:p>
          <a:p>
            <a:pPr lvl="1"/>
            <a:endParaRPr lang="en-US" dirty="0"/>
          </a:p>
          <a:p>
            <a:pPr lvl="1"/>
            <a:endParaRPr lang="en-US" dirty="0" smtClean="0"/>
          </a:p>
          <a:p>
            <a:pPr lvl="1"/>
            <a:endParaRPr lang="en-US" dirty="0"/>
          </a:p>
          <a:p>
            <a:pPr lvl="1">
              <a:buFont typeface="Arial" pitchFamily="34" charset="0"/>
              <a:buChar char="•"/>
            </a:pPr>
            <a:endParaRPr lang="en-US" sz="3200" dirty="0" smtClean="0"/>
          </a:p>
          <a:p>
            <a:pPr lvl="1"/>
            <a:r>
              <a:rPr lang="en-US" dirty="0" smtClean="0"/>
              <a:t>ROI Information</a:t>
            </a:r>
            <a:endParaRPr lang="en-US" dirty="0"/>
          </a:p>
        </p:txBody>
      </p:sp>
      <p:pic>
        <p:nvPicPr>
          <p:cNvPr id="1024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45193" y="1997875"/>
            <a:ext cx="6000256" cy="3018762"/>
          </a:xfrm>
          <a:prstGeom prst="rect">
            <a:avLst/>
          </a:prstGeom>
          <a:noFill/>
          <a:ln>
            <a:noFill/>
          </a:ln>
          <a:effectLst>
            <a:outerShdw blurRad="190500" algn="ctr" rotWithShape="0">
              <a:schemeClr val="tx1">
                <a:alpha val="70000"/>
              </a:scheme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Rectangle 5"/>
          <p:cNvSpPr/>
          <p:nvPr/>
        </p:nvSpPr>
        <p:spPr>
          <a:xfrm>
            <a:off x="2229744" y="2574727"/>
            <a:ext cx="2133887" cy="492382"/>
          </a:xfrm>
          <a:prstGeom prst="rect">
            <a:avLst/>
          </a:prstGeom>
          <a:noFill/>
          <a:ln w="28575">
            <a:solidFill>
              <a:schemeClr val="accent6">
                <a:lumMod val="7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7" name="Rectangle 6"/>
          <p:cNvSpPr/>
          <p:nvPr/>
        </p:nvSpPr>
        <p:spPr>
          <a:xfrm>
            <a:off x="2263776" y="3748398"/>
            <a:ext cx="4495800" cy="586950"/>
          </a:xfrm>
          <a:prstGeom prst="rect">
            <a:avLst/>
          </a:prstGeom>
          <a:noFill/>
          <a:ln w="28575">
            <a:solidFill>
              <a:schemeClr val="accent6">
                <a:lumMod val="7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8" name="Chevron 7"/>
          <p:cNvSpPr/>
          <p:nvPr/>
        </p:nvSpPr>
        <p:spPr>
          <a:xfrm>
            <a:off x="7772400" y="76215"/>
            <a:ext cx="922288" cy="597877"/>
          </a:xfrm>
          <a:prstGeom prst="chevron">
            <a:avLst>
              <a:gd name="adj" fmla="val 40000"/>
            </a:avLst>
          </a:prstGeom>
          <a:solidFill>
            <a:srgbClr val="D45205"/>
          </a:solidFill>
        </p:spPr>
        <p:style>
          <a:lnRef idx="2">
            <a:schemeClr val="lt1">
              <a:hueOff val="0"/>
              <a:satOff val="0"/>
              <a:lumOff val="0"/>
              <a:alphaOff val="0"/>
            </a:schemeClr>
          </a:lnRef>
          <a:fillRef idx="1">
            <a:scrgbClr r="0" g="0" b="0"/>
          </a:fillRef>
          <a:effectRef idx="0">
            <a:schemeClr val="accent3">
              <a:hueOff val="0"/>
              <a:satOff val="0"/>
              <a:lumOff val="0"/>
              <a:alphaOff val="0"/>
            </a:schemeClr>
          </a:effectRef>
          <a:fontRef idx="minor">
            <a:schemeClr val="lt1"/>
          </a:fontRef>
        </p:style>
        <p:txBody>
          <a:bodyPr/>
          <a:lstStyle/>
          <a:p>
            <a:r>
              <a:rPr lang="en-US" sz="3600" dirty="0">
                <a:latin typeface="Broadway" panose="04040905080B02020502" pitchFamily="82" charset="0"/>
              </a:rPr>
              <a:t>D</a:t>
            </a:r>
          </a:p>
        </p:txBody>
      </p:sp>
    </p:spTree>
    <p:extLst>
      <p:ext uri="{BB962C8B-B14F-4D97-AF65-F5344CB8AC3E}">
        <p14:creationId xmlns:p14="http://schemas.microsoft.com/office/powerpoint/2010/main" val="3522027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500"/>
                                        <p:tgtEl>
                                          <p:spTgt spid="6"/>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3">
                                            <p:txEl>
                                              <p:pRg st="9" end="9"/>
                                            </p:txEl>
                                          </p:spTgt>
                                        </p:tgtEl>
                                        <p:attrNameLst>
                                          <p:attrName>style.visibility</p:attrName>
                                        </p:attrNameLst>
                                      </p:cBhvr>
                                      <p:to>
                                        <p:strVal val="visible"/>
                                      </p:to>
                                    </p:set>
                                    <p:animEffect transition="in" filter="fade">
                                      <p:cBhvr>
                                        <p:cTn id="15" dur="500"/>
                                        <p:tgtEl>
                                          <p:spTgt spid="3">
                                            <p:txEl>
                                              <p:pRg st="9" end="9"/>
                                            </p:txEl>
                                          </p:spTgt>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fade">
                                      <p:cBhvr>
                                        <p:cTn id="18"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Creating a Transaction Script</a:t>
            </a:r>
            <a:endParaRPr lang="en-US" dirty="0"/>
          </a:p>
        </p:txBody>
      </p:sp>
      <p:sp>
        <p:nvSpPr>
          <p:cNvPr id="19" name="Content Placeholder 18"/>
          <p:cNvSpPr>
            <a:spLocks noGrp="1"/>
          </p:cNvSpPr>
          <p:nvPr>
            <p:ph idx="1"/>
          </p:nvPr>
        </p:nvSpPr>
        <p:spPr/>
        <p:txBody>
          <a:bodyPr/>
          <a:lstStyle/>
          <a:p>
            <a:r>
              <a:rPr lang="en-US" dirty="0" smtClean="0"/>
              <a:t>Review and Confirm fields</a:t>
            </a:r>
          </a:p>
          <a:p>
            <a:pPr lvl="1"/>
            <a:r>
              <a:rPr lang="en-US" dirty="0" smtClean="0"/>
              <a:t>MR80</a:t>
            </a:r>
          </a:p>
          <a:p>
            <a:pPr lvl="2"/>
            <a:r>
              <a:rPr lang="en-US" dirty="0" smtClean="0"/>
              <a:t>Deselect non-mandatory fields</a:t>
            </a:r>
          </a:p>
          <a:p>
            <a:pPr lvl="1"/>
            <a:r>
              <a:rPr lang="en-US" dirty="0" smtClean="0"/>
              <a:t>Finish</a:t>
            </a:r>
            <a:endParaRPr lang="en-US" dirty="0"/>
          </a:p>
        </p:txBody>
      </p:sp>
      <p:sp>
        <p:nvSpPr>
          <p:cNvPr id="11" name="Slide Number Placeholder 3"/>
          <p:cNvSpPr>
            <a:spLocks noGrp="1"/>
          </p:cNvSpPr>
          <p:nvPr>
            <p:ph type="sldNum" sz="quarter" idx="4294967295"/>
          </p:nvPr>
        </p:nvSpPr>
        <p:spPr>
          <a:xfrm>
            <a:off x="0" y="6341092"/>
            <a:ext cx="304800" cy="155807"/>
          </a:xfrm>
          <a:prstGeom prst="rect">
            <a:avLst/>
          </a:prstGeom>
        </p:spPr>
        <p:txBody>
          <a:bodyPr/>
          <a:lstStyle/>
          <a:p>
            <a:fld id="{487E63D2-696B-4A4C-B45E-2437714EA840}" type="slidenum">
              <a:rPr lang="en-US" smtClean="0"/>
              <a:pPr/>
              <a:t>125</a:t>
            </a:fld>
            <a:endParaRPr lang="en-US" dirty="0"/>
          </a:p>
        </p:txBody>
      </p:sp>
      <p:pic>
        <p:nvPicPr>
          <p:cNvPr id="1126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3350" y="3409951"/>
            <a:ext cx="8816976" cy="2269272"/>
          </a:xfrm>
          <a:prstGeom prst="rect">
            <a:avLst/>
          </a:prstGeom>
          <a:noFill/>
          <a:ln>
            <a:noFill/>
          </a:ln>
          <a:effectLst>
            <a:outerShdw blurRad="190500" algn="ctr" rotWithShape="0">
              <a:schemeClr val="tx1">
                <a:alpha val="70000"/>
              </a:scheme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9" name="Straight Arrow Connector 8"/>
          <p:cNvCxnSpPr>
            <a:stCxn id="8" idx="3"/>
            <a:endCxn id="243714" idx="1"/>
          </p:cNvCxnSpPr>
          <p:nvPr/>
        </p:nvCxnSpPr>
        <p:spPr>
          <a:xfrm>
            <a:off x="1509713" y="3905251"/>
            <a:ext cx="2465386" cy="1636711"/>
          </a:xfrm>
          <a:prstGeom prst="straightConnector1">
            <a:avLst/>
          </a:prstGeom>
          <a:ln w="28575">
            <a:solidFill>
              <a:schemeClr val="accent6">
                <a:lumMod val="75000"/>
              </a:schemeClr>
            </a:solidFill>
            <a:tailEnd type="arrow"/>
          </a:ln>
        </p:spPr>
        <p:style>
          <a:lnRef idx="2">
            <a:schemeClr val="accent1"/>
          </a:lnRef>
          <a:fillRef idx="0">
            <a:schemeClr val="accent1"/>
          </a:fillRef>
          <a:effectRef idx="1">
            <a:schemeClr val="accent1"/>
          </a:effectRef>
          <a:fontRef idx="minor">
            <a:schemeClr val="tx1"/>
          </a:fontRef>
        </p:style>
      </p:cxnSp>
      <p:sp>
        <p:nvSpPr>
          <p:cNvPr id="8" name="Rectangle 7"/>
          <p:cNvSpPr/>
          <p:nvPr/>
        </p:nvSpPr>
        <p:spPr>
          <a:xfrm>
            <a:off x="1090613" y="3695701"/>
            <a:ext cx="419100" cy="419099"/>
          </a:xfrm>
          <a:prstGeom prst="rect">
            <a:avLst/>
          </a:prstGeom>
          <a:noFill/>
          <a:ln w="28575">
            <a:solidFill>
              <a:schemeClr val="accent6">
                <a:lumMod val="7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pic>
        <p:nvPicPr>
          <p:cNvPr id="243714" name="Picture 2"/>
          <p:cNvPicPr>
            <a:picLocks noChangeAspect="1" noChangeArrowheads="1"/>
          </p:cNvPicPr>
          <p:nvPr/>
        </p:nvPicPr>
        <p:blipFill>
          <a:blip r:embed="rId4"/>
          <a:srcRect/>
          <a:stretch>
            <a:fillRect/>
          </a:stretch>
        </p:blipFill>
        <p:spPr bwMode="auto">
          <a:xfrm>
            <a:off x="3975099" y="4889499"/>
            <a:ext cx="3400425" cy="1304925"/>
          </a:xfrm>
          <a:prstGeom prst="rect">
            <a:avLst/>
          </a:prstGeom>
          <a:ln w="28575">
            <a:solidFill>
              <a:schemeClr val="accent6">
                <a:lumMod val="75000"/>
              </a:schemeClr>
            </a:solidFill>
          </a:ln>
          <a:effectLst>
            <a:outerShdw blurRad="190500" algn="tl" rotWithShape="0">
              <a:srgbClr val="000000">
                <a:alpha val="70000"/>
              </a:srgbClr>
            </a:outerShdw>
          </a:effectLst>
        </p:spPr>
      </p:pic>
      <p:sp>
        <p:nvSpPr>
          <p:cNvPr id="10" name="Chevron 9"/>
          <p:cNvSpPr/>
          <p:nvPr/>
        </p:nvSpPr>
        <p:spPr>
          <a:xfrm>
            <a:off x="7772400" y="76215"/>
            <a:ext cx="922288" cy="597877"/>
          </a:xfrm>
          <a:prstGeom prst="chevron">
            <a:avLst>
              <a:gd name="adj" fmla="val 40000"/>
            </a:avLst>
          </a:prstGeom>
          <a:solidFill>
            <a:srgbClr val="D45205"/>
          </a:solidFill>
        </p:spPr>
        <p:style>
          <a:lnRef idx="2">
            <a:schemeClr val="lt1">
              <a:hueOff val="0"/>
              <a:satOff val="0"/>
              <a:lumOff val="0"/>
              <a:alphaOff val="0"/>
            </a:schemeClr>
          </a:lnRef>
          <a:fillRef idx="1">
            <a:scrgbClr r="0" g="0" b="0"/>
          </a:fillRef>
          <a:effectRef idx="0">
            <a:schemeClr val="accent3">
              <a:hueOff val="0"/>
              <a:satOff val="0"/>
              <a:lumOff val="0"/>
              <a:alphaOff val="0"/>
            </a:schemeClr>
          </a:effectRef>
          <a:fontRef idx="minor">
            <a:schemeClr val="lt1"/>
          </a:fontRef>
        </p:style>
        <p:txBody>
          <a:bodyPr/>
          <a:lstStyle/>
          <a:p>
            <a:r>
              <a:rPr lang="en-US" sz="3600" dirty="0">
                <a:latin typeface="Broadway" panose="04040905080B02020502" pitchFamily="82" charset="0"/>
              </a:rPr>
              <a:t>D</a:t>
            </a:r>
          </a:p>
        </p:txBody>
      </p:sp>
    </p:spTree>
    <p:extLst>
      <p:ext uri="{BB962C8B-B14F-4D97-AF65-F5344CB8AC3E}">
        <p14:creationId xmlns:p14="http://schemas.microsoft.com/office/powerpoint/2010/main" val="36586216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9">
                                            <p:txEl>
                                              <p:pRg st="1" end="1"/>
                                            </p:txEl>
                                          </p:spTgt>
                                        </p:tgtEl>
                                        <p:attrNameLst>
                                          <p:attrName>style.visibility</p:attrName>
                                        </p:attrNameLst>
                                      </p:cBhvr>
                                      <p:to>
                                        <p:strVal val="visible"/>
                                      </p:to>
                                    </p:set>
                                  </p:childTnLst>
                                </p:cTn>
                              </p:par>
                            </p:childTnLst>
                          </p:cTn>
                        </p:par>
                        <p:par>
                          <p:cTn id="7" fill="hold">
                            <p:stCondLst>
                              <p:cond delay="0"/>
                            </p:stCondLst>
                            <p:childTnLst>
                              <p:par>
                                <p:cTn id="8" presetID="10" presetClass="entr" presetSubtype="0" fill="hold" nodeType="afterEffect">
                                  <p:stCondLst>
                                    <p:cond delay="0"/>
                                  </p:stCondLst>
                                  <p:childTnLst>
                                    <p:set>
                                      <p:cBhvr>
                                        <p:cTn id="9" dur="1" fill="hold">
                                          <p:stCondLst>
                                            <p:cond delay="0"/>
                                          </p:stCondLst>
                                        </p:cTn>
                                        <p:tgtEl>
                                          <p:spTgt spid="19">
                                            <p:txEl>
                                              <p:pRg st="2" end="2"/>
                                            </p:txEl>
                                          </p:spTgt>
                                        </p:tgtEl>
                                        <p:attrNameLst>
                                          <p:attrName>style.visibility</p:attrName>
                                        </p:attrNameLst>
                                      </p:cBhvr>
                                      <p:to>
                                        <p:strVal val="visible"/>
                                      </p:to>
                                    </p:set>
                                    <p:animEffect transition="in" filter="fade">
                                      <p:cBhvr>
                                        <p:cTn id="10" dur="500"/>
                                        <p:tgtEl>
                                          <p:spTgt spid="19">
                                            <p:txEl>
                                              <p:pRg st="2" end="2"/>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9">
                                            <p:txEl>
                                              <p:pRg st="3" end="3"/>
                                            </p:txEl>
                                          </p:spTgt>
                                        </p:tgtEl>
                                        <p:attrNameLst>
                                          <p:attrName>style.visibility</p:attrName>
                                        </p:attrNameLst>
                                      </p:cBhvr>
                                      <p:to>
                                        <p:strVal val="visible"/>
                                      </p:to>
                                    </p:set>
                                  </p:childTnLst>
                                </p:cTn>
                              </p:par>
                            </p:childTnLst>
                          </p:cTn>
                        </p:par>
                        <p:par>
                          <p:cTn id="15" fill="hold">
                            <p:stCondLst>
                              <p:cond delay="0"/>
                            </p:stCondLst>
                            <p:childTnLst>
                              <p:par>
                                <p:cTn id="16" presetID="10" presetClass="entr" presetSubtype="0" fill="hold" grpId="0" nodeType="after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fade">
                                      <p:cBhvr>
                                        <p:cTn id="18" dur="500"/>
                                        <p:tgtEl>
                                          <p:spTgt spid="8"/>
                                        </p:tgtEl>
                                      </p:cBhvr>
                                    </p:animEffect>
                                  </p:childTnLst>
                                </p:cTn>
                              </p:par>
                            </p:childTnLst>
                          </p:cTn>
                        </p:par>
                        <p:par>
                          <p:cTn id="19" fill="hold">
                            <p:stCondLst>
                              <p:cond delay="500"/>
                            </p:stCondLst>
                            <p:childTnLst>
                              <p:par>
                                <p:cTn id="20" presetID="22" presetClass="entr" presetSubtype="8" fill="hold" nodeType="after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wipe(left)">
                                      <p:cBhvr>
                                        <p:cTn id="22" dur="500"/>
                                        <p:tgtEl>
                                          <p:spTgt spid="9"/>
                                        </p:tgtEl>
                                      </p:cBhvr>
                                    </p:animEffect>
                                  </p:childTnLst>
                                </p:cTn>
                              </p:par>
                            </p:childTnLst>
                          </p:cTn>
                        </p:par>
                        <p:par>
                          <p:cTn id="23" fill="hold">
                            <p:stCondLst>
                              <p:cond delay="1000"/>
                            </p:stCondLst>
                            <p:childTnLst>
                              <p:par>
                                <p:cTn id="24" presetID="10" presetClass="entr" presetSubtype="0" fill="hold" nodeType="afterEffect">
                                  <p:stCondLst>
                                    <p:cond delay="0"/>
                                  </p:stCondLst>
                                  <p:childTnLst>
                                    <p:set>
                                      <p:cBhvr>
                                        <p:cTn id="25" dur="1" fill="hold">
                                          <p:stCondLst>
                                            <p:cond delay="0"/>
                                          </p:stCondLst>
                                        </p:cTn>
                                        <p:tgtEl>
                                          <p:spTgt spid="243714"/>
                                        </p:tgtEl>
                                        <p:attrNameLst>
                                          <p:attrName>style.visibility</p:attrName>
                                        </p:attrNameLst>
                                      </p:cBhvr>
                                      <p:to>
                                        <p:strVal val="visible"/>
                                      </p:to>
                                    </p:set>
                                    <p:animEffect transition="in" filter="fade">
                                      <p:cBhvr>
                                        <p:cTn id="26" dur="500"/>
                                        <p:tgtEl>
                                          <p:spTgt spid="2437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Creating a Transaction Script</a:t>
            </a:r>
            <a:endParaRPr lang="en-US" dirty="0"/>
          </a:p>
        </p:txBody>
      </p:sp>
      <p:sp>
        <p:nvSpPr>
          <p:cNvPr id="6" name="Content Placeholder 2"/>
          <p:cNvSpPr txBox="1">
            <a:spLocks/>
          </p:cNvSpPr>
          <p:nvPr/>
        </p:nvSpPr>
        <p:spPr>
          <a:xfrm>
            <a:off x="457200" y="1255712"/>
            <a:ext cx="8229600" cy="4525963"/>
          </a:xfrm>
          <a:prstGeom prst="rect">
            <a:avLst/>
          </a:prstGeom>
        </p:spPr>
        <p:txBody>
          <a:bodyPr vert="horz" lIns="91440" tIns="45720" rIns="91440" bIns="45720" rtlCol="0">
            <a:normAutofit/>
          </a:bodyPr>
          <a:lstStyle/>
          <a:p>
            <a:pPr marL="342900" marR="0" lvl="0" indent="-342900" algn="l" defTabSz="457200" rtl="0" eaLnBrk="1" fontAlgn="auto" latinLnBrk="0" hangingPunct="1">
              <a:lnSpc>
                <a:spcPct val="100000"/>
              </a:lnSpc>
              <a:spcBef>
                <a:spcPct val="20000"/>
              </a:spcBef>
              <a:spcAft>
                <a:spcPts val="0"/>
              </a:spcAft>
              <a:buClrTx/>
              <a:buSzTx/>
              <a:buFont typeface="Arial"/>
              <a:buChar char="•"/>
              <a:tabLst/>
              <a:defRPr/>
            </a:pPr>
            <a:r>
              <a:rPr kumimoji="0" lang="en-US" sz="3200" b="0" i="0" u="none" strike="noStrike" kern="1200" cap="none" spc="0" normalizeH="0" baseline="0" noProof="0" dirty="0" smtClean="0">
                <a:ln>
                  <a:noFill/>
                </a:ln>
                <a:solidFill>
                  <a:schemeClr val="tx1"/>
                </a:solidFill>
                <a:effectLst/>
                <a:uLnTx/>
                <a:uFillTx/>
                <a:latin typeface="+mn-lt"/>
                <a:ea typeface="+mn-ea"/>
                <a:cs typeface="+mn-cs"/>
              </a:rPr>
              <a:t>Map as usual</a:t>
            </a:r>
          </a:p>
        </p:txBody>
      </p:sp>
      <p:sp>
        <p:nvSpPr>
          <p:cNvPr id="7" name="Slide Number Placeholder 3"/>
          <p:cNvSpPr>
            <a:spLocks noGrp="1"/>
          </p:cNvSpPr>
          <p:nvPr>
            <p:ph type="sldNum" sz="quarter" idx="4294967295"/>
          </p:nvPr>
        </p:nvSpPr>
        <p:spPr>
          <a:xfrm>
            <a:off x="0" y="6332780"/>
            <a:ext cx="304800" cy="155807"/>
          </a:xfrm>
          <a:prstGeom prst="rect">
            <a:avLst/>
          </a:prstGeom>
        </p:spPr>
        <p:txBody>
          <a:bodyPr/>
          <a:lstStyle/>
          <a:p>
            <a:fld id="{487E63D2-696B-4A4C-B45E-2437714EA840}" type="slidenum">
              <a:rPr lang="en-US" smtClean="0"/>
              <a:pPr/>
              <a:t>126</a:t>
            </a:fld>
            <a:endParaRPr lang="en-US" dirty="0"/>
          </a:p>
        </p:txBody>
      </p:sp>
      <p:sp>
        <p:nvSpPr>
          <p:cNvPr id="9" name="Slide Number Placeholder 3"/>
          <p:cNvSpPr txBox="1">
            <a:spLocks/>
          </p:cNvSpPr>
          <p:nvPr/>
        </p:nvSpPr>
        <p:spPr>
          <a:xfrm>
            <a:off x="0" y="6338888"/>
            <a:ext cx="304800" cy="157162"/>
          </a:xfrm>
          <a:prstGeom prst="rect">
            <a:avLst/>
          </a:prstGeom>
          <a:solidFill>
            <a:srgbClr val="CC9900"/>
          </a:solidFill>
        </p:spPr>
        <p:txBody>
          <a:bodyPr vert="horz" lIns="91440" tIns="45720" rIns="91440" bIns="45720" rtlCol="0" anchor="ctr"/>
          <a:lstStyle>
            <a:defPPr>
              <a:defRPr lang="en-US"/>
            </a:defPPr>
            <a:lvl1pPr marL="0" algn="ctr" defTabSz="914400" rtl="0" eaLnBrk="1" latinLnBrk="0" hangingPunct="1">
              <a:defRPr lang="en-US" sz="700" kern="1200" smtClean="0">
                <a:solidFill>
                  <a:schemeClr val="lt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487E63D2-696B-4A4C-B45E-2437714EA840}" type="slidenum">
              <a:rPr lang="en-US" smtClean="0"/>
              <a:pPr/>
              <a:t>126</a:t>
            </a:fld>
            <a:endParaRPr lang="en-US" dirty="0"/>
          </a:p>
        </p:txBody>
      </p:sp>
      <p:pic>
        <p:nvPicPr>
          <p:cNvPr id="1229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52612" y="2081212"/>
            <a:ext cx="5438775" cy="3095625"/>
          </a:xfrm>
          <a:prstGeom prst="rect">
            <a:avLst/>
          </a:prstGeom>
          <a:noFill/>
          <a:ln>
            <a:noFill/>
          </a:ln>
          <a:effectLst>
            <a:outerShdw blurRad="190500" algn="ctr" rotWithShape="0">
              <a:schemeClr val="tx1">
                <a:alpha val="70000"/>
              </a:scheme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 name="Chevron 7"/>
          <p:cNvSpPr/>
          <p:nvPr/>
        </p:nvSpPr>
        <p:spPr>
          <a:xfrm>
            <a:off x="7772400" y="76215"/>
            <a:ext cx="922288" cy="597877"/>
          </a:xfrm>
          <a:prstGeom prst="chevron">
            <a:avLst>
              <a:gd name="adj" fmla="val 40000"/>
            </a:avLst>
          </a:prstGeom>
          <a:solidFill>
            <a:srgbClr val="D45205"/>
          </a:solidFill>
        </p:spPr>
        <p:style>
          <a:lnRef idx="2">
            <a:schemeClr val="lt1">
              <a:hueOff val="0"/>
              <a:satOff val="0"/>
              <a:lumOff val="0"/>
              <a:alphaOff val="0"/>
            </a:schemeClr>
          </a:lnRef>
          <a:fillRef idx="1">
            <a:scrgbClr r="0" g="0" b="0"/>
          </a:fillRef>
          <a:effectRef idx="0">
            <a:schemeClr val="accent3">
              <a:hueOff val="0"/>
              <a:satOff val="0"/>
              <a:lumOff val="0"/>
              <a:alphaOff val="0"/>
            </a:schemeClr>
          </a:effectRef>
          <a:fontRef idx="minor">
            <a:schemeClr val="lt1"/>
          </a:fontRef>
        </p:style>
        <p:txBody>
          <a:bodyPr/>
          <a:lstStyle/>
          <a:p>
            <a:r>
              <a:rPr lang="en-US" sz="3600" dirty="0">
                <a:latin typeface="Broadway" panose="04040905080B02020502" pitchFamily="82" charset="0"/>
              </a:rPr>
              <a:t>D</a:t>
            </a:r>
          </a:p>
        </p:txBody>
      </p:sp>
    </p:spTree>
    <p:extLst>
      <p:ext uri="{BB962C8B-B14F-4D97-AF65-F5344CB8AC3E}">
        <p14:creationId xmlns:p14="http://schemas.microsoft.com/office/powerpoint/2010/main" val="1555651999"/>
      </p:ext>
    </p:extLst>
  </p:cSld>
  <p:clrMapOvr>
    <a:masterClrMapping/>
  </p:clrMapOvr>
  <p:timing>
    <p:tnLst>
      <p:par>
        <p:cTn id="1" dur="indefinite" restart="never" nodeType="tmRoot"/>
      </p:par>
    </p:tn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stretch>
            <a:fillRect/>
          </a:stretch>
        </p:blipFill>
        <p:spPr>
          <a:xfrm>
            <a:off x="981869" y="2418906"/>
            <a:ext cx="7251675" cy="3408404"/>
          </a:xfrm>
          <a:prstGeom prst="rect">
            <a:avLst/>
          </a:prstGeom>
          <a:effectLst>
            <a:outerShdw blurRad="190500" algn="ctr" rotWithShape="0">
              <a:srgbClr val="000000">
                <a:alpha val="70000"/>
              </a:srgbClr>
            </a:outerShdw>
          </a:effectLst>
        </p:spPr>
      </p:pic>
      <p:sp>
        <p:nvSpPr>
          <p:cNvPr id="2" name="Title 1"/>
          <p:cNvSpPr>
            <a:spLocks noGrp="1"/>
          </p:cNvSpPr>
          <p:nvPr>
            <p:ph type="title"/>
          </p:nvPr>
        </p:nvSpPr>
        <p:spPr/>
        <p:txBody>
          <a:bodyPr/>
          <a:lstStyle/>
          <a:p>
            <a:r>
              <a:rPr lang="en-US" dirty="0"/>
              <a:t>Creating a Transaction Script</a:t>
            </a:r>
          </a:p>
        </p:txBody>
      </p:sp>
      <p:sp>
        <p:nvSpPr>
          <p:cNvPr id="3" name="Content Placeholder 2"/>
          <p:cNvSpPr>
            <a:spLocks noGrp="1"/>
          </p:cNvSpPr>
          <p:nvPr>
            <p:ph idx="1"/>
          </p:nvPr>
        </p:nvSpPr>
        <p:spPr>
          <a:xfrm>
            <a:off x="479656" y="1168527"/>
            <a:ext cx="8215032" cy="4558068"/>
          </a:xfrm>
        </p:spPr>
        <p:txBody>
          <a:bodyPr/>
          <a:lstStyle/>
          <a:p>
            <a:r>
              <a:rPr lang="en-US" dirty="0" smtClean="0"/>
              <a:t>Mapping – Expert Tab</a:t>
            </a:r>
          </a:p>
          <a:p>
            <a:pPr lvl="1"/>
            <a:r>
              <a:rPr lang="en-US" dirty="0" smtClean="0"/>
              <a:t>Loops will be created</a:t>
            </a:r>
          </a:p>
          <a:p>
            <a:pPr lvl="2"/>
            <a:r>
              <a:rPr lang="en-US" dirty="0" smtClean="0"/>
              <a:t>Complete Properties values</a:t>
            </a:r>
          </a:p>
          <a:p>
            <a:pPr lvl="1"/>
            <a:endParaRPr lang="en-US" dirty="0" smtClean="0"/>
          </a:p>
        </p:txBody>
      </p:sp>
      <p:sp>
        <p:nvSpPr>
          <p:cNvPr id="10" name="Rectangle 9"/>
          <p:cNvSpPr/>
          <p:nvPr/>
        </p:nvSpPr>
        <p:spPr>
          <a:xfrm flipV="1">
            <a:off x="1776557" y="4388559"/>
            <a:ext cx="266329" cy="1438749"/>
          </a:xfrm>
          <a:prstGeom prst="rect">
            <a:avLst/>
          </a:prstGeom>
          <a:noFill/>
          <a:ln w="28575">
            <a:solidFill>
              <a:schemeClr val="accent6">
                <a:lumMod val="7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pic>
        <p:nvPicPr>
          <p:cNvPr id="4099"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728427" y="2417360"/>
            <a:ext cx="3990975" cy="34099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9" name="Rectangle 8"/>
          <p:cNvSpPr/>
          <p:nvPr/>
        </p:nvSpPr>
        <p:spPr>
          <a:xfrm flipV="1">
            <a:off x="4777829" y="3779434"/>
            <a:ext cx="1826740" cy="960995"/>
          </a:xfrm>
          <a:prstGeom prst="rect">
            <a:avLst/>
          </a:prstGeom>
          <a:noFill/>
          <a:ln w="28575">
            <a:solidFill>
              <a:schemeClr val="accent6">
                <a:lumMod val="7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1" name="Chevron 10"/>
          <p:cNvSpPr/>
          <p:nvPr/>
        </p:nvSpPr>
        <p:spPr>
          <a:xfrm>
            <a:off x="7772400" y="76215"/>
            <a:ext cx="922288" cy="597877"/>
          </a:xfrm>
          <a:prstGeom prst="chevron">
            <a:avLst>
              <a:gd name="adj" fmla="val 40000"/>
            </a:avLst>
          </a:prstGeom>
          <a:solidFill>
            <a:srgbClr val="D45205"/>
          </a:solidFill>
        </p:spPr>
        <p:style>
          <a:lnRef idx="2">
            <a:schemeClr val="lt1">
              <a:hueOff val="0"/>
              <a:satOff val="0"/>
              <a:lumOff val="0"/>
              <a:alphaOff val="0"/>
            </a:schemeClr>
          </a:lnRef>
          <a:fillRef idx="1">
            <a:scrgbClr r="0" g="0" b="0"/>
          </a:fillRef>
          <a:effectRef idx="0">
            <a:schemeClr val="accent3">
              <a:hueOff val="0"/>
              <a:satOff val="0"/>
              <a:lumOff val="0"/>
              <a:alphaOff val="0"/>
            </a:schemeClr>
          </a:effectRef>
          <a:fontRef idx="minor">
            <a:schemeClr val="lt1"/>
          </a:fontRef>
        </p:style>
        <p:txBody>
          <a:bodyPr/>
          <a:lstStyle/>
          <a:p>
            <a:r>
              <a:rPr lang="en-US" sz="3600" dirty="0">
                <a:latin typeface="Broadway" panose="04040905080B02020502" pitchFamily="82" charset="0"/>
              </a:rPr>
              <a:t>D</a:t>
            </a:r>
          </a:p>
        </p:txBody>
      </p:sp>
    </p:spTree>
    <p:extLst>
      <p:ext uri="{BB962C8B-B14F-4D97-AF65-F5344CB8AC3E}">
        <p14:creationId xmlns:p14="http://schemas.microsoft.com/office/powerpoint/2010/main" val="18039257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par>
                          <p:cTn id="7" fill="hold">
                            <p:stCondLst>
                              <p:cond delay="0"/>
                            </p:stCondLst>
                            <p:childTnLst>
                              <p:par>
                                <p:cTn id="8" presetID="10" presetClass="entr" presetSubtype="0" fill="hold" grpId="0" nodeType="after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fade">
                                      <p:cBhvr>
                                        <p:cTn id="10" dur="500"/>
                                        <p:tgtEl>
                                          <p:spTgt spid="10"/>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fade">
                                      <p:cBhvr>
                                        <p:cTn id="15" dur="1000"/>
                                        <p:tgtEl>
                                          <p:spTgt spid="3">
                                            <p:txEl>
                                              <p:pRg st="2" end="2"/>
                                            </p:txEl>
                                          </p:spTgt>
                                        </p:tgtEl>
                                      </p:cBhvr>
                                    </p:animEffect>
                                  </p:childTnLst>
                                </p:cTn>
                              </p:par>
                            </p:childTnLst>
                          </p:cTn>
                        </p:par>
                        <p:par>
                          <p:cTn id="16" fill="hold">
                            <p:stCondLst>
                              <p:cond delay="1000"/>
                            </p:stCondLst>
                            <p:childTnLst>
                              <p:par>
                                <p:cTn id="17" presetID="10" presetClass="entr" presetSubtype="0" fill="hold" nodeType="afterEffect">
                                  <p:stCondLst>
                                    <p:cond delay="0"/>
                                  </p:stCondLst>
                                  <p:childTnLst>
                                    <p:set>
                                      <p:cBhvr>
                                        <p:cTn id="18" dur="1" fill="hold">
                                          <p:stCondLst>
                                            <p:cond delay="0"/>
                                          </p:stCondLst>
                                        </p:cTn>
                                        <p:tgtEl>
                                          <p:spTgt spid="4099"/>
                                        </p:tgtEl>
                                        <p:attrNameLst>
                                          <p:attrName>style.visibility</p:attrName>
                                        </p:attrNameLst>
                                      </p:cBhvr>
                                      <p:to>
                                        <p:strVal val="visible"/>
                                      </p:to>
                                    </p:set>
                                    <p:animEffect transition="in" filter="fade">
                                      <p:cBhvr>
                                        <p:cTn id="19" dur="500"/>
                                        <p:tgtEl>
                                          <p:spTgt spid="4099"/>
                                        </p:tgtEl>
                                      </p:cBhvr>
                                    </p:animEffect>
                                  </p:childTnLst>
                                </p:cTn>
                              </p:par>
                            </p:childTnLst>
                          </p:cTn>
                        </p:par>
                        <p:par>
                          <p:cTn id="20" fill="hold">
                            <p:stCondLst>
                              <p:cond delay="1500"/>
                            </p:stCondLst>
                            <p:childTnLst>
                              <p:par>
                                <p:cTn id="21" presetID="10" presetClass="entr" presetSubtype="0" fill="hold" grpId="0" nodeType="after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fade">
                                      <p:cBhvr>
                                        <p:cTn id="23"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9" grpId="0" animBg="1"/>
    </p:bld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Creating </a:t>
            </a:r>
            <a:r>
              <a:rPr lang="en-US" dirty="0"/>
              <a:t>a </a:t>
            </a:r>
            <a:r>
              <a:rPr lang="en-US" dirty="0" smtClean="0"/>
              <a:t>Transaction </a:t>
            </a:r>
            <a:r>
              <a:rPr lang="en-US" dirty="0"/>
              <a:t>Script</a:t>
            </a:r>
          </a:p>
        </p:txBody>
      </p:sp>
      <p:sp>
        <p:nvSpPr>
          <p:cNvPr id="3" name="Content Placeholder 2"/>
          <p:cNvSpPr>
            <a:spLocks noGrp="1"/>
          </p:cNvSpPr>
          <p:nvPr>
            <p:ph idx="1"/>
          </p:nvPr>
        </p:nvSpPr>
        <p:spPr>
          <a:xfrm>
            <a:off x="457200" y="1277775"/>
            <a:ext cx="8229600" cy="4525963"/>
          </a:xfrm>
        </p:spPr>
        <p:txBody>
          <a:bodyPr numCol="2">
            <a:normAutofit/>
          </a:bodyPr>
          <a:lstStyle/>
          <a:p>
            <a:r>
              <a:rPr lang="en-US" dirty="0" smtClean="0"/>
              <a:t>Mapping – Basic Tab</a:t>
            </a:r>
          </a:p>
          <a:p>
            <a:pPr lvl="1"/>
            <a:r>
              <a:rPr lang="en-US" dirty="0" smtClean="0"/>
              <a:t>Drag and Drop </a:t>
            </a:r>
          </a:p>
          <a:p>
            <a:pPr lvl="1"/>
            <a:endParaRPr lang="en-US" dirty="0" smtClean="0"/>
          </a:p>
          <a:p>
            <a:pPr lvl="1"/>
            <a:endParaRPr lang="en-US" dirty="0"/>
          </a:p>
          <a:p>
            <a:pPr lvl="1"/>
            <a:endParaRPr lang="en-US" dirty="0" smtClean="0"/>
          </a:p>
          <a:p>
            <a:pPr lvl="1"/>
            <a:endParaRPr lang="en-US" dirty="0"/>
          </a:p>
          <a:p>
            <a:pPr lvl="1"/>
            <a:endParaRPr lang="en-US" dirty="0" smtClean="0"/>
          </a:p>
          <a:p>
            <a:pPr lvl="1"/>
            <a:endParaRPr lang="en-US" dirty="0"/>
          </a:p>
          <a:p>
            <a:pPr lvl="1"/>
            <a:endParaRPr lang="en-US" dirty="0" smtClean="0"/>
          </a:p>
          <a:p>
            <a:pPr lvl="1"/>
            <a:r>
              <a:rPr lang="en-US" smtClean="0"/>
              <a:t>AutoMap </a:t>
            </a:r>
            <a:endParaRPr lang="en-US" dirty="0"/>
          </a:p>
        </p:txBody>
      </p:sp>
      <p:pic>
        <p:nvPicPr>
          <p:cNvPr id="4" name="Picture 3"/>
          <p:cNvPicPr>
            <a:picLocks noChangeAspect="1"/>
          </p:cNvPicPr>
          <p:nvPr/>
        </p:nvPicPr>
        <p:blipFill>
          <a:blip r:embed="rId3"/>
          <a:stretch>
            <a:fillRect/>
          </a:stretch>
        </p:blipFill>
        <p:spPr>
          <a:xfrm>
            <a:off x="247160" y="2301933"/>
            <a:ext cx="8649680" cy="3356076"/>
          </a:xfrm>
          <a:prstGeom prst="rect">
            <a:avLst/>
          </a:prstGeom>
          <a:effectLst>
            <a:outerShdw blurRad="190500" algn="ctr" rotWithShape="0">
              <a:srgbClr val="000000">
                <a:alpha val="70000"/>
              </a:srgbClr>
            </a:outerShdw>
          </a:effectLst>
        </p:spPr>
      </p:pic>
      <p:sp>
        <p:nvSpPr>
          <p:cNvPr id="6" name="Chevron 5"/>
          <p:cNvSpPr/>
          <p:nvPr/>
        </p:nvSpPr>
        <p:spPr>
          <a:xfrm>
            <a:off x="7772400" y="76215"/>
            <a:ext cx="922288" cy="597877"/>
          </a:xfrm>
          <a:prstGeom prst="chevron">
            <a:avLst>
              <a:gd name="adj" fmla="val 40000"/>
            </a:avLst>
          </a:prstGeom>
          <a:solidFill>
            <a:srgbClr val="D45205"/>
          </a:solidFill>
        </p:spPr>
        <p:style>
          <a:lnRef idx="2">
            <a:schemeClr val="lt1">
              <a:hueOff val="0"/>
              <a:satOff val="0"/>
              <a:lumOff val="0"/>
              <a:alphaOff val="0"/>
            </a:schemeClr>
          </a:lnRef>
          <a:fillRef idx="1">
            <a:scrgbClr r="0" g="0" b="0"/>
          </a:fillRef>
          <a:effectRef idx="0">
            <a:schemeClr val="accent3">
              <a:hueOff val="0"/>
              <a:satOff val="0"/>
              <a:lumOff val="0"/>
              <a:alphaOff val="0"/>
            </a:schemeClr>
          </a:effectRef>
          <a:fontRef idx="minor">
            <a:schemeClr val="lt1"/>
          </a:fontRef>
        </p:style>
        <p:txBody>
          <a:bodyPr/>
          <a:lstStyle/>
          <a:p>
            <a:r>
              <a:rPr lang="en-US" sz="3600" dirty="0">
                <a:latin typeface="Broadway" panose="04040905080B02020502" pitchFamily="82" charset="0"/>
              </a:rPr>
              <a:t>D</a:t>
            </a:r>
          </a:p>
        </p:txBody>
      </p:sp>
    </p:spTree>
    <p:extLst>
      <p:ext uri="{BB962C8B-B14F-4D97-AF65-F5344CB8AC3E}">
        <p14:creationId xmlns:p14="http://schemas.microsoft.com/office/powerpoint/2010/main" val="8170687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10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9" end="9"/>
                                            </p:txEl>
                                          </p:spTgt>
                                        </p:tgtEl>
                                        <p:attrNameLst>
                                          <p:attrName>style.visibility</p:attrName>
                                        </p:attrNameLst>
                                      </p:cBhvr>
                                      <p:to>
                                        <p:strVal val="visible"/>
                                      </p:to>
                                    </p:set>
                                    <p:animEffect transition="in" filter="fade">
                                      <p:cBhvr>
                                        <p:cTn id="12" dur="1000"/>
                                        <p:tgtEl>
                                          <p:spTgt spid="3">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Runner Tips</a:t>
            </a:r>
            <a:endParaRPr lang="en-US" dirty="0"/>
          </a:p>
        </p:txBody>
      </p:sp>
      <p:sp>
        <p:nvSpPr>
          <p:cNvPr id="3" name="Content Placeholder 2"/>
          <p:cNvSpPr>
            <a:spLocks noGrp="1"/>
          </p:cNvSpPr>
          <p:nvPr>
            <p:ph idx="1"/>
          </p:nvPr>
        </p:nvSpPr>
        <p:spPr>
          <a:xfrm>
            <a:off x="457200" y="1259114"/>
            <a:ext cx="8229600" cy="5220063"/>
          </a:xfrm>
        </p:spPr>
        <p:txBody>
          <a:bodyPr>
            <a:normAutofit/>
          </a:bodyPr>
          <a:lstStyle/>
          <a:p>
            <a:r>
              <a:rPr lang="en-US" dirty="0" smtClean="0"/>
              <a:t>Data Files</a:t>
            </a:r>
          </a:p>
          <a:p>
            <a:pPr lvl="1"/>
            <a:r>
              <a:rPr lang="en-US" dirty="0" smtClean="0"/>
              <a:t>Multiple Loops</a:t>
            </a:r>
          </a:p>
          <a:p>
            <a:pPr lvl="2"/>
            <a:r>
              <a:rPr lang="en-US" dirty="0" smtClean="0"/>
              <a:t>Correct ID Indicators</a:t>
            </a:r>
          </a:p>
          <a:p>
            <a:pPr lvl="2"/>
            <a:r>
              <a:rPr lang="en-US" dirty="0" smtClean="0"/>
              <a:t>Data with the correct Loop </a:t>
            </a:r>
          </a:p>
          <a:p>
            <a:pPr lvl="1"/>
            <a:r>
              <a:rPr lang="en-US" dirty="0" smtClean="0"/>
              <a:t>Values may be different</a:t>
            </a:r>
          </a:p>
          <a:p>
            <a:pPr lvl="2"/>
            <a:r>
              <a:rPr lang="en-US" dirty="0" smtClean="0"/>
              <a:t>German term may be required</a:t>
            </a:r>
          </a:p>
          <a:p>
            <a:pPr lvl="1"/>
            <a:r>
              <a:rPr lang="en-US" dirty="0" smtClean="0"/>
              <a:t>Formatting Excel</a:t>
            </a:r>
          </a:p>
          <a:p>
            <a:pPr lvl="2"/>
            <a:r>
              <a:rPr lang="en-US" dirty="0" smtClean="0"/>
              <a:t>Successful logs may have multiple messages</a:t>
            </a:r>
          </a:p>
          <a:p>
            <a:pPr lvl="3"/>
            <a:r>
              <a:rPr lang="en-US" dirty="0" smtClean="0"/>
              <a:t>Set Excel column to Wrap Text</a:t>
            </a:r>
          </a:p>
          <a:p>
            <a:pPr lvl="2"/>
            <a:r>
              <a:rPr lang="en-US" dirty="0" smtClean="0"/>
              <a:t>Fields may need to be formatted to Text</a:t>
            </a:r>
          </a:p>
          <a:p>
            <a:pPr lvl="3"/>
            <a:r>
              <a:rPr lang="en-US" dirty="0" smtClean="0"/>
              <a:t>Cell padding</a:t>
            </a:r>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877291" y="1530961"/>
            <a:ext cx="2352675" cy="1990725"/>
          </a:xfrm>
          <a:prstGeom prst="rect">
            <a:avLst/>
          </a:prstGeom>
          <a:noFill/>
          <a:ln>
            <a:noFill/>
          </a:ln>
          <a:effectLst>
            <a:outerShdw blurRad="190500" algn="ctr" rotWithShape="0">
              <a:schemeClr val="tx1">
                <a:alpha val="70000"/>
              </a:scheme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Rectangle 5"/>
          <p:cNvSpPr/>
          <p:nvPr/>
        </p:nvSpPr>
        <p:spPr>
          <a:xfrm flipV="1">
            <a:off x="5910628" y="1530960"/>
            <a:ext cx="571500" cy="1990725"/>
          </a:xfrm>
          <a:prstGeom prst="rect">
            <a:avLst/>
          </a:prstGeom>
          <a:noFill/>
          <a:ln w="28575">
            <a:solidFill>
              <a:schemeClr val="accent6">
                <a:lumMod val="7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7" name="Rectangle 6"/>
          <p:cNvSpPr/>
          <p:nvPr/>
        </p:nvSpPr>
        <p:spPr>
          <a:xfrm flipV="1">
            <a:off x="6482128" y="2285999"/>
            <a:ext cx="1711935" cy="316523"/>
          </a:xfrm>
          <a:prstGeom prst="rect">
            <a:avLst/>
          </a:prstGeom>
          <a:noFill/>
          <a:ln w="28575">
            <a:solidFill>
              <a:schemeClr val="accent6">
                <a:lumMod val="7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8" name="Chevron 7"/>
          <p:cNvSpPr/>
          <p:nvPr/>
        </p:nvSpPr>
        <p:spPr>
          <a:xfrm>
            <a:off x="7772400" y="76215"/>
            <a:ext cx="922288" cy="597877"/>
          </a:xfrm>
          <a:prstGeom prst="chevron">
            <a:avLst>
              <a:gd name="adj" fmla="val 40000"/>
            </a:avLst>
          </a:prstGeom>
          <a:solidFill>
            <a:srgbClr val="D45205"/>
          </a:solidFill>
        </p:spPr>
        <p:style>
          <a:lnRef idx="2">
            <a:schemeClr val="lt1">
              <a:hueOff val="0"/>
              <a:satOff val="0"/>
              <a:lumOff val="0"/>
              <a:alphaOff val="0"/>
            </a:schemeClr>
          </a:lnRef>
          <a:fillRef idx="1">
            <a:scrgbClr r="0" g="0" b="0"/>
          </a:fillRef>
          <a:effectRef idx="0">
            <a:schemeClr val="accent3">
              <a:hueOff val="0"/>
              <a:satOff val="0"/>
              <a:lumOff val="0"/>
              <a:alphaOff val="0"/>
            </a:schemeClr>
          </a:effectRef>
          <a:fontRef idx="minor">
            <a:schemeClr val="lt1"/>
          </a:fontRef>
        </p:style>
        <p:txBody>
          <a:bodyPr/>
          <a:lstStyle/>
          <a:p>
            <a:r>
              <a:rPr lang="en-US" sz="3600" dirty="0">
                <a:latin typeface="Broadway" panose="04040905080B02020502" pitchFamily="82" charset="0"/>
              </a:rPr>
              <a:t>D</a:t>
            </a:r>
          </a:p>
        </p:txBody>
      </p:sp>
    </p:spTree>
    <p:extLst>
      <p:ext uri="{BB962C8B-B14F-4D97-AF65-F5344CB8AC3E}">
        <p14:creationId xmlns:p14="http://schemas.microsoft.com/office/powerpoint/2010/main" val="16612070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026"/>
                                        </p:tgtEl>
                                        <p:attrNameLst>
                                          <p:attrName>style.visibility</p:attrName>
                                        </p:attrNameLst>
                                      </p:cBhvr>
                                      <p:to>
                                        <p:strVal val="visible"/>
                                      </p:to>
                                    </p:set>
                                    <p:animEffect transition="in" filter="fade">
                                      <p:cBhvr>
                                        <p:cTn id="11" dur="500"/>
                                        <p:tgtEl>
                                          <p:spTgt spid="1026"/>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nodeType="clickEffect">
                                  <p:stCondLst>
                                    <p:cond delay="0"/>
                                  </p:stCondLst>
                                  <p:childTnLst>
                                    <p:set>
                                      <p:cBhvr>
                                        <p:cTn id="15" dur="1" fill="hold">
                                          <p:stCondLst>
                                            <p:cond delay="0"/>
                                          </p:stCondLst>
                                        </p:cTn>
                                        <p:tgtEl>
                                          <p:spTgt spid="3">
                                            <p:txEl>
                                              <p:pRg st="1" end="1"/>
                                            </p:txEl>
                                          </p:spTgt>
                                        </p:tgtEl>
                                        <p:attrNameLst>
                                          <p:attrName>style.visibility</p:attrName>
                                        </p:attrNameLst>
                                      </p:cBhvr>
                                      <p:to>
                                        <p:strVal val="visible"/>
                                      </p:to>
                                    </p:set>
                                    <p:animEffect transition="in" filter="fade">
                                      <p:cBhvr>
                                        <p:cTn id="16" dur="500"/>
                                        <p:tgtEl>
                                          <p:spTgt spid="3">
                                            <p:txEl>
                                              <p:pRg st="1" end="1"/>
                                            </p:txEl>
                                          </p:spTgt>
                                        </p:tgtEl>
                                      </p:cBhvr>
                                    </p:animEffect>
                                  </p:childTnLst>
                                </p:cTn>
                              </p:par>
                            </p:childTnLst>
                          </p:cTn>
                        </p:par>
                        <p:par>
                          <p:cTn id="17" fill="hold">
                            <p:stCondLst>
                              <p:cond delay="500"/>
                            </p:stCondLst>
                            <p:childTnLst>
                              <p:par>
                                <p:cTn id="18" presetID="10" presetClass="entr" presetSubtype="0" fill="hold" nodeType="afterEffect">
                                  <p:stCondLst>
                                    <p:cond delay="0"/>
                                  </p:stCondLst>
                                  <p:childTnLst>
                                    <p:set>
                                      <p:cBhvr>
                                        <p:cTn id="19" dur="1" fill="hold">
                                          <p:stCondLst>
                                            <p:cond delay="0"/>
                                          </p:stCondLst>
                                        </p:cTn>
                                        <p:tgtEl>
                                          <p:spTgt spid="3">
                                            <p:txEl>
                                              <p:pRg st="2" end="2"/>
                                            </p:txEl>
                                          </p:spTgt>
                                        </p:tgtEl>
                                        <p:attrNameLst>
                                          <p:attrName>style.visibility</p:attrName>
                                        </p:attrNameLst>
                                      </p:cBhvr>
                                      <p:to>
                                        <p:strVal val="visible"/>
                                      </p:to>
                                    </p:set>
                                    <p:animEffect transition="in" filter="fade">
                                      <p:cBhvr>
                                        <p:cTn id="20" dur="500"/>
                                        <p:tgtEl>
                                          <p:spTgt spid="3">
                                            <p:txEl>
                                              <p:pRg st="2" end="2"/>
                                            </p:txEl>
                                          </p:spTgt>
                                        </p:tgtEl>
                                      </p:cBhvr>
                                    </p:animEffect>
                                  </p:childTnLst>
                                </p:cTn>
                              </p:par>
                              <p:par>
                                <p:cTn id="21" presetID="22" presetClass="entr" presetSubtype="8" fill="hold" grpId="0" nodeType="with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wipe(left)">
                                      <p:cBhvr>
                                        <p:cTn id="23" dur="500"/>
                                        <p:tgtEl>
                                          <p:spTgt spid="6"/>
                                        </p:tgtEl>
                                      </p:cBhvr>
                                    </p:animEffect>
                                  </p:childTnLst>
                                </p:cTn>
                              </p:par>
                            </p:childTnLst>
                          </p:cTn>
                        </p:par>
                        <p:par>
                          <p:cTn id="24" fill="hold">
                            <p:stCondLst>
                              <p:cond delay="1000"/>
                            </p:stCondLst>
                            <p:childTnLst>
                              <p:par>
                                <p:cTn id="25" presetID="10" presetClass="entr" presetSubtype="0" fill="hold" nodeType="afterEffect">
                                  <p:stCondLst>
                                    <p:cond delay="0"/>
                                  </p:stCondLst>
                                  <p:childTnLst>
                                    <p:set>
                                      <p:cBhvr>
                                        <p:cTn id="26" dur="1" fill="hold">
                                          <p:stCondLst>
                                            <p:cond delay="0"/>
                                          </p:stCondLst>
                                        </p:cTn>
                                        <p:tgtEl>
                                          <p:spTgt spid="3">
                                            <p:txEl>
                                              <p:pRg st="3" end="3"/>
                                            </p:txEl>
                                          </p:spTgt>
                                        </p:tgtEl>
                                        <p:attrNameLst>
                                          <p:attrName>style.visibility</p:attrName>
                                        </p:attrNameLst>
                                      </p:cBhvr>
                                      <p:to>
                                        <p:strVal val="visible"/>
                                      </p:to>
                                    </p:set>
                                    <p:animEffect transition="in" filter="fade">
                                      <p:cBhvr>
                                        <p:cTn id="27" dur="500"/>
                                        <p:tgtEl>
                                          <p:spTgt spid="3">
                                            <p:txEl>
                                              <p:pRg st="3" end="3"/>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3">
                                            <p:txEl>
                                              <p:pRg st="4" end="4"/>
                                            </p:txEl>
                                          </p:spTgt>
                                        </p:tgtEl>
                                        <p:attrNameLst>
                                          <p:attrName>style.visibility</p:attrName>
                                        </p:attrNameLst>
                                      </p:cBhvr>
                                      <p:to>
                                        <p:strVal val="visible"/>
                                      </p:to>
                                    </p:set>
                                    <p:animEffect transition="in" filter="fade">
                                      <p:cBhvr>
                                        <p:cTn id="32" dur="500"/>
                                        <p:tgtEl>
                                          <p:spTgt spid="3">
                                            <p:txEl>
                                              <p:pRg st="4" end="4"/>
                                            </p:txEl>
                                          </p:spTgt>
                                        </p:tgtEl>
                                      </p:cBhvr>
                                    </p:animEffect>
                                  </p:childTnLst>
                                </p:cTn>
                              </p:par>
                            </p:childTnLst>
                          </p:cTn>
                        </p:par>
                        <p:par>
                          <p:cTn id="33" fill="hold">
                            <p:stCondLst>
                              <p:cond delay="500"/>
                            </p:stCondLst>
                            <p:childTnLst>
                              <p:par>
                                <p:cTn id="34" presetID="10" presetClass="entr" presetSubtype="0" fill="hold" nodeType="afterEffect">
                                  <p:stCondLst>
                                    <p:cond delay="0"/>
                                  </p:stCondLst>
                                  <p:childTnLst>
                                    <p:set>
                                      <p:cBhvr>
                                        <p:cTn id="35" dur="1" fill="hold">
                                          <p:stCondLst>
                                            <p:cond delay="0"/>
                                          </p:stCondLst>
                                        </p:cTn>
                                        <p:tgtEl>
                                          <p:spTgt spid="3">
                                            <p:txEl>
                                              <p:pRg st="5" end="5"/>
                                            </p:txEl>
                                          </p:spTgt>
                                        </p:tgtEl>
                                        <p:attrNameLst>
                                          <p:attrName>style.visibility</p:attrName>
                                        </p:attrNameLst>
                                      </p:cBhvr>
                                      <p:to>
                                        <p:strVal val="visible"/>
                                      </p:to>
                                    </p:set>
                                    <p:animEffect transition="in" filter="fade">
                                      <p:cBhvr>
                                        <p:cTn id="36" dur="500"/>
                                        <p:tgtEl>
                                          <p:spTgt spid="3">
                                            <p:txEl>
                                              <p:pRg st="5" end="5"/>
                                            </p:txEl>
                                          </p:spTgt>
                                        </p:tgtEl>
                                      </p:cBhvr>
                                    </p:animEffect>
                                  </p:childTnLst>
                                </p:cTn>
                              </p:par>
                            </p:childTnLst>
                          </p:cTn>
                        </p:par>
                        <p:par>
                          <p:cTn id="37" fill="hold">
                            <p:stCondLst>
                              <p:cond delay="1000"/>
                            </p:stCondLst>
                            <p:childTnLst>
                              <p:par>
                                <p:cTn id="38" presetID="22" presetClass="entr" presetSubtype="8" fill="hold" grpId="0" nodeType="afterEffect">
                                  <p:stCondLst>
                                    <p:cond delay="0"/>
                                  </p:stCondLst>
                                  <p:childTnLst>
                                    <p:set>
                                      <p:cBhvr>
                                        <p:cTn id="39" dur="1" fill="hold">
                                          <p:stCondLst>
                                            <p:cond delay="0"/>
                                          </p:stCondLst>
                                        </p:cTn>
                                        <p:tgtEl>
                                          <p:spTgt spid="7"/>
                                        </p:tgtEl>
                                        <p:attrNameLst>
                                          <p:attrName>style.visibility</p:attrName>
                                        </p:attrNameLst>
                                      </p:cBhvr>
                                      <p:to>
                                        <p:strVal val="visible"/>
                                      </p:to>
                                    </p:set>
                                    <p:animEffect transition="in" filter="wipe(left)">
                                      <p:cBhvr>
                                        <p:cTn id="40" dur="500"/>
                                        <p:tgtEl>
                                          <p:spTgt spid="7"/>
                                        </p:tgtEl>
                                      </p:cBhvr>
                                    </p:animEffect>
                                  </p:childTnLst>
                                </p:cTn>
                              </p:par>
                            </p:childTnLst>
                          </p:cTn>
                        </p:par>
                      </p:childTnLst>
                    </p:cTn>
                  </p:par>
                  <p:par>
                    <p:cTn id="41" fill="hold">
                      <p:stCondLst>
                        <p:cond delay="indefinite"/>
                      </p:stCondLst>
                      <p:childTnLst>
                        <p:par>
                          <p:cTn id="42" fill="hold">
                            <p:stCondLst>
                              <p:cond delay="0"/>
                            </p:stCondLst>
                            <p:childTnLst>
                              <p:par>
                                <p:cTn id="43" presetID="10" presetClass="entr" presetSubtype="0" fill="hold" nodeType="clickEffect">
                                  <p:stCondLst>
                                    <p:cond delay="0"/>
                                  </p:stCondLst>
                                  <p:childTnLst>
                                    <p:set>
                                      <p:cBhvr>
                                        <p:cTn id="44" dur="1" fill="hold">
                                          <p:stCondLst>
                                            <p:cond delay="0"/>
                                          </p:stCondLst>
                                        </p:cTn>
                                        <p:tgtEl>
                                          <p:spTgt spid="3">
                                            <p:txEl>
                                              <p:pRg st="6" end="6"/>
                                            </p:txEl>
                                          </p:spTgt>
                                        </p:tgtEl>
                                        <p:attrNameLst>
                                          <p:attrName>style.visibility</p:attrName>
                                        </p:attrNameLst>
                                      </p:cBhvr>
                                      <p:to>
                                        <p:strVal val="visible"/>
                                      </p:to>
                                    </p:set>
                                    <p:animEffect transition="in" filter="fade">
                                      <p:cBhvr>
                                        <p:cTn id="45" dur="500"/>
                                        <p:tgtEl>
                                          <p:spTgt spid="3">
                                            <p:txEl>
                                              <p:pRg st="6" end="6"/>
                                            </p:txEl>
                                          </p:spTgt>
                                        </p:tgtEl>
                                      </p:cBhvr>
                                    </p:animEffect>
                                  </p:childTnLst>
                                </p:cTn>
                              </p:par>
                            </p:childTnLst>
                          </p:cTn>
                        </p:par>
                        <p:par>
                          <p:cTn id="46" fill="hold">
                            <p:stCondLst>
                              <p:cond delay="500"/>
                            </p:stCondLst>
                            <p:childTnLst>
                              <p:par>
                                <p:cTn id="47" presetID="10" presetClass="entr" presetSubtype="0" fill="hold" nodeType="afterEffect">
                                  <p:stCondLst>
                                    <p:cond delay="0"/>
                                  </p:stCondLst>
                                  <p:childTnLst>
                                    <p:set>
                                      <p:cBhvr>
                                        <p:cTn id="48" dur="1" fill="hold">
                                          <p:stCondLst>
                                            <p:cond delay="0"/>
                                          </p:stCondLst>
                                        </p:cTn>
                                        <p:tgtEl>
                                          <p:spTgt spid="3">
                                            <p:txEl>
                                              <p:pRg st="7" end="7"/>
                                            </p:txEl>
                                          </p:spTgt>
                                        </p:tgtEl>
                                        <p:attrNameLst>
                                          <p:attrName>style.visibility</p:attrName>
                                        </p:attrNameLst>
                                      </p:cBhvr>
                                      <p:to>
                                        <p:strVal val="visible"/>
                                      </p:to>
                                    </p:set>
                                    <p:animEffect transition="in" filter="fade">
                                      <p:cBhvr>
                                        <p:cTn id="49" dur="500"/>
                                        <p:tgtEl>
                                          <p:spTgt spid="3">
                                            <p:txEl>
                                              <p:pRg st="7" end="7"/>
                                            </p:txEl>
                                          </p:spTgt>
                                        </p:tgtEl>
                                      </p:cBhvr>
                                    </p:animEffect>
                                  </p:childTnLst>
                                </p:cTn>
                              </p:par>
                            </p:childTnLst>
                          </p:cTn>
                        </p:par>
                        <p:par>
                          <p:cTn id="50" fill="hold">
                            <p:stCondLst>
                              <p:cond delay="1000"/>
                            </p:stCondLst>
                            <p:childTnLst>
                              <p:par>
                                <p:cTn id="51" presetID="10" presetClass="entr" presetSubtype="0" fill="hold" nodeType="afterEffect">
                                  <p:stCondLst>
                                    <p:cond delay="0"/>
                                  </p:stCondLst>
                                  <p:childTnLst>
                                    <p:set>
                                      <p:cBhvr>
                                        <p:cTn id="52" dur="1" fill="hold">
                                          <p:stCondLst>
                                            <p:cond delay="0"/>
                                          </p:stCondLst>
                                        </p:cTn>
                                        <p:tgtEl>
                                          <p:spTgt spid="3">
                                            <p:txEl>
                                              <p:pRg st="8" end="8"/>
                                            </p:txEl>
                                          </p:spTgt>
                                        </p:tgtEl>
                                        <p:attrNameLst>
                                          <p:attrName>style.visibility</p:attrName>
                                        </p:attrNameLst>
                                      </p:cBhvr>
                                      <p:to>
                                        <p:strVal val="visible"/>
                                      </p:to>
                                    </p:set>
                                    <p:animEffect transition="in" filter="fade">
                                      <p:cBhvr>
                                        <p:cTn id="53" dur="500"/>
                                        <p:tgtEl>
                                          <p:spTgt spid="3">
                                            <p:txEl>
                                              <p:pRg st="8" end="8"/>
                                            </p:txEl>
                                          </p:spTgt>
                                        </p:tgtEl>
                                      </p:cBhvr>
                                    </p:animEffect>
                                  </p:childTnLst>
                                </p:cTn>
                              </p:par>
                            </p:childTnLst>
                          </p:cTn>
                        </p:par>
                      </p:childTnLst>
                    </p:cTn>
                  </p:par>
                  <p:par>
                    <p:cTn id="54" fill="hold">
                      <p:stCondLst>
                        <p:cond delay="indefinite"/>
                      </p:stCondLst>
                      <p:childTnLst>
                        <p:par>
                          <p:cTn id="55" fill="hold">
                            <p:stCondLst>
                              <p:cond delay="0"/>
                            </p:stCondLst>
                            <p:childTnLst>
                              <p:par>
                                <p:cTn id="56" presetID="10" presetClass="entr" presetSubtype="0" fill="hold" nodeType="clickEffect">
                                  <p:stCondLst>
                                    <p:cond delay="0"/>
                                  </p:stCondLst>
                                  <p:childTnLst>
                                    <p:set>
                                      <p:cBhvr>
                                        <p:cTn id="57" dur="1" fill="hold">
                                          <p:stCondLst>
                                            <p:cond delay="0"/>
                                          </p:stCondLst>
                                        </p:cTn>
                                        <p:tgtEl>
                                          <p:spTgt spid="3">
                                            <p:txEl>
                                              <p:pRg st="9" end="9"/>
                                            </p:txEl>
                                          </p:spTgt>
                                        </p:tgtEl>
                                        <p:attrNameLst>
                                          <p:attrName>style.visibility</p:attrName>
                                        </p:attrNameLst>
                                      </p:cBhvr>
                                      <p:to>
                                        <p:strVal val="visible"/>
                                      </p:to>
                                    </p:set>
                                    <p:animEffect transition="in" filter="fade">
                                      <p:cBhvr>
                                        <p:cTn id="58" dur="500"/>
                                        <p:tgtEl>
                                          <p:spTgt spid="3">
                                            <p:txEl>
                                              <p:pRg st="9" end="9"/>
                                            </p:txEl>
                                          </p:spTgt>
                                        </p:tgtEl>
                                      </p:cBhvr>
                                    </p:animEffect>
                                  </p:childTnLst>
                                </p:cTn>
                              </p:par>
                            </p:childTnLst>
                          </p:cTn>
                        </p:par>
                        <p:par>
                          <p:cTn id="59" fill="hold">
                            <p:stCondLst>
                              <p:cond delay="500"/>
                            </p:stCondLst>
                            <p:childTnLst>
                              <p:par>
                                <p:cTn id="60" presetID="10" presetClass="entr" presetSubtype="0" fill="hold" nodeType="afterEffect">
                                  <p:stCondLst>
                                    <p:cond delay="0"/>
                                  </p:stCondLst>
                                  <p:childTnLst>
                                    <p:set>
                                      <p:cBhvr>
                                        <p:cTn id="61" dur="1" fill="hold">
                                          <p:stCondLst>
                                            <p:cond delay="0"/>
                                          </p:stCondLst>
                                        </p:cTn>
                                        <p:tgtEl>
                                          <p:spTgt spid="3">
                                            <p:txEl>
                                              <p:pRg st="10" end="10"/>
                                            </p:txEl>
                                          </p:spTgt>
                                        </p:tgtEl>
                                        <p:attrNameLst>
                                          <p:attrName>style.visibility</p:attrName>
                                        </p:attrNameLst>
                                      </p:cBhvr>
                                      <p:to>
                                        <p:strVal val="visible"/>
                                      </p:to>
                                    </p:set>
                                    <p:animEffect transition="in" filter="fade">
                                      <p:cBhvr>
                                        <p:cTn id="62" dur="500"/>
                                        <p:tgtEl>
                                          <p:spTgt spid="3">
                                            <p:txEl>
                                              <p:pRg st="1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Transaction Overview</a:t>
            </a:r>
            <a:endParaRPr lang="en-US" dirty="0"/>
          </a:p>
        </p:txBody>
      </p:sp>
      <p:pic>
        <p:nvPicPr>
          <p:cNvPr id="4" name="Picture 7" descr="C:\Users\acaciak\Documents\Images&amp;Logos\Winshuttle Images\Excellogo.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356096" y="2566770"/>
            <a:ext cx="1572423" cy="1498600"/>
          </a:xfrm>
          <a:prstGeom prst="rect">
            <a:avLst/>
          </a:prstGeom>
          <a:noFill/>
          <a:extLst>
            <a:ext uri="{909E8E84-426E-40DD-AFC4-6F175D3DCCD1}">
              <a14:hiddenFill xmlns:a14="http://schemas.microsoft.com/office/drawing/2010/main">
                <a:solidFill>
                  <a:srgbClr val="FFFFFF"/>
                </a:solidFill>
              </a14:hiddenFill>
            </a:ext>
          </a:extLst>
        </p:spPr>
      </p:pic>
      <p:sp>
        <p:nvSpPr>
          <p:cNvPr id="5" name="Rounded Rectangle 4"/>
          <p:cNvSpPr/>
          <p:nvPr/>
        </p:nvSpPr>
        <p:spPr>
          <a:xfrm>
            <a:off x="2877875" y="5110847"/>
            <a:ext cx="3657600" cy="663454"/>
          </a:xfrm>
          <a:prstGeom prst="roundRect">
            <a:avLst/>
          </a:prstGeom>
        </p:spPr>
        <p:style>
          <a:lnRef idx="0">
            <a:schemeClr val="accent1"/>
          </a:lnRef>
          <a:fillRef idx="3">
            <a:schemeClr val="accent1"/>
          </a:fillRef>
          <a:effectRef idx="3">
            <a:schemeClr val="accent1"/>
          </a:effectRef>
          <a:fontRef idx="minor">
            <a:schemeClr val="lt1"/>
          </a:fontRef>
        </p:style>
        <p:txBody>
          <a:bodyPr/>
          <a:lstStyle/>
          <a:p>
            <a:pPr algn="ctr">
              <a:defRPr/>
            </a:pPr>
            <a:endParaRPr lang="en-US" dirty="0">
              <a:solidFill>
                <a:srgbClr val="232323"/>
              </a:solidFill>
            </a:endParaRPr>
          </a:p>
        </p:txBody>
      </p:sp>
      <p:sp>
        <p:nvSpPr>
          <p:cNvPr id="6" name="Rounded Rectangle 5"/>
          <p:cNvSpPr/>
          <p:nvPr/>
        </p:nvSpPr>
        <p:spPr>
          <a:xfrm>
            <a:off x="251638" y="1751485"/>
            <a:ext cx="3810000" cy="2542486"/>
          </a:xfrm>
          <a:prstGeom prst="roundRect">
            <a:avLst/>
          </a:prstGeom>
        </p:spPr>
        <p:style>
          <a:lnRef idx="1">
            <a:schemeClr val="accent3"/>
          </a:lnRef>
          <a:fillRef idx="2">
            <a:schemeClr val="accent3"/>
          </a:fillRef>
          <a:effectRef idx="1">
            <a:schemeClr val="accent3"/>
          </a:effectRef>
          <a:fontRef idx="minor">
            <a:schemeClr val="dk1"/>
          </a:fontRef>
        </p:style>
        <p:txBody>
          <a:bodyPr/>
          <a:lstStyle/>
          <a:p>
            <a:pPr algn="ctr"/>
            <a:endParaRPr lang="en-US" dirty="0">
              <a:solidFill>
                <a:srgbClr val="232323"/>
              </a:solidFill>
            </a:endParaRPr>
          </a:p>
        </p:txBody>
      </p:sp>
      <p:sp>
        <p:nvSpPr>
          <p:cNvPr id="7" name="Rounded Rectangle 6"/>
          <p:cNvSpPr/>
          <p:nvPr/>
        </p:nvSpPr>
        <p:spPr>
          <a:xfrm>
            <a:off x="516420" y="3370045"/>
            <a:ext cx="844550" cy="531812"/>
          </a:xfrm>
          <a:prstGeom prst="roundRect">
            <a:avLst/>
          </a:prstGeom>
          <a:ln/>
        </p:spPr>
        <p:style>
          <a:lnRef idx="1">
            <a:schemeClr val="accent5"/>
          </a:lnRef>
          <a:fillRef idx="2">
            <a:schemeClr val="accent5"/>
          </a:fillRef>
          <a:effectRef idx="1">
            <a:schemeClr val="accent5"/>
          </a:effectRef>
          <a:fontRef idx="minor">
            <a:schemeClr val="dk1"/>
          </a:fontRef>
        </p:style>
        <p:txBody>
          <a:bodyPr anchor="ctr"/>
          <a:lstStyle/>
          <a:p>
            <a:pPr algn="ctr">
              <a:defRPr/>
            </a:pPr>
            <a:r>
              <a:rPr lang="en-US" sz="1200" dirty="0" smtClean="0">
                <a:solidFill>
                  <a:srgbClr val="232323"/>
                </a:solidFill>
              </a:rPr>
              <a:t>Use a Template</a:t>
            </a:r>
            <a:endParaRPr lang="en-US" sz="1200" dirty="0">
              <a:solidFill>
                <a:srgbClr val="232323"/>
              </a:solidFill>
            </a:endParaRPr>
          </a:p>
        </p:txBody>
      </p:sp>
      <p:sp>
        <p:nvSpPr>
          <p:cNvPr id="8" name="Rounded Rectangle 7"/>
          <p:cNvSpPr/>
          <p:nvPr/>
        </p:nvSpPr>
        <p:spPr>
          <a:xfrm>
            <a:off x="1699438" y="3370045"/>
            <a:ext cx="838200" cy="531812"/>
          </a:xfrm>
          <a:prstGeom prst="roundRect">
            <a:avLst/>
          </a:prstGeom>
          <a:ln/>
        </p:spPr>
        <p:style>
          <a:lnRef idx="1">
            <a:schemeClr val="accent5"/>
          </a:lnRef>
          <a:fillRef idx="2">
            <a:schemeClr val="accent5"/>
          </a:fillRef>
          <a:effectRef idx="1">
            <a:schemeClr val="accent5"/>
          </a:effectRef>
          <a:fontRef idx="minor">
            <a:schemeClr val="dk1"/>
          </a:fontRef>
        </p:style>
        <p:txBody>
          <a:bodyPr anchor="ctr"/>
          <a:lstStyle/>
          <a:p>
            <a:pPr algn="ctr">
              <a:defRPr/>
            </a:pPr>
            <a:r>
              <a:rPr lang="en-US" sz="1200" dirty="0" smtClean="0">
                <a:solidFill>
                  <a:srgbClr val="232323"/>
                </a:solidFill>
              </a:rPr>
              <a:t>Map</a:t>
            </a:r>
            <a:endParaRPr lang="en-US" sz="1200" dirty="0">
              <a:solidFill>
                <a:srgbClr val="232323"/>
              </a:solidFill>
            </a:endParaRPr>
          </a:p>
        </p:txBody>
      </p:sp>
      <p:cxnSp>
        <p:nvCxnSpPr>
          <p:cNvPr id="9" name="Elbow Connector 8"/>
          <p:cNvCxnSpPr>
            <a:stCxn id="7" idx="3"/>
            <a:endCxn id="8" idx="1"/>
          </p:cNvCxnSpPr>
          <p:nvPr/>
        </p:nvCxnSpPr>
        <p:spPr>
          <a:xfrm>
            <a:off x="1360970" y="3635951"/>
            <a:ext cx="338468" cy="1588"/>
          </a:xfrm>
          <a:prstGeom prst="bentConnector3">
            <a:avLst>
              <a:gd name="adj1" fmla="val 50000"/>
            </a:avLst>
          </a:prstGeom>
          <a:ln>
            <a:tailEnd type="arrow"/>
          </a:ln>
        </p:spPr>
        <p:style>
          <a:lnRef idx="2">
            <a:schemeClr val="dk1"/>
          </a:lnRef>
          <a:fillRef idx="0">
            <a:schemeClr val="dk1"/>
          </a:fillRef>
          <a:effectRef idx="1">
            <a:schemeClr val="dk1"/>
          </a:effectRef>
          <a:fontRef idx="minor">
            <a:schemeClr val="tx1"/>
          </a:fontRef>
        </p:style>
      </p:cxnSp>
      <p:sp>
        <p:nvSpPr>
          <p:cNvPr id="10" name="Rounded Rectangle 9"/>
          <p:cNvSpPr/>
          <p:nvPr/>
        </p:nvSpPr>
        <p:spPr>
          <a:xfrm>
            <a:off x="7863700" y="3293845"/>
            <a:ext cx="846138" cy="542925"/>
          </a:xfrm>
          <a:prstGeom prst="roundRect">
            <a:avLst/>
          </a:prstGeom>
          <a:ln/>
        </p:spPr>
        <p:style>
          <a:lnRef idx="1">
            <a:schemeClr val="accent3"/>
          </a:lnRef>
          <a:fillRef idx="2">
            <a:schemeClr val="accent3"/>
          </a:fillRef>
          <a:effectRef idx="1">
            <a:schemeClr val="accent3"/>
          </a:effectRef>
          <a:fontRef idx="minor">
            <a:schemeClr val="dk1"/>
          </a:fontRef>
        </p:style>
        <p:txBody>
          <a:bodyPr anchor="ctr"/>
          <a:lstStyle/>
          <a:p>
            <a:pPr algn="ctr">
              <a:defRPr/>
            </a:pPr>
            <a:r>
              <a:rPr lang="en-US" sz="1200" dirty="0" smtClean="0">
                <a:solidFill>
                  <a:srgbClr val="232323"/>
                </a:solidFill>
              </a:rPr>
              <a:t>MS Excel Add-In</a:t>
            </a:r>
            <a:endParaRPr lang="en-US" sz="1200" dirty="0">
              <a:solidFill>
                <a:srgbClr val="232323"/>
              </a:solidFill>
            </a:endParaRPr>
          </a:p>
        </p:txBody>
      </p:sp>
      <p:sp>
        <p:nvSpPr>
          <p:cNvPr id="11" name="Rounded Rectangle 10"/>
          <p:cNvSpPr/>
          <p:nvPr/>
        </p:nvSpPr>
        <p:spPr>
          <a:xfrm>
            <a:off x="2994838" y="3368457"/>
            <a:ext cx="838200" cy="533400"/>
          </a:xfrm>
          <a:prstGeom prst="roundRect">
            <a:avLst/>
          </a:prstGeom>
          <a:ln/>
        </p:spPr>
        <p:style>
          <a:lnRef idx="1">
            <a:schemeClr val="accent5"/>
          </a:lnRef>
          <a:fillRef idx="2">
            <a:schemeClr val="accent5"/>
          </a:fillRef>
          <a:effectRef idx="1">
            <a:schemeClr val="accent5"/>
          </a:effectRef>
          <a:fontRef idx="minor">
            <a:schemeClr val="dk1"/>
          </a:fontRef>
        </p:style>
        <p:txBody>
          <a:bodyPr anchor="ctr"/>
          <a:lstStyle/>
          <a:p>
            <a:pPr algn="ctr">
              <a:defRPr/>
            </a:pPr>
            <a:r>
              <a:rPr lang="en-US" sz="1200" dirty="0" smtClean="0">
                <a:solidFill>
                  <a:srgbClr val="232323"/>
                </a:solidFill>
              </a:rPr>
              <a:t>Run</a:t>
            </a:r>
            <a:endParaRPr lang="en-US" sz="1200" dirty="0">
              <a:solidFill>
                <a:srgbClr val="232323"/>
              </a:solidFill>
            </a:endParaRPr>
          </a:p>
        </p:txBody>
      </p:sp>
      <p:sp>
        <p:nvSpPr>
          <p:cNvPr id="12" name="Rounded Rectangle 11"/>
          <p:cNvSpPr/>
          <p:nvPr/>
        </p:nvSpPr>
        <p:spPr>
          <a:xfrm>
            <a:off x="6271438" y="2999364"/>
            <a:ext cx="1524000" cy="1295400"/>
          </a:xfrm>
          <a:prstGeom prst="roundRect">
            <a:avLst/>
          </a:prstGeom>
        </p:spPr>
        <p:style>
          <a:lnRef idx="1">
            <a:schemeClr val="accent3"/>
          </a:lnRef>
          <a:fillRef idx="2">
            <a:schemeClr val="accent3"/>
          </a:fillRef>
          <a:effectRef idx="1">
            <a:schemeClr val="accent3"/>
          </a:effectRef>
          <a:fontRef idx="minor">
            <a:schemeClr val="dk1"/>
          </a:fontRef>
        </p:style>
        <p:txBody>
          <a:bodyPr/>
          <a:lstStyle/>
          <a:p>
            <a:pPr algn="ctr">
              <a:defRPr/>
            </a:pPr>
            <a:endParaRPr lang="en-US" dirty="0">
              <a:solidFill>
                <a:srgbClr val="232323"/>
              </a:solidFill>
            </a:endParaRPr>
          </a:p>
        </p:txBody>
      </p:sp>
      <p:sp>
        <p:nvSpPr>
          <p:cNvPr id="13" name="Rounded Rectangle 12"/>
          <p:cNvSpPr/>
          <p:nvPr/>
        </p:nvSpPr>
        <p:spPr>
          <a:xfrm>
            <a:off x="6625451" y="3608170"/>
            <a:ext cx="788987" cy="533400"/>
          </a:xfrm>
          <a:prstGeom prst="roundRect">
            <a:avLst/>
          </a:prstGeom>
          <a:ln/>
        </p:spPr>
        <p:style>
          <a:lnRef idx="1">
            <a:schemeClr val="accent5"/>
          </a:lnRef>
          <a:fillRef idx="2">
            <a:schemeClr val="accent5"/>
          </a:fillRef>
          <a:effectRef idx="1">
            <a:schemeClr val="accent5"/>
          </a:effectRef>
          <a:fontRef idx="minor">
            <a:schemeClr val="dk1"/>
          </a:fontRef>
        </p:style>
        <p:txBody>
          <a:bodyPr anchor="ctr"/>
          <a:lstStyle/>
          <a:p>
            <a:pPr algn="ctr">
              <a:defRPr/>
            </a:pPr>
            <a:r>
              <a:rPr lang="en-US" sz="1400" dirty="0" smtClean="0">
                <a:solidFill>
                  <a:srgbClr val="232323"/>
                </a:solidFill>
              </a:rPr>
              <a:t>Run</a:t>
            </a:r>
            <a:endParaRPr lang="en-US" sz="1400" dirty="0">
              <a:solidFill>
                <a:srgbClr val="232323"/>
              </a:solidFill>
            </a:endParaRPr>
          </a:p>
        </p:txBody>
      </p:sp>
      <p:pic>
        <p:nvPicPr>
          <p:cNvPr id="14" name="Picture 13" descr="sap.png"/>
          <p:cNvPicPr>
            <a:picLocks noChangeAspect="1"/>
          </p:cNvPicPr>
          <p:nvPr/>
        </p:nvPicPr>
        <p:blipFill>
          <a:blip r:embed="rId3" cstate="print"/>
          <a:srcRect/>
          <a:stretch>
            <a:fillRect/>
          </a:stretch>
        </p:blipFill>
        <p:spPr bwMode="auto">
          <a:xfrm>
            <a:off x="4325675" y="5164701"/>
            <a:ext cx="1133589" cy="609600"/>
          </a:xfrm>
          <a:prstGeom prst="rect">
            <a:avLst/>
          </a:prstGeom>
          <a:noFill/>
          <a:ln w="9525">
            <a:noFill/>
            <a:miter lim="800000"/>
            <a:headEnd/>
            <a:tailEnd/>
          </a:ln>
        </p:spPr>
      </p:pic>
      <p:cxnSp>
        <p:nvCxnSpPr>
          <p:cNvPr id="15" name="Elbow Connector 14"/>
          <p:cNvCxnSpPr>
            <a:cxnSpLocks noChangeShapeType="1"/>
            <a:stCxn id="6" idx="2"/>
            <a:endCxn id="5" idx="1"/>
          </p:cNvCxnSpPr>
          <p:nvPr/>
        </p:nvCxnSpPr>
        <p:spPr bwMode="auto">
          <a:xfrm rot="16200000" flipH="1">
            <a:off x="1942955" y="4507653"/>
            <a:ext cx="1148603" cy="721237"/>
          </a:xfrm>
          <a:prstGeom prst="bentConnector2">
            <a:avLst/>
          </a:prstGeom>
          <a:noFill/>
          <a:ln w="25400" algn="ctr">
            <a:solidFill>
              <a:schemeClr val="accent1"/>
            </a:solidFill>
            <a:miter lim="800000"/>
            <a:headEnd type="arrow" w="med" len="med"/>
            <a:tailEnd type="arrow" w="med" len="med"/>
          </a:ln>
          <a:effectLst>
            <a:outerShdw dist="20000" dir="5400000" rotWithShape="0">
              <a:srgbClr val="000000">
                <a:alpha val="37999"/>
              </a:srgbClr>
            </a:outerShdw>
          </a:effectLst>
        </p:spPr>
      </p:cxnSp>
      <p:cxnSp>
        <p:nvCxnSpPr>
          <p:cNvPr id="16" name="Elbow Connector 15"/>
          <p:cNvCxnSpPr>
            <a:cxnSpLocks noChangeShapeType="1"/>
            <a:endCxn id="5" idx="3"/>
          </p:cNvCxnSpPr>
          <p:nvPr/>
        </p:nvCxnSpPr>
        <p:spPr bwMode="auto">
          <a:xfrm rot="5400000">
            <a:off x="6168021" y="4683484"/>
            <a:ext cx="1126545" cy="391635"/>
          </a:xfrm>
          <a:prstGeom prst="bentConnector2">
            <a:avLst/>
          </a:prstGeom>
          <a:noFill/>
          <a:ln w="25400" algn="ctr">
            <a:solidFill>
              <a:schemeClr val="accent1"/>
            </a:solidFill>
            <a:miter lim="800000"/>
            <a:headEnd type="arrow" w="med" len="med"/>
            <a:tailEnd type="arrow" w="med" len="med"/>
          </a:ln>
          <a:effectLst>
            <a:outerShdw dist="20000" dir="5400000" rotWithShape="0">
              <a:srgbClr val="000000">
                <a:alpha val="37999"/>
              </a:srgbClr>
            </a:outerShdw>
          </a:effectLst>
        </p:spPr>
      </p:cxnSp>
      <p:cxnSp>
        <p:nvCxnSpPr>
          <p:cNvPr id="17" name="Elbow Connector 16"/>
          <p:cNvCxnSpPr>
            <a:stCxn id="8" idx="3"/>
            <a:endCxn id="11" idx="1"/>
          </p:cNvCxnSpPr>
          <p:nvPr/>
        </p:nvCxnSpPr>
        <p:spPr>
          <a:xfrm flipV="1">
            <a:off x="2537638" y="3635157"/>
            <a:ext cx="457200" cy="794"/>
          </a:xfrm>
          <a:prstGeom prst="bentConnector3">
            <a:avLst>
              <a:gd name="adj1" fmla="val 50000"/>
            </a:avLst>
          </a:prstGeom>
          <a:ln>
            <a:tailEnd type="arrow"/>
          </a:ln>
        </p:spPr>
        <p:style>
          <a:lnRef idx="2">
            <a:schemeClr val="dk1"/>
          </a:lnRef>
          <a:fillRef idx="0">
            <a:schemeClr val="dk1"/>
          </a:fillRef>
          <a:effectRef idx="1">
            <a:schemeClr val="dk1"/>
          </a:effectRef>
          <a:fontRef idx="minor">
            <a:schemeClr val="tx1"/>
          </a:fontRef>
        </p:style>
      </p:cxnSp>
      <p:pic>
        <p:nvPicPr>
          <p:cNvPr id="18" name="Picture 45" descr="http://gigapple.files.wordpress.com/2008/08/icon.png?w=42&amp;h=42"/>
          <p:cNvPicPr>
            <a:picLocks noChangeAspect="1" noChangeArrowheads="1"/>
          </p:cNvPicPr>
          <p:nvPr/>
        </p:nvPicPr>
        <p:blipFill>
          <a:blip r:embed="rId4" cstate="print"/>
          <a:srcRect/>
          <a:stretch>
            <a:fillRect/>
          </a:stretch>
        </p:blipFill>
        <p:spPr bwMode="auto">
          <a:xfrm>
            <a:off x="2156638" y="3608170"/>
            <a:ext cx="609600" cy="609600"/>
          </a:xfrm>
          <a:prstGeom prst="rect">
            <a:avLst/>
          </a:prstGeom>
          <a:noFill/>
          <a:ln w="9525">
            <a:noFill/>
            <a:miter lim="800000"/>
            <a:headEnd/>
            <a:tailEnd/>
          </a:ln>
        </p:spPr>
      </p:pic>
      <p:sp>
        <p:nvSpPr>
          <p:cNvPr id="19" name="Flowchart: Multidocument 18"/>
          <p:cNvSpPr/>
          <p:nvPr/>
        </p:nvSpPr>
        <p:spPr>
          <a:xfrm>
            <a:off x="4362856" y="2749917"/>
            <a:ext cx="1662223" cy="838200"/>
          </a:xfrm>
          <a:prstGeom prst="flowChartMultidocument">
            <a:avLst/>
          </a:prstGeom>
        </p:spPr>
        <p:style>
          <a:lnRef idx="1">
            <a:schemeClr val="accent6"/>
          </a:lnRef>
          <a:fillRef idx="2">
            <a:schemeClr val="accent6"/>
          </a:fillRef>
          <a:effectRef idx="1">
            <a:schemeClr val="accent6"/>
          </a:effectRef>
          <a:fontRef idx="minor">
            <a:schemeClr val="dk1"/>
          </a:fontRef>
        </p:style>
        <p:txBody>
          <a:bodyPr anchor="ctr"/>
          <a:lstStyle/>
          <a:p>
            <a:pPr>
              <a:defRPr/>
            </a:pPr>
            <a:r>
              <a:rPr lang="en-US" dirty="0" smtClean="0">
                <a:solidFill>
                  <a:srgbClr val="232323"/>
                </a:solidFill>
              </a:rPr>
              <a:t>  Saved</a:t>
            </a:r>
            <a:endParaRPr lang="en-US" dirty="0">
              <a:solidFill>
                <a:srgbClr val="232323"/>
              </a:solidFill>
            </a:endParaRPr>
          </a:p>
          <a:p>
            <a:pPr>
              <a:defRPr/>
            </a:pPr>
            <a:r>
              <a:rPr lang="en-US" dirty="0">
                <a:solidFill>
                  <a:srgbClr val="232323"/>
                </a:solidFill>
              </a:rPr>
              <a:t> </a:t>
            </a:r>
            <a:r>
              <a:rPr lang="en-US" dirty="0" smtClean="0">
                <a:solidFill>
                  <a:srgbClr val="232323"/>
                </a:solidFill>
              </a:rPr>
              <a:t> Script</a:t>
            </a:r>
            <a:endParaRPr lang="en-US" dirty="0">
              <a:solidFill>
                <a:srgbClr val="232323"/>
              </a:solidFill>
            </a:endParaRPr>
          </a:p>
        </p:txBody>
      </p:sp>
      <p:sp>
        <p:nvSpPr>
          <p:cNvPr id="20" name="Right Arrow 19"/>
          <p:cNvSpPr/>
          <p:nvPr/>
        </p:nvSpPr>
        <p:spPr>
          <a:xfrm>
            <a:off x="4366438" y="3289477"/>
            <a:ext cx="1600200" cy="981175"/>
          </a:xfrm>
          <a:prstGeom prst="rightArrow">
            <a:avLst>
              <a:gd name="adj1" fmla="val 55806"/>
              <a:gd name="adj2" fmla="val 50000"/>
            </a:avLst>
          </a:prstGeom>
        </p:spPr>
        <p:style>
          <a:lnRef idx="1">
            <a:schemeClr val="accent3"/>
          </a:lnRef>
          <a:fillRef idx="2">
            <a:schemeClr val="accent3"/>
          </a:fillRef>
          <a:effectRef idx="1">
            <a:schemeClr val="accent3"/>
          </a:effectRef>
          <a:fontRef idx="minor">
            <a:schemeClr val="dk1"/>
          </a:fontRef>
        </p:style>
        <p:txBody>
          <a:bodyPr anchor="ctr"/>
          <a:lstStyle/>
          <a:p>
            <a:pPr algn="ctr">
              <a:defRPr/>
            </a:pPr>
            <a:r>
              <a:rPr lang="en-US" sz="1600" dirty="0">
                <a:solidFill>
                  <a:srgbClr val="232323"/>
                </a:solidFill>
              </a:rPr>
              <a:t>Share </a:t>
            </a:r>
            <a:r>
              <a:rPr lang="en-US" sz="1600" dirty="0" smtClean="0">
                <a:solidFill>
                  <a:srgbClr val="232323"/>
                </a:solidFill>
              </a:rPr>
              <a:t>Script</a:t>
            </a:r>
            <a:endParaRPr lang="en-US" sz="1600" dirty="0">
              <a:solidFill>
                <a:srgbClr val="232323"/>
              </a:solidFill>
            </a:endParaRPr>
          </a:p>
        </p:txBody>
      </p:sp>
      <p:pic>
        <p:nvPicPr>
          <p:cNvPr id="21" name="Picture 42" descr="C:\Documents and Settings\Gene\Desktop\winshuttle\disk.png"/>
          <p:cNvPicPr>
            <a:picLocks noChangeAspect="1" noChangeArrowheads="1"/>
          </p:cNvPicPr>
          <p:nvPr/>
        </p:nvPicPr>
        <p:blipFill>
          <a:blip r:embed="rId5" cstate="print"/>
          <a:srcRect/>
          <a:stretch>
            <a:fillRect/>
          </a:stretch>
        </p:blipFill>
        <p:spPr bwMode="auto">
          <a:xfrm>
            <a:off x="5374960" y="3146422"/>
            <a:ext cx="468313" cy="457200"/>
          </a:xfrm>
          <a:prstGeom prst="rect">
            <a:avLst/>
          </a:prstGeom>
          <a:noFill/>
          <a:ln>
            <a:noFill/>
          </a:ln>
        </p:spPr>
      </p:pic>
      <p:pic>
        <p:nvPicPr>
          <p:cNvPr id="22" name="Picture 43" descr="C:\Documents and Settings\Gene\Desktop\winshuttle\run.png"/>
          <p:cNvPicPr>
            <a:picLocks noChangeAspect="1" noChangeArrowheads="1"/>
          </p:cNvPicPr>
          <p:nvPr/>
        </p:nvPicPr>
        <p:blipFill>
          <a:blip r:embed="rId6" cstate="print"/>
          <a:srcRect/>
          <a:stretch>
            <a:fillRect/>
          </a:stretch>
        </p:blipFill>
        <p:spPr bwMode="auto">
          <a:xfrm>
            <a:off x="3432545" y="3654059"/>
            <a:ext cx="457200" cy="468313"/>
          </a:xfrm>
          <a:prstGeom prst="rect">
            <a:avLst/>
          </a:prstGeom>
          <a:noFill/>
        </p:spPr>
      </p:pic>
      <p:pic>
        <p:nvPicPr>
          <p:cNvPr id="23" name="Picture 44" descr="C:\Documents and Settings\Gene\Desktop\winshuttle\run.png"/>
          <p:cNvPicPr>
            <a:picLocks noChangeAspect="1" noChangeArrowheads="1"/>
          </p:cNvPicPr>
          <p:nvPr/>
        </p:nvPicPr>
        <p:blipFill>
          <a:blip r:embed="rId6" cstate="print"/>
          <a:srcRect/>
          <a:stretch>
            <a:fillRect/>
          </a:stretch>
        </p:blipFill>
        <p:spPr bwMode="auto">
          <a:xfrm>
            <a:off x="7134442" y="3752500"/>
            <a:ext cx="457200" cy="468313"/>
          </a:xfrm>
          <a:prstGeom prst="rect">
            <a:avLst/>
          </a:prstGeom>
          <a:noFill/>
        </p:spPr>
      </p:pic>
      <p:sp>
        <p:nvSpPr>
          <p:cNvPr id="25" name="Rounded Rectangle 24"/>
          <p:cNvSpPr/>
          <p:nvPr/>
        </p:nvSpPr>
        <p:spPr>
          <a:xfrm>
            <a:off x="530597" y="2554882"/>
            <a:ext cx="844550" cy="531812"/>
          </a:xfrm>
          <a:prstGeom prst="roundRect">
            <a:avLst/>
          </a:prstGeom>
          <a:ln/>
        </p:spPr>
        <p:style>
          <a:lnRef idx="1">
            <a:schemeClr val="accent5"/>
          </a:lnRef>
          <a:fillRef idx="2">
            <a:schemeClr val="accent5"/>
          </a:fillRef>
          <a:effectRef idx="1">
            <a:schemeClr val="accent5"/>
          </a:effectRef>
          <a:fontRef idx="minor">
            <a:schemeClr val="dk1"/>
          </a:fontRef>
        </p:style>
        <p:txBody>
          <a:bodyPr anchor="ctr"/>
          <a:lstStyle/>
          <a:p>
            <a:pPr algn="ctr">
              <a:defRPr/>
            </a:pPr>
            <a:r>
              <a:rPr lang="en-US" sz="1200" dirty="0" smtClean="0">
                <a:solidFill>
                  <a:srgbClr val="232323"/>
                </a:solidFill>
              </a:rPr>
              <a:t>Record</a:t>
            </a:r>
            <a:endParaRPr lang="en-US" sz="1200" dirty="0">
              <a:solidFill>
                <a:srgbClr val="232323"/>
              </a:solidFill>
            </a:endParaRPr>
          </a:p>
        </p:txBody>
      </p:sp>
      <p:pic>
        <p:nvPicPr>
          <p:cNvPr id="26" name="Picture 2" descr="http://www.profcast.com/images/icons/record_button.gif"/>
          <p:cNvPicPr>
            <a:picLocks noChangeAspect="1" noChangeArrowheads="1"/>
          </p:cNvPicPr>
          <p:nvPr/>
        </p:nvPicPr>
        <p:blipFill>
          <a:blip r:embed="rId7" cstate="print"/>
          <a:srcRect/>
          <a:stretch>
            <a:fillRect/>
          </a:stretch>
        </p:blipFill>
        <p:spPr bwMode="auto">
          <a:xfrm>
            <a:off x="1062890" y="2890435"/>
            <a:ext cx="411161" cy="411162"/>
          </a:xfrm>
          <a:prstGeom prst="rect">
            <a:avLst/>
          </a:prstGeom>
          <a:noFill/>
        </p:spPr>
      </p:pic>
      <p:pic>
        <p:nvPicPr>
          <p:cNvPr id="27" name="Picture 4" descr="http://lh3.ggpht.com/_DSjqg256_kU/SlSQYQ8dleI/AAAAAAAAAMQ/gO-zmwwL1g4/s1600/sites-icon-large.png"/>
          <p:cNvPicPr>
            <a:picLocks noChangeAspect="1" noChangeArrowheads="1"/>
          </p:cNvPicPr>
          <p:nvPr/>
        </p:nvPicPr>
        <p:blipFill>
          <a:blip r:embed="rId8" cstate="print"/>
          <a:srcRect/>
          <a:stretch>
            <a:fillRect/>
          </a:stretch>
        </p:blipFill>
        <p:spPr bwMode="auto">
          <a:xfrm>
            <a:off x="1053471" y="3691456"/>
            <a:ext cx="499731" cy="499731"/>
          </a:xfrm>
          <a:prstGeom prst="rect">
            <a:avLst/>
          </a:prstGeom>
          <a:noFill/>
        </p:spPr>
      </p:pic>
      <p:cxnSp>
        <p:nvCxnSpPr>
          <p:cNvPr id="29" name="Elbow Connector 28"/>
          <p:cNvCxnSpPr>
            <a:endCxn id="8" idx="0"/>
          </p:cNvCxnSpPr>
          <p:nvPr/>
        </p:nvCxnSpPr>
        <p:spPr>
          <a:xfrm>
            <a:off x="1383968" y="2833951"/>
            <a:ext cx="734570" cy="536094"/>
          </a:xfrm>
          <a:prstGeom prst="bentConnector2">
            <a:avLst/>
          </a:prstGeom>
          <a:ln>
            <a:tailEnd type="arrow"/>
          </a:ln>
        </p:spPr>
        <p:style>
          <a:lnRef idx="2">
            <a:schemeClr val="dk1"/>
          </a:lnRef>
          <a:fillRef idx="0">
            <a:schemeClr val="dk1"/>
          </a:fillRef>
          <a:effectRef idx="1">
            <a:schemeClr val="dk1"/>
          </a:effectRef>
          <a:fontRef idx="minor">
            <a:schemeClr val="tx1"/>
          </a:fontRef>
        </p:style>
      </p:cxnSp>
      <p:sp>
        <p:nvSpPr>
          <p:cNvPr id="31" name="Chevron 30"/>
          <p:cNvSpPr/>
          <p:nvPr/>
        </p:nvSpPr>
        <p:spPr>
          <a:xfrm>
            <a:off x="7772400" y="76215"/>
            <a:ext cx="922288" cy="597877"/>
          </a:xfrm>
          <a:prstGeom prst="chevron">
            <a:avLst>
              <a:gd name="adj" fmla="val 40000"/>
            </a:avLst>
          </a:prstGeom>
          <a:solidFill>
            <a:srgbClr val="295071"/>
          </a:solidFill>
        </p:spPr>
        <p:style>
          <a:lnRef idx="2">
            <a:schemeClr val="lt1">
              <a:hueOff val="0"/>
              <a:satOff val="0"/>
              <a:lumOff val="0"/>
              <a:alphaOff val="0"/>
            </a:schemeClr>
          </a:lnRef>
          <a:fillRef idx="1">
            <a:scrgbClr r="0" g="0" b="0"/>
          </a:fillRef>
          <a:effectRef idx="0">
            <a:schemeClr val="accent3">
              <a:hueOff val="0"/>
              <a:satOff val="0"/>
              <a:lumOff val="0"/>
              <a:alphaOff val="0"/>
            </a:schemeClr>
          </a:effectRef>
          <a:fontRef idx="minor">
            <a:schemeClr val="lt1"/>
          </a:fontRef>
        </p:style>
        <p:txBody>
          <a:bodyPr/>
          <a:lstStyle/>
          <a:p>
            <a:r>
              <a:rPr lang="en-US" sz="3600" dirty="0" smtClean="0">
                <a:latin typeface="Broadway" panose="04040905080B02020502" pitchFamily="82" charset="0"/>
              </a:rPr>
              <a:t>T</a:t>
            </a:r>
            <a:endParaRPr lang="en-US" sz="3600" dirty="0">
              <a:latin typeface="Broadway" panose="04040905080B02020502" pitchFamily="82" charset="0"/>
            </a:endParaRPr>
          </a:p>
        </p:txBody>
      </p:sp>
      <p:pic>
        <p:nvPicPr>
          <p:cNvPr id="33" name="Picture 32"/>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356412" y="1731262"/>
            <a:ext cx="3600450" cy="930116"/>
          </a:xfrm>
          <a:prstGeom prst="rect">
            <a:avLst/>
          </a:prstGeom>
        </p:spPr>
      </p:pic>
      <p:pic>
        <p:nvPicPr>
          <p:cNvPr id="34" name="Picture 33"/>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6231210" y="3022728"/>
            <a:ext cx="1598359" cy="603207"/>
          </a:xfrm>
          <a:prstGeom prst="rect">
            <a:avLst/>
          </a:prstGeom>
        </p:spPr>
      </p:pic>
    </p:spTree>
    <p:extLst>
      <p:ext uri="{BB962C8B-B14F-4D97-AF65-F5344CB8AC3E}">
        <p14:creationId xmlns:p14="http://schemas.microsoft.com/office/powerpoint/2010/main" val="423591896"/>
      </p:ext>
    </p:extLst>
  </p:cSld>
  <p:clrMapOvr>
    <a:masterClrMapping/>
  </p:clrMapOvr>
  <p:timing>
    <p:tnLst>
      <p:par>
        <p:cTn id="1" dur="indefinite" restart="never" nodeType="tmRoot"/>
      </p:par>
    </p:tn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Runner Tips</a:t>
            </a:r>
            <a:endParaRPr lang="en-US" dirty="0"/>
          </a:p>
        </p:txBody>
      </p:sp>
      <p:sp>
        <p:nvSpPr>
          <p:cNvPr id="3" name="Content Placeholder 2"/>
          <p:cNvSpPr>
            <a:spLocks noGrp="1"/>
          </p:cNvSpPr>
          <p:nvPr>
            <p:ph idx="1"/>
          </p:nvPr>
        </p:nvSpPr>
        <p:spPr>
          <a:xfrm>
            <a:off x="457200" y="1259114"/>
            <a:ext cx="8229600" cy="4873514"/>
          </a:xfrm>
        </p:spPr>
        <p:txBody>
          <a:bodyPr>
            <a:normAutofit/>
          </a:bodyPr>
          <a:lstStyle/>
          <a:p>
            <a:r>
              <a:rPr lang="en-US" dirty="0" smtClean="0"/>
              <a:t>Run Options</a:t>
            </a:r>
          </a:p>
          <a:p>
            <a:pPr lvl="1"/>
            <a:r>
              <a:rPr lang="en-US" dirty="0" smtClean="0"/>
              <a:t>Run Now</a:t>
            </a:r>
          </a:p>
          <a:p>
            <a:pPr lvl="1"/>
            <a:r>
              <a:rPr lang="en-US" dirty="0" smtClean="0"/>
              <a:t>Run Later </a:t>
            </a:r>
          </a:p>
          <a:p>
            <a:pPr lvl="1"/>
            <a:r>
              <a:rPr lang="en-US" dirty="0" smtClean="0"/>
              <a:t>Run on Errors</a:t>
            </a:r>
          </a:p>
          <a:p>
            <a:pPr lvl="1"/>
            <a:r>
              <a:rPr lang="en-US" dirty="0" smtClean="0"/>
              <a:t>Step-by-Step</a:t>
            </a:r>
          </a:p>
          <a:p>
            <a:pPr lvl="2"/>
            <a:r>
              <a:rPr lang="en-US" dirty="0" smtClean="0"/>
              <a:t>Not available </a:t>
            </a:r>
          </a:p>
          <a:p>
            <a:r>
              <a:rPr lang="en-US" dirty="0" smtClean="0"/>
              <a:t>Tools</a:t>
            </a:r>
          </a:p>
          <a:p>
            <a:pPr lvl="1"/>
            <a:r>
              <a:rPr lang="en-US" dirty="0" smtClean="0"/>
              <a:t>Look Up Values</a:t>
            </a:r>
            <a:endParaRPr lang="en-US" dirty="0"/>
          </a:p>
          <a:p>
            <a:pPr lvl="2"/>
            <a:r>
              <a:rPr lang="en-US" dirty="0"/>
              <a:t>Not available </a:t>
            </a:r>
          </a:p>
        </p:txBody>
      </p:sp>
      <p:pic>
        <p:nvPicPr>
          <p:cNvPr id="4100"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42926" y="1295400"/>
            <a:ext cx="4034572" cy="2535056"/>
          </a:xfrm>
          <a:prstGeom prst="rect">
            <a:avLst/>
          </a:prstGeom>
          <a:noFill/>
          <a:ln w="9525">
            <a:solidFill>
              <a:schemeClr val="tx2"/>
            </a:solidFill>
            <a:miter lim="800000"/>
            <a:headEnd/>
            <a:tailEnd/>
          </a:ln>
          <a:effectLst>
            <a:outerShdw blurRad="190500" algn="ctr" rotWithShape="0">
              <a:schemeClr val="tx1">
                <a:alpha val="70000"/>
              </a:schemeClr>
            </a:outerShdw>
          </a:effectLst>
          <a:extLst>
            <a:ext uri="{909E8E84-426E-40DD-AFC4-6F175D3DCCD1}">
              <a14:hiddenFill xmlns:a14="http://schemas.microsoft.com/office/drawing/2010/main">
                <a:solidFill>
                  <a:schemeClr val="accent1"/>
                </a:solidFill>
              </a14:hiddenFill>
            </a:ext>
          </a:extLst>
        </p:spPr>
      </p:pic>
      <p:pic>
        <p:nvPicPr>
          <p:cNvPr id="4101"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715791" y="3393328"/>
            <a:ext cx="2343092" cy="2739300"/>
          </a:xfrm>
          <a:prstGeom prst="rect">
            <a:avLst/>
          </a:prstGeom>
          <a:noFill/>
          <a:ln w="9525">
            <a:solidFill>
              <a:schemeClr val="tx2"/>
            </a:solidFill>
            <a:miter lim="800000"/>
            <a:headEnd/>
            <a:tailEnd/>
          </a:ln>
          <a:effectLst>
            <a:outerShdw blurRad="190500" algn="ctr" rotWithShape="0">
              <a:schemeClr val="tx1">
                <a:alpha val="70000"/>
              </a:schemeClr>
            </a:outerShdw>
          </a:effectLst>
          <a:extLst>
            <a:ext uri="{909E8E84-426E-40DD-AFC4-6F175D3DCCD1}">
              <a14:hiddenFill xmlns:a14="http://schemas.microsoft.com/office/drawing/2010/main">
                <a:solidFill>
                  <a:schemeClr val="accent1"/>
                </a:solidFill>
              </a14:hiddenFill>
            </a:ext>
          </a:extLst>
        </p:spPr>
      </p:pic>
      <p:pic>
        <p:nvPicPr>
          <p:cNvPr id="8" name="Picture 7" descr="orange-arrow.gif"/>
          <p:cNvPicPr>
            <a:picLocks noChangeAspect="1"/>
          </p:cNvPicPr>
          <p:nvPr/>
        </p:nvPicPr>
        <p:blipFill>
          <a:blip r:embed="rId5"/>
          <a:stretch>
            <a:fillRect/>
          </a:stretch>
        </p:blipFill>
        <p:spPr>
          <a:xfrm rot="16200000" flipH="1">
            <a:off x="5501162" y="2861315"/>
            <a:ext cx="845826" cy="914399"/>
          </a:xfrm>
          <a:prstGeom prst="rect">
            <a:avLst/>
          </a:prstGeom>
        </p:spPr>
      </p:pic>
      <p:sp>
        <p:nvSpPr>
          <p:cNvPr id="9" name="Chevron 8"/>
          <p:cNvSpPr/>
          <p:nvPr/>
        </p:nvSpPr>
        <p:spPr>
          <a:xfrm>
            <a:off x="7772400" y="76215"/>
            <a:ext cx="922288" cy="597877"/>
          </a:xfrm>
          <a:prstGeom prst="chevron">
            <a:avLst>
              <a:gd name="adj" fmla="val 40000"/>
            </a:avLst>
          </a:prstGeom>
          <a:solidFill>
            <a:srgbClr val="D45205"/>
          </a:solidFill>
        </p:spPr>
        <p:style>
          <a:lnRef idx="2">
            <a:schemeClr val="lt1">
              <a:hueOff val="0"/>
              <a:satOff val="0"/>
              <a:lumOff val="0"/>
              <a:alphaOff val="0"/>
            </a:schemeClr>
          </a:lnRef>
          <a:fillRef idx="1">
            <a:scrgbClr r="0" g="0" b="0"/>
          </a:fillRef>
          <a:effectRef idx="0">
            <a:schemeClr val="accent3">
              <a:hueOff val="0"/>
              <a:satOff val="0"/>
              <a:lumOff val="0"/>
              <a:alphaOff val="0"/>
            </a:schemeClr>
          </a:effectRef>
          <a:fontRef idx="minor">
            <a:schemeClr val="lt1"/>
          </a:fontRef>
        </p:style>
        <p:txBody>
          <a:bodyPr/>
          <a:lstStyle/>
          <a:p>
            <a:r>
              <a:rPr lang="en-US" sz="3600" dirty="0">
                <a:latin typeface="Broadway" panose="04040905080B02020502" pitchFamily="82" charset="0"/>
              </a:rPr>
              <a:t>D</a:t>
            </a:r>
          </a:p>
        </p:txBody>
      </p:sp>
    </p:spTree>
    <p:extLst>
      <p:ext uri="{BB962C8B-B14F-4D97-AF65-F5344CB8AC3E}">
        <p14:creationId xmlns:p14="http://schemas.microsoft.com/office/powerpoint/2010/main" val="17192930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3">
                                            <p:txEl>
                                              <p:pRg st="6" end="6"/>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3">
                                            <p:txEl>
                                              <p:pRg st="7" end="7"/>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Runner Tips</a:t>
            </a:r>
            <a:endParaRPr lang="en-US" dirty="0"/>
          </a:p>
        </p:txBody>
      </p:sp>
      <p:sp>
        <p:nvSpPr>
          <p:cNvPr id="8" name="Chevron 7"/>
          <p:cNvSpPr/>
          <p:nvPr/>
        </p:nvSpPr>
        <p:spPr>
          <a:xfrm>
            <a:off x="7772400" y="76215"/>
            <a:ext cx="922288" cy="597877"/>
          </a:xfrm>
          <a:prstGeom prst="chevron">
            <a:avLst>
              <a:gd name="adj" fmla="val 40000"/>
            </a:avLst>
          </a:prstGeom>
          <a:solidFill>
            <a:srgbClr val="D45205"/>
          </a:solidFill>
        </p:spPr>
        <p:style>
          <a:lnRef idx="2">
            <a:schemeClr val="lt1">
              <a:hueOff val="0"/>
              <a:satOff val="0"/>
              <a:lumOff val="0"/>
              <a:alphaOff val="0"/>
            </a:schemeClr>
          </a:lnRef>
          <a:fillRef idx="1">
            <a:scrgbClr r="0" g="0" b="0"/>
          </a:fillRef>
          <a:effectRef idx="0">
            <a:schemeClr val="accent3">
              <a:hueOff val="0"/>
              <a:satOff val="0"/>
              <a:lumOff val="0"/>
              <a:alphaOff val="0"/>
            </a:schemeClr>
          </a:effectRef>
          <a:fontRef idx="minor">
            <a:schemeClr val="lt1"/>
          </a:fontRef>
        </p:style>
        <p:txBody>
          <a:bodyPr/>
          <a:lstStyle/>
          <a:p>
            <a:r>
              <a:rPr lang="en-US" sz="3600" dirty="0">
                <a:latin typeface="Broadway" panose="04040905080B02020502" pitchFamily="82" charset="0"/>
              </a:rPr>
              <a:t>D</a:t>
            </a:r>
          </a:p>
        </p:txBody>
      </p:sp>
      <p:pic>
        <p:nvPicPr>
          <p:cNvPr id="5" name="Picture 4"/>
          <p:cNvPicPr>
            <a:picLocks noChangeAspect="1"/>
          </p:cNvPicPr>
          <p:nvPr/>
        </p:nvPicPr>
        <p:blipFill>
          <a:blip r:embed="rId3"/>
          <a:stretch>
            <a:fillRect/>
          </a:stretch>
        </p:blipFill>
        <p:spPr>
          <a:xfrm>
            <a:off x="429346" y="1129304"/>
            <a:ext cx="8265341" cy="4646985"/>
          </a:xfrm>
          <a:prstGeom prst="rect">
            <a:avLst/>
          </a:prstGeom>
          <a:ln>
            <a:noFill/>
          </a:ln>
          <a:effectLst>
            <a:outerShdw blurRad="292100" dist="139700" dir="2700000" algn="tl" rotWithShape="0">
              <a:srgbClr val="333333">
                <a:alpha val="65000"/>
              </a:srgbClr>
            </a:outerShdw>
          </a:effectLst>
        </p:spPr>
      </p:pic>
      <p:sp>
        <p:nvSpPr>
          <p:cNvPr id="10" name="Rectangle 9"/>
          <p:cNvSpPr/>
          <p:nvPr/>
        </p:nvSpPr>
        <p:spPr>
          <a:xfrm flipV="1">
            <a:off x="6091707" y="2891305"/>
            <a:ext cx="1957589" cy="624626"/>
          </a:xfrm>
          <a:prstGeom prst="rect">
            <a:avLst/>
          </a:prstGeom>
          <a:noFill/>
          <a:ln w="28575">
            <a:solidFill>
              <a:schemeClr val="accent6">
                <a:lumMod val="7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9326579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Tips for Success</a:t>
            </a:r>
            <a:endParaRPr lang="en-US" b="1" dirty="0"/>
          </a:p>
        </p:txBody>
      </p:sp>
      <p:pic>
        <p:nvPicPr>
          <p:cNvPr id="6146" name="Picture 2" descr="C:\Users\tiffanim\AppData\Local\Microsoft\Windows\Temporary Internet Files\Content.IE5\YIIUD8NE\MC900432530[1].png"/>
          <p:cNvPicPr>
            <a:picLocks noChangeAspect="1" noChangeArrowheads="1"/>
          </p:cNvPicPr>
          <p:nvPr/>
        </p:nvPicPr>
        <p:blipFill>
          <a:blip r:embed="rId3">
            <a:duotone>
              <a:prstClr val="black"/>
              <a:schemeClr val="accent6">
                <a:tint val="45000"/>
                <a:satMod val="400000"/>
              </a:schemeClr>
            </a:duotone>
          </a:blip>
          <a:srcRect/>
          <a:stretch>
            <a:fillRect/>
          </a:stretch>
        </p:blipFill>
        <p:spPr bwMode="auto">
          <a:xfrm>
            <a:off x="685800" y="2286000"/>
            <a:ext cx="1701587" cy="2133600"/>
          </a:xfrm>
          <a:prstGeom prst="rect">
            <a:avLst/>
          </a:prstGeom>
          <a:noFill/>
        </p:spPr>
      </p:pic>
      <p:sp>
        <p:nvSpPr>
          <p:cNvPr id="7" name="TextBox 6"/>
          <p:cNvSpPr txBox="1"/>
          <p:nvPr/>
        </p:nvSpPr>
        <p:spPr>
          <a:xfrm>
            <a:off x="2466769" y="1616530"/>
            <a:ext cx="6400800" cy="6124754"/>
          </a:xfrm>
          <a:prstGeom prst="rect">
            <a:avLst/>
          </a:prstGeom>
          <a:noFill/>
        </p:spPr>
        <p:txBody>
          <a:bodyPr wrap="square" rtlCol="0">
            <a:spAutoFit/>
          </a:bodyPr>
          <a:lstStyle/>
          <a:p>
            <a:pPr lvl="1">
              <a:buFontTx/>
              <a:buChar char="-"/>
            </a:pPr>
            <a:r>
              <a:rPr lang="en-US" sz="2800" dirty="0"/>
              <a:t> Review the BAPI </a:t>
            </a:r>
            <a:r>
              <a:rPr lang="en-US" sz="2800" dirty="0" smtClean="0"/>
              <a:t>documentation</a:t>
            </a:r>
          </a:p>
          <a:p>
            <a:pPr lvl="1">
              <a:buFontTx/>
              <a:buChar char="-"/>
            </a:pPr>
            <a:endParaRPr lang="en-US" sz="2800" dirty="0"/>
          </a:p>
          <a:p>
            <a:pPr lvl="1">
              <a:buFontTx/>
              <a:buChar char="-"/>
            </a:pPr>
            <a:r>
              <a:rPr lang="en-US" sz="2800" dirty="0" smtClean="0"/>
              <a:t> Know </a:t>
            </a:r>
            <a:r>
              <a:rPr lang="en-US" sz="2800" dirty="0"/>
              <a:t>the BAPI </a:t>
            </a:r>
            <a:r>
              <a:rPr lang="en-US" sz="2800" dirty="0" smtClean="0"/>
              <a:t>requirements vs. Business Requirements</a:t>
            </a:r>
            <a:endParaRPr lang="en-US" sz="2800" dirty="0"/>
          </a:p>
          <a:p>
            <a:pPr lvl="1">
              <a:buFontTx/>
              <a:buChar char="-"/>
            </a:pPr>
            <a:endParaRPr lang="en-US" sz="2800" dirty="0"/>
          </a:p>
          <a:p>
            <a:pPr lvl="1">
              <a:buFontTx/>
              <a:buChar char="-"/>
            </a:pPr>
            <a:r>
              <a:rPr lang="en-US" sz="2800" dirty="0"/>
              <a:t> </a:t>
            </a:r>
            <a:r>
              <a:rPr lang="en-US" sz="2800" dirty="0" smtClean="0"/>
              <a:t>Padding can make a difference</a:t>
            </a:r>
            <a:endParaRPr lang="en-US" sz="2800" dirty="0"/>
          </a:p>
          <a:p>
            <a:pPr lvl="1">
              <a:buFontTx/>
              <a:buChar char="-"/>
            </a:pPr>
            <a:endParaRPr lang="en-US" sz="2800" dirty="0"/>
          </a:p>
          <a:p>
            <a:pPr lvl="1">
              <a:buFontTx/>
              <a:buChar char="-"/>
            </a:pPr>
            <a:r>
              <a:rPr lang="en-US" sz="2800" dirty="0"/>
              <a:t> </a:t>
            </a:r>
            <a:r>
              <a:rPr lang="en-US" sz="2800" dirty="0" smtClean="0"/>
              <a:t>The internet is a great resource! </a:t>
            </a:r>
          </a:p>
          <a:p>
            <a:pPr lvl="2">
              <a:buFontTx/>
              <a:buChar char="-"/>
            </a:pPr>
            <a:r>
              <a:rPr lang="en-US" sz="2800" dirty="0" smtClean="0">
                <a:hlinkClick r:id="rId4"/>
              </a:rPr>
              <a:t>http://support.winshuttle.com</a:t>
            </a:r>
            <a:endParaRPr lang="en-US" sz="2800" dirty="0" smtClean="0"/>
          </a:p>
          <a:p>
            <a:pPr lvl="2">
              <a:buFontTx/>
              <a:buChar char="-"/>
            </a:pPr>
            <a:r>
              <a:rPr lang="en-US" sz="2800" dirty="0">
                <a:hlinkClick r:id="rId5"/>
              </a:rPr>
              <a:t>http://scn.sap.com</a:t>
            </a:r>
            <a:endParaRPr lang="en-US" sz="2800" dirty="0"/>
          </a:p>
          <a:p>
            <a:pPr lvl="2">
              <a:buFontTx/>
              <a:buChar char="-"/>
            </a:pPr>
            <a:endParaRPr lang="en-US" sz="2800" dirty="0" smtClean="0"/>
          </a:p>
          <a:p>
            <a:pPr lvl="2">
              <a:buFontTx/>
              <a:buChar char="-"/>
            </a:pPr>
            <a:endParaRPr lang="en-US" sz="2800" dirty="0" smtClean="0"/>
          </a:p>
          <a:p>
            <a:pPr lvl="2">
              <a:buFontTx/>
              <a:buChar char="-"/>
            </a:pPr>
            <a:endParaRPr lang="en-US" sz="2800" dirty="0" smtClean="0"/>
          </a:p>
          <a:p>
            <a:pPr lvl="2">
              <a:buFontTx/>
              <a:buChar char="-"/>
            </a:pPr>
            <a:endParaRPr lang="en-US" sz="2800" dirty="0"/>
          </a:p>
        </p:txBody>
      </p:sp>
      <p:sp>
        <p:nvSpPr>
          <p:cNvPr id="8" name="Chevron 7"/>
          <p:cNvSpPr/>
          <p:nvPr/>
        </p:nvSpPr>
        <p:spPr>
          <a:xfrm>
            <a:off x="7772400" y="76215"/>
            <a:ext cx="922288" cy="597877"/>
          </a:xfrm>
          <a:prstGeom prst="chevron">
            <a:avLst>
              <a:gd name="adj" fmla="val 40000"/>
            </a:avLst>
          </a:prstGeom>
          <a:solidFill>
            <a:srgbClr val="D45205"/>
          </a:solidFill>
        </p:spPr>
        <p:style>
          <a:lnRef idx="2">
            <a:schemeClr val="lt1">
              <a:hueOff val="0"/>
              <a:satOff val="0"/>
              <a:lumOff val="0"/>
              <a:alphaOff val="0"/>
            </a:schemeClr>
          </a:lnRef>
          <a:fillRef idx="1">
            <a:scrgbClr r="0" g="0" b="0"/>
          </a:fillRef>
          <a:effectRef idx="0">
            <a:schemeClr val="accent3">
              <a:hueOff val="0"/>
              <a:satOff val="0"/>
              <a:lumOff val="0"/>
              <a:alphaOff val="0"/>
            </a:schemeClr>
          </a:effectRef>
          <a:fontRef idx="minor">
            <a:schemeClr val="lt1"/>
          </a:fontRef>
        </p:style>
        <p:txBody>
          <a:bodyPr/>
          <a:lstStyle/>
          <a:p>
            <a:r>
              <a:rPr lang="en-US" sz="3600" dirty="0">
                <a:latin typeface="Broadway" panose="04040905080B02020502" pitchFamily="82" charset="0"/>
              </a:rPr>
              <a:t>D</a:t>
            </a:r>
          </a:p>
        </p:txBody>
      </p:sp>
    </p:spTree>
    <p:extLst>
      <p:ext uri="{BB962C8B-B14F-4D97-AF65-F5344CB8AC3E}">
        <p14:creationId xmlns:p14="http://schemas.microsoft.com/office/powerpoint/2010/main" val="10286779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7">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7">
                                            <p:txEl>
                                              <p:pRg st="7" end="7"/>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7">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How to Get Help</a:t>
            </a:r>
            <a:endParaRPr lang="en-US" dirty="0"/>
          </a:p>
        </p:txBody>
      </p:sp>
      <p:sp>
        <p:nvSpPr>
          <p:cNvPr id="3" name="Content Placeholder 2"/>
          <p:cNvSpPr>
            <a:spLocks noGrp="1"/>
          </p:cNvSpPr>
          <p:nvPr>
            <p:ph idx="1"/>
          </p:nvPr>
        </p:nvSpPr>
        <p:spPr>
          <a:xfrm>
            <a:off x="457200" y="1259113"/>
            <a:ext cx="8229600" cy="4922611"/>
          </a:xfrm>
        </p:spPr>
        <p:txBody>
          <a:bodyPr>
            <a:normAutofit/>
          </a:bodyPr>
          <a:lstStyle/>
          <a:p>
            <a:r>
              <a:rPr lang="en-US" dirty="0" smtClean="0"/>
              <a:t>Help </a:t>
            </a:r>
            <a:r>
              <a:rPr lang="en-US" dirty="0"/>
              <a:t>Ribbon</a:t>
            </a:r>
          </a:p>
          <a:p>
            <a:pPr lvl="1"/>
            <a:r>
              <a:rPr lang="en-US" dirty="0" smtClean="0">
                <a:solidFill>
                  <a:schemeClr val="tx1"/>
                </a:solidFill>
              </a:rPr>
              <a:t>Web based </a:t>
            </a:r>
            <a:r>
              <a:rPr lang="en-US" dirty="0">
                <a:solidFill>
                  <a:schemeClr val="tx1"/>
                </a:solidFill>
              </a:rPr>
              <a:t>Help</a:t>
            </a:r>
          </a:p>
          <a:p>
            <a:pPr lvl="1"/>
            <a:r>
              <a:rPr lang="en-US" dirty="0" smtClean="0"/>
              <a:t>Release Notes</a:t>
            </a:r>
          </a:p>
          <a:p>
            <a:endParaRPr lang="en-US" dirty="0" smtClean="0"/>
          </a:p>
          <a:p>
            <a:r>
              <a:rPr lang="en-US" dirty="0" smtClean="0"/>
              <a:t>Winshuttle </a:t>
            </a:r>
            <a:r>
              <a:rPr lang="en-US" dirty="0"/>
              <a:t>Global </a:t>
            </a:r>
            <a:r>
              <a:rPr lang="en-US" dirty="0" smtClean="0"/>
              <a:t>Support</a:t>
            </a:r>
          </a:p>
          <a:p>
            <a:endParaRPr lang="en-US" dirty="0" smtClean="0"/>
          </a:p>
          <a:p>
            <a:r>
              <a:rPr lang="en-US" dirty="0" smtClean="0"/>
              <a:t>Website</a:t>
            </a:r>
          </a:p>
          <a:p>
            <a:pPr lvl="1"/>
            <a:r>
              <a:rPr lang="en-US" dirty="0" smtClean="0">
                <a:hlinkClick r:id="rId3"/>
              </a:rPr>
              <a:t>https://support.winshuttle.com</a:t>
            </a:r>
            <a:endParaRPr lang="en-US" dirty="0" smtClean="0"/>
          </a:p>
          <a:p>
            <a:pPr lvl="1"/>
            <a:endParaRPr lang="en-US" dirty="0" smtClean="0"/>
          </a:p>
          <a:p>
            <a:endParaRPr lang="en-US" dirty="0" smtClean="0"/>
          </a:p>
        </p:txBody>
      </p:sp>
      <p:pic>
        <p:nvPicPr>
          <p:cNvPr id="1026" name="Picture 3" descr="image00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980070" y="1801728"/>
            <a:ext cx="2314575" cy="704850"/>
          </a:xfrm>
          <a:prstGeom prst="rect">
            <a:avLst/>
          </a:prstGeom>
          <a:noFill/>
          <a:ln>
            <a:noFill/>
          </a:ln>
          <a:effectLst>
            <a:outerShdw blurRad="190500" algn="ctr" rotWithShape="0">
              <a:schemeClr val="tx1">
                <a:alpha val="70000"/>
              </a:scheme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3790860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par>
                          <p:cTn id="7" fill="hold">
                            <p:stCondLst>
                              <p:cond delay="0"/>
                            </p:stCondLst>
                            <p:childTnLst>
                              <p:par>
                                <p:cTn id="8" presetID="10" presetClass="entr" presetSubtype="0" fill="hold" nodeType="afterEffect">
                                  <p:stCondLst>
                                    <p:cond delay="0"/>
                                  </p:stCondLst>
                                  <p:childTnLst>
                                    <p:set>
                                      <p:cBhvr>
                                        <p:cTn id="9" dur="1" fill="hold">
                                          <p:stCondLst>
                                            <p:cond delay="0"/>
                                          </p:stCondLst>
                                        </p:cTn>
                                        <p:tgtEl>
                                          <p:spTgt spid="1026"/>
                                        </p:tgtEl>
                                        <p:attrNameLst>
                                          <p:attrName>style.visibility</p:attrName>
                                        </p:attrNameLst>
                                      </p:cBhvr>
                                      <p:to>
                                        <p:strVal val="visible"/>
                                      </p:to>
                                    </p:set>
                                    <p:animEffect transition="in" filter="fade">
                                      <p:cBhvr>
                                        <p:cTn id="10" dur="500"/>
                                        <p:tgtEl>
                                          <p:spTgt spid="1026"/>
                                        </p:tgtEl>
                                      </p:cBhvr>
                                    </p:animEffect>
                                  </p:childTnLst>
                                </p:cTn>
                              </p:par>
                            </p:childTnLst>
                          </p:cTn>
                        </p:par>
                        <p:par>
                          <p:cTn id="11" fill="hold">
                            <p:stCondLst>
                              <p:cond delay="500"/>
                            </p:stCondLst>
                            <p:childTnLst>
                              <p:par>
                                <p:cTn id="12" presetID="10" presetClass="entr" presetSubtype="0" fill="hold" nodeType="after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500"/>
                                        <p:tgtEl>
                                          <p:spTgt spid="3">
                                            <p:txEl>
                                              <p:pRg st="1" end="1"/>
                                            </p:txEl>
                                          </p:spTgt>
                                        </p:tgtEl>
                                      </p:cBhvr>
                                    </p:animEffect>
                                  </p:childTnLst>
                                </p:cTn>
                              </p:par>
                            </p:childTnLst>
                          </p:cTn>
                        </p:par>
                        <p:par>
                          <p:cTn id="15" fill="hold">
                            <p:stCondLst>
                              <p:cond delay="1000"/>
                            </p:stCondLst>
                            <p:childTnLst>
                              <p:par>
                                <p:cTn id="16" presetID="10" presetClass="entr" presetSubtype="0" fill="hold" nodeType="afterEffect">
                                  <p:stCondLst>
                                    <p:cond delay="0"/>
                                  </p:stCondLst>
                                  <p:childTnLst>
                                    <p:set>
                                      <p:cBhvr>
                                        <p:cTn id="17" dur="1" fill="hold">
                                          <p:stCondLst>
                                            <p:cond delay="0"/>
                                          </p:stCondLst>
                                        </p:cTn>
                                        <p:tgtEl>
                                          <p:spTgt spid="3">
                                            <p:txEl>
                                              <p:pRg st="2" end="2"/>
                                            </p:txEl>
                                          </p:spTgt>
                                        </p:tgtEl>
                                        <p:attrNameLst>
                                          <p:attrName>style.visibility</p:attrName>
                                        </p:attrNameLst>
                                      </p:cBhvr>
                                      <p:to>
                                        <p:strVal val="visible"/>
                                      </p:to>
                                    </p:set>
                                    <p:animEffect transition="in" filter="fade">
                                      <p:cBhvr>
                                        <p:cTn id="18" dur="500"/>
                                        <p:tgtEl>
                                          <p:spTgt spid="3">
                                            <p:txEl>
                                              <p:pRg st="2" end="2"/>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Effect transition="in" filter="fade">
                                      <p:cBhvr>
                                        <p:cTn id="23" dur="500"/>
                                        <p:tgtEl>
                                          <p:spTgt spid="3">
                                            <p:txEl>
                                              <p:pRg st="4" end="4"/>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nodeType="clickEffect">
                                  <p:stCondLst>
                                    <p:cond delay="0"/>
                                  </p:stCondLst>
                                  <p:childTnLst>
                                    <p:set>
                                      <p:cBhvr>
                                        <p:cTn id="27" dur="1" fill="hold">
                                          <p:stCondLst>
                                            <p:cond delay="0"/>
                                          </p:stCondLst>
                                        </p:cTn>
                                        <p:tgtEl>
                                          <p:spTgt spid="3">
                                            <p:txEl>
                                              <p:pRg st="6" end="6"/>
                                            </p:txEl>
                                          </p:spTgt>
                                        </p:tgtEl>
                                        <p:attrNameLst>
                                          <p:attrName>style.visibility</p:attrName>
                                        </p:attrNameLst>
                                      </p:cBhvr>
                                      <p:to>
                                        <p:strVal val="visible"/>
                                      </p:to>
                                    </p:set>
                                    <p:animEffect transition="in" filter="fade">
                                      <p:cBhvr>
                                        <p:cTn id="28" dur="500"/>
                                        <p:tgtEl>
                                          <p:spTgt spid="3">
                                            <p:txEl>
                                              <p:pRg st="6" end="6"/>
                                            </p:txEl>
                                          </p:spTgt>
                                        </p:tgtEl>
                                      </p:cBhvr>
                                    </p:animEffect>
                                  </p:childTnLst>
                                </p:cTn>
                              </p:par>
                            </p:childTnLst>
                          </p:cTn>
                        </p:par>
                        <p:par>
                          <p:cTn id="29" fill="hold">
                            <p:stCondLst>
                              <p:cond delay="500"/>
                            </p:stCondLst>
                            <p:childTnLst>
                              <p:par>
                                <p:cTn id="30" presetID="10" presetClass="entr" presetSubtype="0" fill="hold" nodeType="afterEffect">
                                  <p:stCondLst>
                                    <p:cond delay="0"/>
                                  </p:stCondLst>
                                  <p:childTnLst>
                                    <p:set>
                                      <p:cBhvr>
                                        <p:cTn id="31" dur="1" fill="hold">
                                          <p:stCondLst>
                                            <p:cond delay="0"/>
                                          </p:stCondLst>
                                        </p:cTn>
                                        <p:tgtEl>
                                          <p:spTgt spid="3">
                                            <p:txEl>
                                              <p:pRg st="7" end="7"/>
                                            </p:txEl>
                                          </p:spTgt>
                                        </p:tgtEl>
                                        <p:attrNameLst>
                                          <p:attrName>style.visibility</p:attrName>
                                        </p:attrNameLst>
                                      </p:cBhvr>
                                      <p:to>
                                        <p:strVal val="visible"/>
                                      </p:to>
                                    </p:set>
                                    <p:animEffect transition="in" filter="fade">
                                      <p:cBhvr>
                                        <p:cTn id="32" dur="5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How to Get Help</a:t>
            </a:r>
            <a:endParaRPr lang="en-US" dirty="0"/>
          </a:p>
        </p:txBody>
      </p:sp>
      <p:sp>
        <p:nvSpPr>
          <p:cNvPr id="3" name="Content Placeholder 2"/>
          <p:cNvSpPr>
            <a:spLocks noGrp="1"/>
          </p:cNvSpPr>
          <p:nvPr>
            <p:ph idx="1"/>
          </p:nvPr>
        </p:nvSpPr>
        <p:spPr>
          <a:xfrm>
            <a:off x="457200" y="1259113"/>
            <a:ext cx="8229600" cy="4922611"/>
          </a:xfrm>
        </p:spPr>
        <p:txBody>
          <a:bodyPr>
            <a:normAutofit/>
          </a:bodyPr>
          <a:lstStyle/>
          <a:p>
            <a:r>
              <a:rPr lang="en-US" dirty="0" smtClean="0"/>
              <a:t>Knowledgebase</a:t>
            </a:r>
          </a:p>
          <a:p>
            <a:pPr lvl="1"/>
            <a:r>
              <a:rPr lang="en-US" dirty="0" smtClean="0"/>
              <a:t>Zendesk</a:t>
            </a:r>
            <a:endParaRPr lang="en-US" dirty="0"/>
          </a:p>
          <a:p>
            <a:endParaRPr lang="en-US" dirty="0" smtClean="0"/>
          </a:p>
          <a:p>
            <a:r>
              <a:rPr lang="en-US" dirty="0" smtClean="0"/>
              <a:t>Create Support Tickets</a:t>
            </a:r>
          </a:p>
          <a:p>
            <a:pPr lvl="1"/>
            <a:r>
              <a:rPr lang="en-US" dirty="0" smtClean="0"/>
              <a:t>Click ‘Submit A Request’</a:t>
            </a:r>
          </a:p>
          <a:p>
            <a:pPr lvl="1"/>
            <a:r>
              <a:rPr lang="en-US" dirty="0" smtClean="0"/>
              <a:t>Complete the form &gt; Click ‘Submit’</a:t>
            </a:r>
          </a:p>
          <a:p>
            <a:pPr lvl="1"/>
            <a:r>
              <a:rPr lang="en-US" dirty="0" smtClean="0"/>
              <a:t>Email confirmation</a:t>
            </a:r>
          </a:p>
          <a:p>
            <a:pPr lvl="1"/>
            <a:endParaRPr lang="en-US" dirty="0"/>
          </a:p>
          <a:p>
            <a:pPr lvl="1"/>
            <a:r>
              <a:rPr lang="en-US" dirty="0"/>
              <a:t>Email: </a:t>
            </a:r>
            <a:r>
              <a:rPr lang="en-US" dirty="0" smtClean="0">
                <a:hlinkClick r:id="rId3"/>
              </a:rPr>
              <a:t>Support@Winshuttle.com</a:t>
            </a:r>
            <a:endParaRPr lang="en-US" dirty="0" smtClean="0"/>
          </a:p>
          <a:p>
            <a:pPr lvl="1"/>
            <a:endParaRPr lang="en-US" dirty="0" smtClean="0"/>
          </a:p>
          <a:p>
            <a:pPr lvl="1"/>
            <a:endParaRPr lang="en-US" dirty="0">
              <a:solidFill>
                <a:srgbClr val="3C3C3C"/>
              </a:solidFill>
            </a:endParaRPr>
          </a:p>
          <a:p>
            <a:pPr lvl="1"/>
            <a:endParaRPr lang="nl-NL" dirty="0"/>
          </a:p>
          <a:p>
            <a:pPr lvl="1"/>
            <a:endParaRPr lang="en-US" dirty="0"/>
          </a:p>
        </p:txBody>
      </p:sp>
    </p:spTree>
    <p:extLst>
      <p:ext uri="{BB962C8B-B14F-4D97-AF65-F5344CB8AC3E}">
        <p14:creationId xmlns:p14="http://schemas.microsoft.com/office/powerpoint/2010/main" val="36971916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par>
                          <p:cTn id="7" fill="hold">
                            <p:stCondLst>
                              <p:cond delay="0"/>
                            </p:stCondLst>
                            <p:childTnLst>
                              <p:par>
                                <p:cTn id="8" presetID="10" presetClass="entr" presetSubtype="0" fill="hold" nodeType="after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par>
                          <p:cTn id="15" fill="hold">
                            <p:stCondLst>
                              <p:cond delay="0"/>
                            </p:stCondLst>
                            <p:childTnLst>
                              <p:par>
                                <p:cTn id="16" presetID="10" presetClass="entr" presetSubtype="0" fill="hold" nodeType="afterEffect">
                                  <p:stCondLst>
                                    <p:cond delay="0"/>
                                  </p:stCondLst>
                                  <p:childTnLst>
                                    <p:set>
                                      <p:cBhvr>
                                        <p:cTn id="17" dur="1" fill="hold">
                                          <p:stCondLst>
                                            <p:cond delay="0"/>
                                          </p:stCondLst>
                                        </p:cTn>
                                        <p:tgtEl>
                                          <p:spTgt spid="3">
                                            <p:txEl>
                                              <p:pRg st="4" end="4"/>
                                            </p:txEl>
                                          </p:spTgt>
                                        </p:tgtEl>
                                        <p:attrNameLst>
                                          <p:attrName>style.visibility</p:attrName>
                                        </p:attrNameLst>
                                      </p:cBhvr>
                                      <p:to>
                                        <p:strVal val="visible"/>
                                      </p:to>
                                    </p:set>
                                    <p:animEffect transition="in" filter="fade">
                                      <p:cBhvr>
                                        <p:cTn id="18" dur="500"/>
                                        <p:tgtEl>
                                          <p:spTgt spid="3">
                                            <p:txEl>
                                              <p:pRg st="4" end="4"/>
                                            </p:txEl>
                                          </p:spTgt>
                                        </p:tgtEl>
                                      </p:cBhvr>
                                    </p:animEffect>
                                  </p:childTnLst>
                                </p:cTn>
                              </p:par>
                            </p:childTnLst>
                          </p:cTn>
                        </p:par>
                        <p:par>
                          <p:cTn id="19" fill="hold">
                            <p:stCondLst>
                              <p:cond delay="500"/>
                            </p:stCondLst>
                            <p:childTnLst>
                              <p:par>
                                <p:cTn id="20" presetID="10" presetClass="entr" presetSubtype="0" fill="hold" nodeType="afterEffect">
                                  <p:stCondLst>
                                    <p:cond delay="0"/>
                                  </p:stCondLst>
                                  <p:childTnLst>
                                    <p:set>
                                      <p:cBhvr>
                                        <p:cTn id="21" dur="1" fill="hold">
                                          <p:stCondLst>
                                            <p:cond delay="0"/>
                                          </p:stCondLst>
                                        </p:cTn>
                                        <p:tgtEl>
                                          <p:spTgt spid="3">
                                            <p:txEl>
                                              <p:pRg st="5" end="5"/>
                                            </p:txEl>
                                          </p:spTgt>
                                        </p:tgtEl>
                                        <p:attrNameLst>
                                          <p:attrName>style.visibility</p:attrName>
                                        </p:attrNameLst>
                                      </p:cBhvr>
                                      <p:to>
                                        <p:strVal val="visible"/>
                                      </p:to>
                                    </p:set>
                                    <p:animEffect transition="in" filter="fade">
                                      <p:cBhvr>
                                        <p:cTn id="22" dur="500"/>
                                        <p:tgtEl>
                                          <p:spTgt spid="3">
                                            <p:txEl>
                                              <p:pRg st="5" end="5"/>
                                            </p:txEl>
                                          </p:spTgt>
                                        </p:tgtEl>
                                      </p:cBhvr>
                                    </p:animEffect>
                                  </p:childTnLst>
                                </p:cTn>
                              </p:par>
                            </p:childTnLst>
                          </p:cTn>
                        </p:par>
                        <p:par>
                          <p:cTn id="23" fill="hold">
                            <p:stCondLst>
                              <p:cond delay="1000"/>
                            </p:stCondLst>
                            <p:childTnLst>
                              <p:par>
                                <p:cTn id="24" presetID="10" presetClass="entr" presetSubtype="0" fill="hold" nodeType="afterEffect">
                                  <p:stCondLst>
                                    <p:cond delay="0"/>
                                  </p:stCondLst>
                                  <p:childTnLst>
                                    <p:set>
                                      <p:cBhvr>
                                        <p:cTn id="25" dur="1" fill="hold">
                                          <p:stCondLst>
                                            <p:cond delay="0"/>
                                          </p:stCondLst>
                                        </p:cTn>
                                        <p:tgtEl>
                                          <p:spTgt spid="3">
                                            <p:txEl>
                                              <p:pRg st="6" end="6"/>
                                            </p:txEl>
                                          </p:spTgt>
                                        </p:tgtEl>
                                        <p:attrNameLst>
                                          <p:attrName>style.visibility</p:attrName>
                                        </p:attrNameLst>
                                      </p:cBhvr>
                                      <p:to>
                                        <p:strVal val="visible"/>
                                      </p:to>
                                    </p:set>
                                    <p:animEffect transition="in" filter="fade">
                                      <p:cBhvr>
                                        <p:cTn id="26" dur="500"/>
                                        <p:tgtEl>
                                          <p:spTgt spid="3">
                                            <p:txEl>
                                              <p:pRg st="6" end="6"/>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nodeType="clickEffect">
                                  <p:stCondLst>
                                    <p:cond delay="0"/>
                                  </p:stCondLst>
                                  <p:childTnLst>
                                    <p:set>
                                      <p:cBhvr>
                                        <p:cTn id="30" dur="1" fill="hold">
                                          <p:stCondLst>
                                            <p:cond delay="0"/>
                                          </p:stCondLst>
                                        </p:cTn>
                                        <p:tgtEl>
                                          <p:spTgt spid="3">
                                            <p:txEl>
                                              <p:pRg st="8" end="8"/>
                                            </p:txEl>
                                          </p:spTgt>
                                        </p:tgtEl>
                                        <p:attrNameLst>
                                          <p:attrName>style.visibility</p:attrName>
                                        </p:attrNameLst>
                                      </p:cBhvr>
                                      <p:to>
                                        <p:strVal val="visible"/>
                                      </p:to>
                                    </p:set>
                                    <p:animEffect transition="in" filter="fade">
                                      <p:cBhvr>
                                        <p:cTn id="31" dur="500"/>
                                        <p:tgtEl>
                                          <p:spTgt spid="3">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How to Get Help</a:t>
            </a:r>
            <a:endParaRPr lang="en-US" dirty="0"/>
          </a:p>
        </p:txBody>
      </p:sp>
      <p:sp>
        <p:nvSpPr>
          <p:cNvPr id="3" name="Content Placeholder 2"/>
          <p:cNvSpPr>
            <a:spLocks noGrp="1"/>
          </p:cNvSpPr>
          <p:nvPr>
            <p:ph idx="1"/>
          </p:nvPr>
        </p:nvSpPr>
        <p:spPr>
          <a:xfrm>
            <a:off x="457200" y="1259113"/>
            <a:ext cx="8229600" cy="4922611"/>
          </a:xfrm>
        </p:spPr>
        <p:txBody>
          <a:bodyPr>
            <a:normAutofit/>
          </a:bodyPr>
          <a:lstStyle/>
          <a:p>
            <a:r>
              <a:rPr lang="en-US" dirty="0" smtClean="0"/>
              <a:t>Winshuttle Global Support</a:t>
            </a:r>
            <a:endParaRPr lang="en-US" dirty="0"/>
          </a:p>
          <a:p>
            <a:r>
              <a:rPr lang="nl-NL" dirty="0" smtClean="0"/>
              <a:t>Phone:</a:t>
            </a:r>
          </a:p>
          <a:p>
            <a:pPr lvl="1"/>
            <a:r>
              <a:rPr lang="nl-NL" dirty="0" smtClean="0"/>
              <a:t>US</a:t>
            </a:r>
            <a:r>
              <a:rPr lang="nl-NL" dirty="0"/>
              <a:t>:  +1 (800) 711-9798 </a:t>
            </a:r>
          </a:p>
          <a:p>
            <a:pPr lvl="1"/>
            <a:r>
              <a:rPr lang="nl-NL" dirty="0"/>
              <a:t>UK:  </a:t>
            </a:r>
            <a:r>
              <a:rPr lang="en-GB" smtClean="0"/>
              <a:t>+44 </a:t>
            </a:r>
            <a:r>
              <a:rPr lang="en-GB" dirty="0"/>
              <a:t>(0) 208 545 </a:t>
            </a:r>
            <a:r>
              <a:rPr lang="en-GB" dirty="0" smtClean="0"/>
              <a:t>9500</a:t>
            </a:r>
          </a:p>
          <a:p>
            <a:pPr lvl="1"/>
            <a:r>
              <a:rPr lang="nl-NL" dirty="0" smtClean="0"/>
              <a:t>FR</a:t>
            </a:r>
            <a:r>
              <a:rPr lang="nl-NL" dirty="0"/>
              <a:t>:  +33 (0) 148 93 71 71 </a:t>
            </a:r>
          </a:p>
          <a:p>
            <a:pPr lvl="1"/>
            <a:r>
              <a:rPr lang="nl-NL" dirty="0"/>
              <a:t>DE:  +49 (0) 471 170 1900 </a:t>
            </a:r>
          </a:p>
          <a:p>
            <a:pPr lvl="1"/>
            <a:r>
              <a:rPr lang="nl-NL" dirty="0"/>
              <a:t>IN:   +91 (0)172 465 5941 </a:t>
            </a:r>
          </a:p>
          <a:p>
            <a:pPr lvl="1"/>
            <a:endParaRPr lang="en-US" dirty="0"/>
          </a:p>
        </p:txBody>
      </p:sp>
    </p:spTree>
    <p:extLst>
      <p:ext uri="{BB962C8B-B14F-4D97-AF65-F5344CB8AC3E}">
        <p14:creationId xmlns:p14="http://schemas.microsoft.com/office/powerpoint/2010/main" val="37380220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par>
                          <p:cTn id="7" fill="hold">
                            <p:stCondLst>
                              <p:cond delay="0"/>
                            </p:stCondLst>
                            <p:childTnLst>
                              <p:par>
                                <p:cTn id="8" presetID="10" presetClass="entr" presetSubtype="0" fill="hold" nodeType="afterEffect">
                                  <p:stCondLst>
                                    <p:cond delay="0"/>
                                  </p:stCondLst>
                                  <p:childTnLst>
                                    <p:set>
                                      <p:cBhvr>
                                        <p:cTn id="9" dur="1" fill="hold">
                                          <p:stCondLst>
                                            <p:cond delay="0"/>
                                          </p:stCondLst>
                                        </p:cTn>
                                        <p:tgtEl>
                                          <p:spTgt spid="3">
                                            <p:txEl>
                                              <p:pRg st="2" end="2"/>
                                            </p:txEl>
                                          </p:spTgt>
                                        </p:tgtEl>
                                        <p:attrNameLst>
                                          <p:attrName>style.visibility</p:attrName>
                                        </p:attrNameLst>
                                      </p:cBhvr>
                                      <p:to>
                                        <p:strVal val="visible"/>
                                      </p:to>
                                    </p:set>
                                    <p:animEffect transition="in" filter="fade">
                                      <p:cBhvr>
                                        <p:cTn id="10" dur="500"/>
                                        <p:tgtEl>
                                          <p:spTgt spid="3">
                                            <p:txEl>
                                              <p:pRg st="2" end="2"/>
                                            </p:txEl>
                                          </p:spTgt>
                                        </p:tgtEl>
                                      </p:cBhvr>
                                    </p:animEffect>
                                  </p:childTnLst>
                                </p:cTn>
                              </p:par>
                            </p:childTnLst>
                          </p:cTn>
                        </p:par>
                        <p:par>
                          <p:cTn id="11" fill="hold">
                            <p:stCondLst>
                              <p:cond delay="500"/>
                            </p:stCondLst>
                            <p:childTnLst>
                              <p:par>
                                <p:cTn id="12" presetID="10" presetClass="entr" presetSubtype="0" fill="hold" nodeType="afterEffect">
                                  <p:stCondLst>
                                    <p:cond delay="0"/>
                                  </p:stCondLst>
                                  <p:childTnLst>
                                    <p:set>
                                      <p:cBhvr>
                                        <p:cTn id="13" dur="1" fill="hold">
                                          <p:stCondLst>
                                            <p:cond delay="0"/>
                                          </p:stCondLst>
                                        </p:cTn>
                                        <p:tgtEl>
                                          <p:spTgt spid="3">
                                            <p:txEl>
                                              <p:pRg st="3" end="3"/>
                                            </p:txEl>
                                          </p:spTgt>
                                        </p:tgtEl>
                                        <p:attrNameLst>
                                          <p:attrName>style.visibility</p:attrName>
                                        </p:attrNameLst>
                                      </p:cBhvr>
                                      <p:to>
                                        <p:strVal val="visible"/>
                                      </p:to>
                                    </p:set>
                                    <p:animEffect transition="in" filter="fade">
                                      <p:cBhvr>
                                        <p:cTn id="14" dur="500"/>
                                        <p:tgtEl>
                                          <p:spTgt spid="3">
                                            <p:txEl>
                                              <p:pRg st="3" end="3"/>
                                            </p:txEl>
                                          </p:spTgt>
                                        </p:tgtEl>
                                      </p:cBhvr>
                                    </p:animEffect>
                                  </p:childTnLst>
                                </p:cTn>
                              </p:par>
                            </p:childTnLst>
                          </p:cTn>
                        </p:par>
                        <p:par>
                          <p:cTn id="15" fill="hold">
                            <p:stCondLst>
                              <p:cond delay="1000"/>
                            </p:stCondLst>
                            <p:childTnLst>
                              <p:par>
                                <p:cTn id="16" presetID="10" presetClass="entr" presetSubtype="0" fill="hold" nodeType="afterEffect">
                                  <p:stCondLst>
                                    <p:cond delay="0"/>
                                  </p:stCondLst>
                                  <p:childTnLst>
                                    <p:set>
                                      <p:cBhvr>
                                        <p:cTn id="17" dur="1" fill="hold">
                                          <p:stCondLst>
                                            <p:cond delay="0"/>
                                          </p:stCondLst>
                                        </p:cTn>
                                        <p:tgtEl>
                                          <p:spTgt spid="3">
                                            <p:txEl>
                                              <p:pRg st="4" end="4"/>
                                            </p:txEl>
                                          </p:spTgt>
                                        </p:tgtEl>
                                        <p:attrNameLst>
                                          <p:attrName>style.visibility</p:attrName>
                                        </p:attrNameLst>
                                      </p:cBhvr>
                                      <p:to>
                                        <p:strVal val="visible"/>
                                      </p:to>
                                    </p:set>
                                    <p:animEffect transition="in" filter="fade">
                                      <p:cBhvr>
                                        <p:cTn id="18" dur="500"/>
                                        <p:tgtEl>
                                          <p:spTgt spid="3">
                                            <p:txEl>
                                              <p:pRg st="4" end="4"/>
                                            </p:txEl>
                                          </p:spTgt>
                                        </p:tgtEl>
                                      </p:cBhvr>
                                    </p:animEffect>
                                  </p:childTnLst>
                                </p:cTn>
                              </p:par>
                            </p:childTnLst>
                          </p:cTn>
                        </p:par>
                        <p:par>
                          <p:cTn id="19" fill="hold">
                            <p:stCondLst>
                              <p:cond delay="1500"/>
                            </p:stCondLst>
                            <p:childTnLst>
                              <p:par>
                                <p:cTn id="20" presetID="10" presetClass="entr" presetSubtype="0" fill="hold" nodeType="afterEffect">
                                  <p:stCondLst>
                                    <p:cond delay="0"/>
                                  </p:stCondLst>
                                  <p:childTnLst>
                                    <p:set>
                                      <p:cBhvr>
                                        <p:cTn id="21" dur="1" fill="hold">
                                          <p:stCondLst>
                                            <p:cond delay="0"/>
                                          </p:stCondLst>
                                        </p:cTn>
                                        <p:tgtEl>
                                          <p:spTgt spid="3">
                                            <p:txEl>
                                              <p:pRg st="5" end="5"/>
                                            </p:txEl>
                                          </p:spTgt>
                                        </p:tgtEl>
                                        <p:attrNameLst>
                                          <p:attrName>style.visibility</p:attrName>
                                        </p:attrNameLst>
                                      </p:cBhvr>
                                      <p:to>
                                        <p:strVal val="visible"/>
                                      </p:to>
                                    </p:set>
                                    <p:animEffect transition="in" filter="fade">
                                      <p:cBhvr>
                                        <p:cTn id="22" dur="500"/>
                                        <p:tgtEl>
                                          <p:spTgt spid="3">
                                            <p:txEl>
                                              <p:pRg st="5" end="5"/>
                                            </p:txEl>
                                          </p:spTgt>
                                        </p:tgtEl>
                                      </p:cBhvr>
                                    </p:animEffect>
                                  </p:childTnLst>
                                </p:cTn>
                              </p:par>
                            </p:childTnLst>
                          </p:cTn>
                        </p:par>
                        <p:par>
                          <p:cTn id="23" fill="hold">
                            <p:stCondLst>
                              <p:cond delay="2000"/>
                            </p:stCondLst>
                            <p:childTnLst>
                              <p:par>
                                <p:cTn id="24" presetID="10" presetClass="entr" presetSubtype="0" fill="hold" nodeType="afterEffect">
                                  <p:stCondLst>
                                    <p:cond delay="0"/>
                                  </p:stCondLst>
                                  <p:childTnLst>
                                    <p:set>
                                      <p:cBhvr>
                                        <p:cTn id="25" dur="1" fill="hold">
                                          <p:stCondLst>
                                            <p:cond delay="0"/>
                                          </p:stCondLst>
                                        </p:cTn>
                                        <p:tgtEl>
                                          <p:spTgt spid="3">
                                            <p:txEl>
                                              <p:pRg st="6" end="6"/>
                                            </p:txEl>
                                          </p:spTgt>
                                        </p:tgtEl>
                                        <p:attrNameLst>
                                          <p:attrName>style.visibility</p:attrName>
                                        </p:attrNameLst>
                                      </p:cBhvr>
                                      <p:to>
                                        <p:strVal val="visible"/>
                                      </p:to>
                                    </p:set>
                                    <p:animEffect transition="in" filter="fade">
                                      <p:cBhvr>
                                        <p:cTn id="26"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Other Resources</a:t>
            </a:r>
          </a:p>
        </p:txBody>
      </p:sp>
      <p:sp>
        <p:nvSpPr>
          <p:cNvPr id="3" name="Content Placeholder 2"/>
          <p:cNvSpPr>
            <a:spLocks noGrp="1"/>
          </p:cNvSpPr>
          <p:nvPr>
            <p:ph idx="1"/>
          </p:nvPr>
        </p:nvSpPr>
        <p:spPr>
          <a:xfrm>
            <a:off x="457200" y="1259114"/>
            <a:ext cx="8686800" cy="5229473"/>
          </a:xfrm>
        </p:spPr>
        <p:txBody>
          <a:bodyPr>
            <a:normAutofit lnSpcReduction="10000"/>
          </a:bodyPr>
          <a:lstStyle/>
          <a:p>
            <a:r>
              <a:rPr lang="en-US" sz="2800" dirty="0" smtClean="0"/>
              <a:t>Winshuttle User Group</a:t>
            </a:r>
          </a:p>
          <a:p>
            <a:pPr lvl="1"/>
            <a:r>
              <a:rPr lang="en-US" sz="2400" dirty="0" smtClean="0">
                <a:hlinkClick r:id="rId3"/>
              </a:rPr>
              <a:t>http</a:t>
            </a:r>
            <a:r>
              <a:rPr lang="en-US" sz="2400" dirty="0">
                <a:hlinkClick r:id="rId3"/>
              </a:rPr>
              <a:t>://</a:t>
            </a:r>
            <a:r>
              <a:rPr lang="en-US" sz="2400" dirty="0" smtClean="0">
                <a:hlinkClick r:id="rId3"/>
              </a:rPr>
              <a:t>wug.winshuttle.com</a:t>
            </a:r>
            <a:endParaRPr lang="en-US" sz="2400" dirty="0" smtClean="0"/>
          </a:p>
          <a:p>
            <a:r>
              <a:rPr lang="en-US" sz="2800" dirty="0" smtClean="0"/>
              <a:t>Blog articles</a:t>
            </a:r>
          </a:p>
          <a:p>
            <a:pPr lvl="1"/>
            <a:r>
              <a:rPr lang="en-US" sz="2400" dirty="0" smtClean="0">
                <a:hlinkClick r:id="rId4"/>
              </a:rPr>
              <a:t>http</a:t>
            </a:r>
            <a:r>
              <a:rPr lang="en-US" sz="2400" dirty="0">
                <a:hlinkClick r:id="rId4"/>
              </a:rPr>
              <a:t>://</a:t>
            </a:r>
            <a:r>
              <a:rPr lang="en-US" sz="2400" dirty="0" smtClean="0">
                <a:hlinkClick r:id="rId4"/>
              </a:rPr>
              <a:t>www.winshuttle.com/blog</a:t>
            </a:r>
            <a:endParaRPr lang="en-US" sz="2400" dirty="0" smtClean="0"/>
          </a:p>
          <a:p>
            <a:r>
              <a:rPr lang="en-US" sz="2800" dirty="0" smtClean="0"/>
              <a:t>Winshuttle TV</a:t>
            </a:r>
          </a:p>
          <a:p>
            <a:pPr lvl="1"/>
            <a:r>
              <a:rPr lang="en-US" sz="2400" dirty="0" smtClean="0">
                <a:hlinkClick r:id="rId5"/>
              </a:rPr>
              <a:t>https</a:t>
            </a:r>
            <a:r>
              <a:rPr lang="en-US" sz="2400" dirty="0">
                <a:hlinkClick r:id="rId5"/>
              </a:rPr>
              <a:t>://www.youtube.com/winshuttletv</a:t>
            </a:r>
            <a:endParaRPr lang="en-US" sz="2400" dirty="0"/>
          </a:p>
          <a:p>
            <a:r>
              <a:rPr lang="en-US" sz="2800" dirty="0" smtClean="0"/>
              <a:t>LinkedIn</a:t>
            </a:r>
          </a:p>
          <a:p>
            <a:pPr lvl="1"/>
            <a:r>
              <a:rPr lang="en-US" sz="2400" dirty="0" smtClean="0">
                <a:hlinkClick r:id="rId6"/>
              </a:rPr>
              <a:t>http</a:t>
            </a:r>
            <a:r>
              <a:rPr lang="en-US" sz="2400" dirty="0">
                <a:hlinkClick r:id="rId6"/>
              </a:rPr>
              <a:t>://www.linkedin.com/pub/winshuttle/46/563/3b3</a:t>
            </a:r>
            <a:endParaRPr lang="en-US" sz="2400" dirty="0" smtClean="0"/>
          </a:p>
          <a:p>
            <a:r>
              <a:rPr lang="en-US" sz="2800" dirty="0" smtClean="0"/>
              <a:t>Twitter</a:t>
            </a:r>
          </a:p>
          <a:p>
            <a:pPr lvl="1"/>
            <a:r>
              <a:rPr lang="en-US" sz="2400" dirty="0" smtClean="0">
                <a:hlinkClick r:id="rId7"/>
              </a:rPr>
              <a:t>https</a:t>
            </a:r>
            <a:r>
              <a:rPr lang="en-US" sz="2400" dirty="0">
                <a:hlinkClick r:id="rId7"/>
              </a:rPr>
              <a:t>://twitter.com/Winshuttle</a:t>
            </a:r>
            <a:endParaRPr lang="en-US" sz="2400" dirty="0" smtClean="0"/>
          </a:p>
          <a:p>
            <a:r>
              <a:rPr lang="en-US" sz="2800" dirty="0" smtClean="0"/>
              <a:t>Facebook</a:t>
            </a:r>
          </a:p>
          <a:p>
            <a:pPr lvl="1"/>
            <a:r>
              <a:rPr lang="en-US" sz="2400" dirty="0" smtClean="0">
                <a:hlinkClick r:id="rId8"/>
              </a:rPr>
              <a:t>https</a:t>
            </a:r>
            <a:r>
              <a:rPr lang="en-US" sz="2400" dirty="0">
                <a:hlinkClick r:id="rId8"/>
              </a:rPr>
              <a:t>://www.facebook.com/Winshuttle</a:t>
            </a:r>
            <a:endParaRPr lang="en-US" sz="2400" dirty="0"/>
          </a:p>
        </p:txBody>
      </p:sp>
    </p:spTree>
    <p:extLst>
      <p:ext uri="{BB962C8B-B14F-4D97-AF65-F5344CB8AC3E}">
        <p14:creationId xmlns:p14="http://schemas.microsoft.com/office/powerpoint/2010/main" val="8139118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fade">
                                      <p:cBhvr>
                                        <p:cTn id="11" dur="500"/>
                                        <p:tgtEl>
                                          <p:spTgt spid="3">
                                            <p:txEl>
                                              <p:pRg st="1" end="1"/>
                                            </p:txEl>
                                          </p:spTgt>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fade">
                                      <p:cBhvr>
                                        <p:cTn id="15" dur="500"/>
                                        <p:tgtEl>
                                          <p:spTgt spid="3">
                                            <p:txEl>
                                              <p:pRg st="2" end="2"/>
                                            </p:txEl>
                                          </p:spTgt>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Effect transition="in" filter="fade">
                                      <p:cBhvr>
                                        <p:cTn id="19" dur="500"/>
                                        <p:tgtEl>
                                          <p:spTgt spid="3">
                                            <p:txEl>
                                              <p:pRg st="3" end="3"/>
                                            </p:txEl>
                                          </p:spTgt>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Effect transition="in" filter="fade">
                                      <p:cBhvr>
                                        <p:cTn id="23" dur="500"/>
                                        <p:tgtEl>
                                          <p:spTgt spid="3">
                                            <p:txEl>
                                              <p:pRg st="4" end="4"/>
                                            </p:txEl>
                                          </p:spTgt>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animEffect transition="in" filter="fade">
                                      <p:cBhvr>
                                        <p:cTn id="27" dur="500"/>
                                        <p:tgtEl>
                                          <p:spTgt spid="3">
                                            <p:txEl>
                                              <p:pRg st="5" end="5"/>
                                            </p:txEl>
                                          </p:spTgt>
                                        </p:tgtEl>
                                      </p:cBhvr>
                                    </p:animEffect>
                                  </p:childTnLst>
                                </p:cTn>
                              </p:par>
                            </p:childTnLst>
                          </p:cTn>
                        </p:par>
                        <p:par>
                          <p:cTn id="28" fill="hold">
                            <p:stCondLst>
                              <p:cond delay="3000"/>
                            </p:stCondLst>
                            <p:childTnLst>
                              <p:par>
                                <p:cTn id="29" presetID="10" presetClass="entr" presetSubtype="0" fill="hold" nodeType="after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animEffect transition="in" filter="fade">
                                      <p:cBhvr>
                                        <p:cTn id="31" dur="500"/>
                                        <p:tgtEl>
                                          <p:spTgt spid="3">
                                            <p:txEl>
                                              <p:pRg st="6" end="6"/>
                                            </p:txEl>
                                          </p:spTgt>
                                        </p:tgtEl>
                                      </p:cBhvr>
                                    </p:animEffect>
                                  </p:childTnLst>
                                </p:cTn>
                              </p:par>
                            </p:childTnLst>
                          </p:cTn>
                        </p:par>
                        <p:par>
                          <p:cTn id="32" fill="hold">
                            <p:stCondLst>
                              <p:cond delay="3500"/>
                            </p:stCondLst>
                            <p:childTnLst>
                              <p:par>
                                <p:cTn id="33" presetID="10" presetClass="entr" presetSubtype="0" fill="hold" nodeType="afterEffect">
                                  <p:stCondLst>
                                    <p:cond delay="0"/>
                                  </p:stCondLst>
                                  <p:childTnLst>
                                    <p:set>
                                      <p:cBhvr>
                                        <p:cTn id="34" dur="1" fill="hold">
                                          <p:stCondLst>
                                            <p:cond delay="0"/>
                                          </p:stCondLst>
                                        </p:cTn>
                                        <p:tgtEl>
                                          <p:spTgt spid="3">
                                            <p:txEl>
                                              <p:pRg st="7" end="7"/>
                                            </p:txEl>
                                          </p:spTgt>
                                        </p:tgtEl>
                                        <p:attrNameLst>
                                          <p:attrName>style.visibility</p:attrName>
                                        </p:attrNameLst>
                                      </p:cBhvr>
                                      <p:to>
                                        <p:strVal val="visible"/>
                                      </p:to>
                                    </p:set>
                                    <p:animEffect transition="in" filter="fade">
                                      <p:cBhvr>
                                        <p:cTn id="35" dur="500"/>
                                        <p:tgtEl>
                                          <p:spTgt spid="3">
                                            <p:txEl>
                                              <p:pRg st="7" end="7"/>
                                            </p:txEl>
                                          </p:spTgt>
                                        </p:tgtEl>
                                      </p:cBhvr>
                                    </p:animEffect>
                                  </p:childTnLst>
                                </p:cTn>
                              </p:par>
                            </p:childTnLst>
                          </p:cTn>
                        </p:par>
                        <p:par>
                          <p:cTn id="36" fill="hold">
                            <p:stCondLst>
                              <p:cond delay="4000"/>
                            </p:stCondLst>
                            <p:childTnLst>
                              <p:par>
                                <p:cTn id="37" presetID="10" presetClass="entr" presetSubtype="0" fill="hold" nodeType="afterEffect">
                                  <p:stCondLst>
                                    <p:cond delay="0"/>
                                  </p:stCondLst>
                                  <p:childTnLst>
                                    <p:set>
                                      <p:cBhvr>
                                        <p:cTn id="38" dur="1" fill="hold">
                                          <p:stCondLst>
                                            <p:cond delay="0"/>
                                          </p:stCondLst>
                                        </p:cTn>
                                        <p:tgtEl>
                                          <p:spTgt spid="3">
                                            <p:txEl>
                                              <p:pRg st="8" end="8"/>
                                            </p:txEl>
                                          </p:spTgt>
                                        </p:tgtEl>
                                        <p:attrNameLst>
                                          <p:attrName>style.visibility</p:attrName>
                                        </p:attrNameLst>
                                      </p:cBhvr>
                                      <p:to>
                                        <p:strVal val="visible"/>
                                      </p:to>
                                    </p:set>
                                    <p:animEffect transition="in" filter="fade">
                                      <p:cBhvr>
                                        <p:cTn id="39" dur="500"/>
                                        <p:tgtEl>
                                          <p:spTgt spid="3">
                                            <p:txEl>
                                              <p:pRg st="8" end="8"/>
                                            </p:txEl>
                                          </p:spTgt>
                                        </p:tgtEl>
                                      </p:cBhvr>
                                    </p:animEffect>
                                  </p:childTnLst>
                                </p:cTn>
                              </p:par>
                            </p:childTnLst>
                          </p:cTn>
                        </p:par>
                        <p:par>
                          <p:cTn id="40" fill="hold">
                            <p:stCondLst>
                              <p:cond delay="4500"/>
                            </p:stCondLst>
                            <p:childTnLst>
                              <p:par>
                                <p:cTn id="41" presetID="10" presetClass="entr" presetSubtype="0" fill="hold" nodeType="afterEffect">
                                  <p:stCondLst>
                                    <p:cond delay="0"/>
                                  </p:stCondLst>
                                  <p:childTnLst>
                                    <p:set>
                                      <p:cBhvr>
                                        <p:cTn id="42" dur="1" fill="hold">
                                          <p:stCondLst>
                                            <p:cond delay="0"/>
                                          </p:stCondLst>
                                        </p:cTn>
                                        <p:tgtEl>
                                          <p:spTgt spid="3">
                                            <p:txEl>
                                              <p:pRg st="9" end="9"/>
                                            </p:txEl>
                                          </p:spTgt>
                                        </p:tgtEl>
                                        <p:attrNameLst>
                                          <p:attrName>style.visibility</p:attrName>
                                        </p:attrNameLst>
                                      </p:cBhvr>
                                      <p:to>
                                        <p:strVal val="visible"/>
                                      </p:to>
                                    </p:set>
                                    <p:animEffect transition="in" filter="fade">
                                      <p:cBhvr>
                                        <p:cTn id="43" dur="500"/>
                                        <p:tgtEl>
                                          <p:spTgt spid="3">
                                            <p:txEl>
                                              <p:pRg st="9" end="9"/>
                                            </p:txEl>
                                          </p:spTgt>
                                        </p:tgtEl>
                                      </p:cBhvr>
                                    </p:animEffect>
                                  </p:childTnLst>
                                </p:cTn>
                              </p:par>
                            </p:childTnLst>
                          </p:cTn>
                        </p:par>
                        <p:par>
                          <p:cTn id="44" fill="hold">
                            <p:stCondLst>
                              <p:cond delay="5000"/>
                            </p:stCondLst>
                            <p:childTnLst>
                              <p:par>
                                <p:cTn id="45" presetID="10" presetClass="entr" presetSubtype="0" fill="hold" nodeType="afterEffect">
                                  <p:stCondLst>
                                    <p:cond delay="0"/>
                                  </p:stCondLst>
                                  <p:childTnLst>
                                    <p:set>
                                      <p:cBhvr>
                                        <p:cTn id="46" dur="1" fill="hold">
                                          <p:stCondLst>
                                            <p:cond delay="0"/>
                                          </p:stCondLst>
                                        </p:cTn>
                                        <p:tgtEl>
                                          <p:spTgt spid="3">
                                            <p:txEl>
                                              <p:pRg st="10" end="10"/>
                                            </p:txEl>
                                          </p:spTgt>
                                        </p:tgtEl>
                                        <p:attrNameLst>
                                          <p:attrName>style.visibility</p:attrName>
                                        </p:attrNameLst>
                                      </p:cBhvr>
                                      <p:to>
                                        <p:strVal val="visible"/>
                                      </p:to>
                                    </p:set>
                                    <p:animEffect transition="in" filter="fade">
                                      <p:cBhvr>
                                        <p:cTn id="47" dur="500"/>
                                        <p:tgtEl>
                                          <p:spTgt spid="3">
                                            <p:txEl>
                                              <p:pRg st="10" end="10"/>
                                            </p:txEl>
                                          </p:spTgt>
                                        </p:tgtEl>
                                      </p:cBhvr>
                                    </p:animEffect>
                                  </p:childTnLst>
                                </p:cTn>
                              </p:par>
                            </p:childTnLst>
                          </p:cTn>
                        </p:par>
                        <p:par>
                          <p:cTn id="48" fill="hold">
                            <p:stCondLst>
                              <p:cond delay="5500"/>
                            </p:stCondLst>
                            <p:childTnLst>
                              <p:par>
                                <p:cTn id="49" presetID="10" presetClass="entr" presetSubtype="0" fill="hold" nodeType="afterEffect">
                                  <p:stCondLst>
                                    <p:cond delay="0"/>
                                  </p:stCondLst>
                                  <p:childTnLst>
                                    <p:set>
                                      <p:cBhvr>
                                        <p:cTn id="50" dur="1" fill="hold">
                                          <p:stCondLst>
                                            <p:cond delay="0"/>
                                          </p:stCondLst>
                                        </p:cTn>
                                        <p:tgtEl>
                                          <p:spTgt spid="3">
                                            <p:txEl>
                                              <p:pRg st="11" end="11"/>
                                            </p:txEl>
                                          </p:spTgt>
                                        </p:tgtEl>
                                        <p:attrNameLst>
                                          <p:attrName>style.visibility</p:attrName>
                                        </p:attrNameLst>
                                      </p:cBhvr>
                                      <p:to>
                                        <p:strVal val="visible"/>
                                      </p:to>
                                    </p:set>
                                    <p:animEffect transition="in" filter="fade">
                                      <p:cBhvr>
                                        <p:cTn id="51" dur="500"/>
                                        <p:tgtEl>
                                          <p:spTgt spid="3">
                                            <p:txEl>
                                              <p:pRg st="11" end="1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Questions?</a:t>
            </a:r>
            <a:endParaRPr lang="en-US" dirty="0"/>
          </a:p>
        </p:txBody>
      </p:sp>
      <p:pic>
        <p:nvPicPr>
          <p:cNvPr id="9218" name="Picture 2" descr="C:\Users\tiffanim\AppData\Local\Microsoft\Windows\Temporary Internet Files\Content.IE5\H58CLU4P\MCj04420720000[1].wmf"/>
          <p:cNvPicPr>
            <a:picLocks noGrp="1" noChangeAspect="1" noChangeArrowheads="1"/>
          </p:cNvPicPr>
          <p:nvPr>
            <p:ph idx="1"/>
          </p:nvPr>
        </p:nvPicPr>
        <p:blipFill>
          <a:blip r:embed="rId3"/>
          <a:srcRect/>
          <a:stretch>
            <a:fillRect/>
          </a:stretch>
        </p:blipFill>
        <p:spPr bwMode="auto">
          <a:xfrm>
            <a:off x="2641600" y="1796255"/>
            <a:ext cx="4216400" cy="3009733"/>
          </a:xfrm>
          <a:prstGeom prst="rect">
            <a:avLst/>
          </a:prstGeom>
          <a:noFill/>
        </p:spPr>
      </p:pic>
    </p:spTree>
    <p:extLst>
      <p:ext uri="{BB962C8B-B14F-4D97-AF65-F5344CB8AC3E}">
        <p14:creationId xmlns:p14="http://schemas.microsoft.com/office/powerpoint/2010/main" val="38038678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fill="hold" nodeType="afterEffect">
                                  <p:stCondLst>
                                    <p:cond delay="0"/>
                                  </p:stCondLst>
                                  <p:childTnLst>
                                    <p:animRot by="21600000">
                                      <p:cBhvr>
                                        <p:cTn id="6" dur="1000" fill="hold"/>
                                        <p:tgtEl>
                                          <p:spTgt spid="9218"/>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Recording Modes</a:t>
            </a:r>
          </a:p>
        </p:txBody>
      </p:sp>
      <p:sp>
        <p:nvSpPr>
          <p:cNvPr id="3" name="Content Placeholder 2"/>
          <p:cNvSpPr>
            <a:spLocks noGrp="1"/>
          </p:cNvSpPr>
          <p:nvPr>
            <p:ph idx="1"/>
          </p:nvPr>
        </p:nvSpPr>
        <p:spPr/>
        <p:txBody>
          <a:bodyPr>
            <a:normAutofit/>
          </a:bodyPr>
          <a:lstStyle/>
          <a:p>
            <a:pPr lvl="1"/>
            <a:r>
              <a:rPr lang="en-US" dirty="0" smtClean="0"/>
              <a:t>Batch Input</a:t>
            </a:r>
          </a:p>
          <a:p>
            <a:pPr lvl="2"/>
            <a:r>
              <a:rPr lang="en-US" dirty="0" smtClean="0"/>
              <a:t>Upload only</a:t>
            </a:r>
          </a:p>
          <a:p>
            <a:pPr lvl="1"/>
            <a:endParaRPr lang="en-US" dirty="0" smtClean="0"/>
          </a:p>
          <a:p>
            <a:pPr lvl="1"/>
            <a:r>
              <a:rPr lang="en-US" dirty="0"/>
              <a:t>Non-Batch Input</a:t>
            </a:r>
          </a:p>
          <a:p>
            <a:pPr lvl="2"/>
            <a:r>
              <a:rPr lang="en-US" dirty="0"/>
              <a:t>Upload/Read</a:t>
            </a:r>
          </a:p>
          <a:p>
            <a:pPr lvl="2"/>
            <a:r>
              <a:rPr lang="en-US" dirty="0"/>
              <a:t>Extended </a:t>
            </a:r>
            <a:r>
              <a:rPr lang="en-US" dirty="0" smtClean="0"/>
              <a:t>logging</a:t>
            </a:r>
            <a:endParaRPr lang="en-US" dirty="0"/>
          </a:p>
        </p:txBody>
      </p:sp>
      <p:pic>
        <p:nvPicPr>
          <p:cNvPr id="12" name="Picture 3"/>
          <p:cNvPicPr>
            <a:picLocks noChangeAspect="1" noChangeArrowheads="1"/>
          </p:cNvPicPr>
          <p:nvPr/>
        </p:nvPicPr>
        <p:blipFill>
          <a:blip r:embed="rId3"/>
          <a:srcRect/>
          <a:stretch>
            <a:fillRect/>
          </a:stretch>
        </p:blipFill>
        <p:spPr bwMode="auto">
          <a:xfrm>
            <a:off x="5181600" y="1299972"/>
            <a:ext cx="2588005" cy="1824228"/>
          </a:xfrm>
          <a:prstGeom prst="rect">
            <a:avLst/>
          </a:prstGeom>
          <a:ln>
            <a:solidFill>
              <a:schemeClr val="tx2">
                <a:lumMod val="60000"/>
                <a:lumOff val="40000"/>
              </a:schemeClr>
            </a:solidFill>
          </a:ln>
          <a:effectLst>
            <a:outerShdw blurRad="190500" algn="tl" rotWithShape="0">
              <a:srgbClr val="000000">
                <a:alpha val="70000"/>
              </a:srgbClr>
            </a:outerShdw>
          </a:effectLst>
        </p:spPr>
      </p:pic>
      <p:pic>
        <p:nvPicPr>
          <p:cNvPr id="4"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04765" y="3298361"/>
            <a:ext cx="4144749" cy="2960535"/>
          </a:xfrm>
          <a:prstGeom prst="rect">
            <a:avLst/>
          </a:prstGeom>
          <a:noFill/>
          <a:ln>
            <a:noFill/>
          </a:ln>
          <a:effectLst>
            <a:outerShdw blurRad="190500" algn="ctr" rotWithShape="0">
              <a:schemeClr val="tx1">
                <a:alpha val="70000"/>
              </a:scheme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 name="Picture 9" descr="orange-arrow.gif"/>
          <p:cNvPicPr>
            <a:picLocks noChangeAspect="1"/>
          </p:cNvPicPr>
          <p:nvPr/>
        </p:nvPicPr>
        <p:blipFill>
          <a:blip r:embed="rId5"/>
          <a:stretch>
            <a:fillRect/>
          </a:stretch>
        </p:blipFill>
        <p:spPr>
          <a:xfrm rot="3567850" flipV="1">
            <a:off x="5201445" y="2503473"/>
            <a:ext cx="844309" cy="952762"/>
          </a:xfrm>
          <a:prstGeom prst="rect">
            <a:avLst/>
          </a:prstGeom>
        </p:spPr>
      </p:pic>
      <p:sp>
        <p:nvSpPr>
          <p:cNvPr id="9" name="Rectangle 8"/>
          <p:cNvSpPr/>
          <p:nvPr/>
        </p:nvSpPr>
        <p:spPr>
          <a:xfrm>
            <a:off x="4623444" y="3529013"/>
            <a:ext cx="1116312" cy="280987"/>
          </a:xfrm>
          <a:prstGeom prst="rect">
            <a:avLst/>
          </a:prstGeom>
          <a:noFill/>
          <a:ln w="28575">
            <a:solidFill>
              <a:schemeClr val="accent6">
                <a:lumMod val="7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1" name="Rectangle 10"/>
          <p:cNvSpPr/>
          <p:nvPr/>
        </p:nvSpPr>
        <p:spPr>
          <a:xfrm>
            <a:off x="4623443" y="3810000"/>
            <a:ext cx="3782619" cy="527011"/>
          </a:xfrm>
          <a:prstGeom prst="rect">
            <a:avLst/>
          </a:prstGeom>
          <a:noFill/>
          <a:ln w="28575">
            <a:solidFill>
              <a:schemeClr val="accent6">
                <a:lumMod val="7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3" name="Chevron 12"/>
          <p:cNvSpPr/>
          <p:nvPr/>
        </p:nvSpPr>
        <p:spPr>
          <a:xfrm>
            <a:off x="7772400" y="76215"/>
            <a:ext cx="922288" cy="597877"/>
          </a:xfrm>
          <a:prstGeom prst="chevron">
            <a:avLst>
              <a:gd name="adj" fmla="val 40000"/>
            </a:avLst>
          </a:prstGeom>
          <a:solidFill>
            <a:srgbClr val="295071"/>
          </a:solidFill>
        </p:spPr>
        <p:style>
          <a:lnRef idx="2">
            <a:schemeClr val="lt1">
              <a:hueOff val="0"/>
              <a:satOff val="0"/>
              <a:lumOff val="0"/>
              <a:alphaOff val="0"/>
            </a:schemeClr>
          </a:lnRef>
          <a:fillRef idx="1">
            <a:scrgbClr r="0" g="0" b="0"/>
          </a:fillRef>
          <a:effectRef idx="0">
            <a:schemeClr val="accent3">
              <a:hueOff val="0"/>
              <a:satOff val="0"/>
              <a:lumOff val="0"/>
              <a:alphaOff val="0"/>
            </a:schemeClr>
          </a:effectRef>
          <a:fontRef idx="minor">
            <a:schemeClr val="lt1"/>
          </a:fontRef>
        </p:style>
        <p:txBody>
          <a:bodyPr/>
          <a:lstStyle/>
          <a:p>
            <a:r>
              <a:rPr lang="en-US" sz="3600" dirty="0" smtClean="0">
                <a:latin typeface="Broadway" panose="04040905080B02020502" pitchFamily="82" charset="0"/>
              </a:rPr>
              <a:t>T</a:t>
            </a:r>
            <a:endParaRPr lang="en-US" sz="3600" dirty="0">
              <a:latin typeface="Broadway" panose="04040905080B02020502" pitchFamily="82" charset="0"/>
            </a:endParaRPr>
          </a:p>
        </p:txBody>
      </p:sp>
    </p:spTree>
    <p:extLst>
      <p:ext uri="{BB962C8B-B14F-4D97-AF65-F5344CB8AC3E}">
        <p14:creationId xmlns:p14="http://schemas.microsoft.com/office/powerpoint/2010/main" val="29306054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iterate type="lt">
                                    <p:tmPct val="5000"/>
                                  </p:iterate>
                                  <p:childTnLst>
                                    <p:set>
                                      <p:cBhvr>
                                        <p:cTn id="6" dur="1" fill="hold">
                                          <p:stCondLst>
                                            <p:cond delay="0"/>
                                          </p:stCondLst>
                                        </p:cTn>
                                        <p:tgtEl>
                                          <p:spTgt spid="10"/>
                                        </p:tgtEl>
                                        <p:attrNameLst>
                                          <p:attrName>style.visibility</p:attrName>
                                        </p:attrNameLst>
                                      </p:cBhvr>
                                      <p:to>
                                        <p:strVal val="visible"/>
                                      </p:to>
                                    </p:set>
                                    <p:anim calcmode="lin" valueType="num">
                                      <p:cBhvr>
                                        <p:cTn id="7" dur="1000" fill="hold"/>
                                        <p:tgtEl>
                                          <p:spTgt spid="10"/>
                                        </p:tgtEl>
                                        <p:attrNameLst>
                                          <p:attrName>ppt_w</p:attrName>
                                        </p:attrNameLst>
                                      </p:cBhvr>
                                      <p:tavLst>
                                        <p:tav tm="0">
                                          <p:val>
                                            <p:fltVal val="0"/>
                                          </p:val>
                                        </p:tav>
                                        <p:tav tm="100000">
                                          <p:val>
                                            <p:strVal val="#ppt_w"/>
                                          </p:val>
                                        </p:tav>
                                      </p:tavLst>
                                    </p:anim>
                                    <p:anim calcmode="lin" valueType="num">
                                      <p:cBhvr>
                                        <p:cTn id="8" dur="1000" fill="hold"/>
                                        <p:tgtEl>
                                          <p:spTgt spid="10"/>
                                        </p:tgtEl>
                                        <p:attrNameLst>
                                          <p:attrName>ppt_h</p:attrName>
                                        </p:attrNameLst>
                                      </p:cBhvr>
                                      <p:tavLst>
                                        <p:tav tm="0">
                                          <p:val>
                                            <p:fltVal val="0"/>
                                          </p:val>
                                        </p:tav>
                                        <p:tav tm="100000">
                                          <p:val>
                                            <p:strVal val="#ppt_h"/>
                                          </p:val>
                                        </p:tav>
                                      </p:tavLst>
                                    </p:anim>
                                    <p:anim calcmode="lin" valueType="num">
                                      <p:cBhvr>
                                        <p:cTn id="9" dur="1000" fill="hold"/>
                                        <p:tgtEl>
                                          <p:spTgt spid="10"/>
                                        </p:tgtEl>
                                        <p:attrNameLst>
                                          <p:attrName>style.rotation</p:attrName>
                                        </p:attrNameLst>
                                      </p:cBhvr>
                                      <p:tavLst>
                                        <p:tav tm="0">
                                          <p:val>
                                            <p:fltVal val="90"/>
                                          </p:val>
                                        </p:tav>
                                        <p:tav tm="100000">
                                          <p:val>
                                            <p:fltVal val="0"/>
                                          </p:val>
                                        </p:tav>
                                      </p:tavLst>
                                    </p:anim>
                                    <p:animEffect transition="in" filter="fade">
                                      <p:cBhvr>
                                        <p:cTn id="10" dur="1000"/>
                                        <p:tgtEl>
                                          <p:spTgt spid="10"/>
                                        </p:tgtEl>
                                      </p:cBhvr>
                                    </p:animEffec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0" end="0"/>
                                            </p:txEl>
                                          </p:spTgt>
                                        </p:tgtEl>
                                        <p:attrNameLst>
                                          <p:attrName>style.visibility</p:attrName>
                                        </p:attrNameLst>
                                      </p:cBhvr>
                                      <p:to>
                                        <p:strVal val="visible"/>
                                      </p:to>
                                    </p:set>
                                  </p:childTnLst>
                                </p:cTn>
                              </p:par>
                              <p:par>
                                <p:cTn id="15" presetID="22" presetClass="entr" presetSubtype="8" fill="hold" grpId="0" nodeType="with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wipe(left)">
                                      <p:cBhvr>
                                        <p:cTn id="17" dur="500"/>
                                        <p:tgtEl>
                                          <p:spTgt spid="9"/>
                                        </p:tgtEl>
                                      </p:cBhvr>
                                    </p:animEffect>
                                  </p:childTnLst>
                                </p:cTn>
                              </p:par>
                            </p:childTnLst>
                          </p:cTn>
                        </p:par>
                        <p:par>
                          <p:cTn id="18" fill="hold">
                            <p:stCondLst>
                              <p:cond delay="500"/>
                            </p:stCondLst>
                            <p:childTnLst>
                              <p:par>
                                <p:cTn id="19" presetID="10" presetClass="entr" presetSubtype="0" fill="hold" nodeType="afterEffect">
                                  <p:stCondLst>
                                    <p:cond delay="0"/>
                                  </p:stCondLst>
                                  <p:childTnLst>
                                    <p:set>
                                      <p:cBhvr>
                                        <p:cTn id="20" dur="1" fill="hold">
                                          <p:stCondLst>
                                            <p:cond delay="0"/>
                                          </p:stCondLst>
                                        </p:cTn>
                                        <p:tgtEl>
                                          <p:spTgt spid="3">
                                            <p:txEl>
                                              <p:pRg st="1" end="1"/>
                                            </p:txEl>
                                          </p:spTgt>
                                        </p:tgtEl>
                                        <p:attrNameLst>
                                          <p:attrName>style.visibility</p:attrName>
                                        </p:attrNameLst>
                                      </p:cBhvr>
                                      <p:to>
                                        <p:strVal val="visible"/>
                                      </p:to>
                                    </p:set>
                                    <p:animEffect transition="in" filter="fade">
                                      <p:cBhvr>
                                        <p:cTn id="21" dur="1000"/>
                                        <p:tgtEl>
                                          <p:spTgt spid="3">
                                            <p:txEl>
                                              <p:pRg st="1" end="1"/>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1" presetClass="entr" presetSubtype="0" fill="hold" nodeType="clickEffect">
                                  <p:stCondLst>
                                    <p:cond delay="0"/>
                                  </p:stCondLst>
                                  <p:childTnLst>
                                    <p:set>
                                      <p:cBhvr>
                                        <p:cTn id="25" dur="1" fill="hold">
                                          <p:stCondLst>
                                            <p:cond delay="0"/>
                                          </p:stCondLst>
                                        </p:cTn>
                                        <p:tgtEl>
                                          <p:spTgt spid="3">
                                            <p:txEl>
                                              <p:pRg st="3" end="3"/>
                                            </p:txEl>
                                          </p:spTgt>
                                        </p:tgtEl>
                                        <p:attrNameLst>
                                          <p:attrName>style.visibility</p:attrName>
                                        </p:attrNameLst>
                                      </p:cBhvr>
                                      <p:to>
                                        <p:strVal val="visible"/>
                                      </p:to>
                                    </p:set>
                                  </p:childTnLst>
                                </p:cTn>
                              </p:par>
                              <p:par>
                                <p:cTn id="26" presetID="1" presetClass="exit" presetSubtype="0" fill="hold" grpId="1" nodeType="withEffect">
                                  <p:stCondLst>
                                    <p:cond delay="0"/>
                                  </p:stCondLst>
                                  <p:childTnLst>
                                    <p:set>
                                      <p:cBhvr>
                                        <p:cTn id="27" dur="1" fill="hold">
                                          <p:stCondLst>
                                            <p:cond delay="0"/>
                                          </p:stCondLst>
                                        </p:cTn>
                                        <p:tgtEl>
                                          <p:spTgt spid="9"/>
                                        </p:tgtEl>
                                        <p:attrNameLst>
                                          <p:attrName>style.visibility</p:attrName>
                                        </p:attrNameLst>
                                      </p:cBhvr>
                                      <p:to>
                                        <p:strVal val="hidden"/>
                                      </p:to>
                                    </p:set>
                                  </p:childTnLst>
                                </p:cTn>
                              </p:par>
                            </p:childTnLst>
                          </p:cTn>
                        </p:par>
                        <p:par>
                          <p:cTn id="28" fill="hold">
                            <p:stCondLst>
                              <p:cond delay="0"/>
                            </p:stCondLst>
                            <p:childTnLst>
                              <p:par>
                                <p:cTn id="29" presetID="22" presetClass="entr" presetSubtype="8" fill="hold" grpId="0" nodeType="after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wipe(left)">
                                      <p:cBhvr>
                                        <p:cTn id="31" dur="500"/>
                                        <p:tgtEl>
                                          <p:spTgt spid="11"/>
                                        </p:tgtEl>
                                      </p:cBhvr>
                                    </p:animEffect>
                                  </p:childTnLst>
                                </p:cTn>
                              </p:par>
                            </p:childTnLst>
                          </p:cTn>
                        </p:par>
                        <p:par>
                          <p:cTn id="32" fill="hold">
                            <p:stCondLst>
                              <p:cond delay="500"/>
                            </p:stCondLst>
                            <p:childTnLst>
                              <p:par>
                                <p:cTn id="33" presetID="10" presetClass="entr" presetSubtype="0" fill="hold" nodeType="afterEffect">
                                  <p:stCondLst>
                                    <p:cond delay="0"/>
                                  </p:stCondLst>
                                  <p:childTnLst>
                                    <p:set>
                                      <p:cBhvr>
                                        <p:cTn id="34" dur="1" fill="hold">
                                          <p:stCondLst>
                                            <p:cond delay="0"/>
                                          </p:stCondLst>
                                        </p:cTn>
                                        <p:tgtEl>
                                          <p:spTgt spid="3">
                                            <p:txEl>
                                              <p:pRg st="4" end="4"/>
                                            </p:txEl>
                                          </p:spTgt>
                                        </p:tgtEl>
                                        <p:attrNameLst>
                                          <p:attrName>style.visibility</p:attrName>
                                        </p:attrNameLst>
                                      </p:cBhvr>
                                      <p:to>
                                        <p:strVal val="visible"/>
                                      </p:to>
                                    </p:set>
                                    <p:animEffect transition="in" filter="fade">
                                      <p:cBhvr>
                                        <p:cTn id="35" dur="500"/>
                                        <p:tgtEl>
                                          <p:spTgt spid="3">
                                            <p:txEl>
                                              <p:pRg st="4" end="4"/>
                                            </p:txEl>
                                          </p:spTgt>
                                        </p:tgtEl>
                                      </p:cBhvr>
                                    </p:animEffect>
                                  </p:childTnLst>
                                </p:cTn>
                              </p:par>
                            </p:childTnLst>
                          </p:cTn>
                        </p:par>
                        <p:par>
                          <p:cTn id="36" fill="hold">
                            <p:stCondLst>
                              <p:cond delay="1000"/>
                            </p:stCondLst>
                            <p:childTnLst>
                              <p:par>
                                <p:cTn id="37" presetID="10" presetClass="entr" presetSubtype="0" fill="hold" nodeType="afterEffect">
                                  <p:stCondLst>
                                    <p:cond delay="0"/>
                                  </p:stCondLst>
                                  <p:childTnLst>
                                    <p:set>
                                      <p:cBhvr>
                                        <p:cTn id="38" dur="1" fill="hold">
                                          <p:stCondLst>
                                            <p:cond delay="0"/>
                                          </p:stCondLst>
                                        </p:cTn>
                                        <p:tgtEl>
                                          <p:spTgt spid="3">
                                            <p:txEl>
                                              <p:pRg st="5" end="5"/>
                                            </p:txEl>
                                          </p:spTgt>
                                        </p:tgtEl>
                                        <p:attrNameLst>
                                          <p:attrName>style.visibility</p:attrName>
                                        </p:attrNameLst>
                                      </p:cBhvr>
                                      <p:to>
                                        <p:strVal val="visible"/>
                                      </p:to>
                                    </p:set>
                                    <p:animEffect transition="in" filter="fade">
                                      <p:cBhvr>
                                        <p:cTn id="39"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9" grpId="1" animBg="1"/>
      <p:bldP spid="11"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Recording Modes</a:t>
            </a:r>
          </a:p>
        </p:txBody>
      </p:sp>
      <p:sp>
        <p:nvSpPr>
          <p:cNvPr id="3" name="Content Placeholder 2"/>
          <p:cNvSpPr>
            <a:spLocks noGrp="1"/>
          </p:cNvSpPr>
          <p:nvPr>
            <p:ph idx="1"/>
          </p:nvPr>
        </p:nvSpPr>
        <p:spPr>
          <a:xfrm>
            <a:off x="457200" y="1259114"/>
            <a:ext cx="8229600" cy="4999782"/>
          </a:xfrm>
        </p:spPr>
        <p:txBody>
          <a:bodyPr>
            <a:normAutofit/>
          </a:bodyPr>
          <a:lstStyle/>
          <a:p>
            <a:pPr lvl="1"/>
            <a:r>
              <a:rPr lang="en-US" dirty="0" smtClean="0"/>
              <a:t>GUI Scripting</a:t>
            </a:r>
          </a:p>
          <a:p>
            <a:pPr lvl="2"/>
            <a:r>
              <a:rPr lang="en-US" dirty="0" smtClean="0"/>
              <a:t>Scrolling in tables</a:t>
            </a:r>
          </a:p>
          <a:p>
            <a:pPr lvl="2"/>
            <a:r>
              <a:rPr lang="en-US" dirty="0" smtClean="0"/>
              <a:t>Runs in foreground</a:t>
            </a:r>
          </a:p>
          <a:p>
            <a:pPr lvl="2"/>
            <a:r>
              <a:rPr lang="en-US" dirty="0" smtClean="0"/>
              <a:t>GUI Scripting in SAP</a:t>
            </a:r>
          </a:p>
          <a:p>
            <a:pPr lvl="1"/>
            <a:r>
              <a:rPr lang="en-US" dirty="0" smtClean="0"/>
              <a:t>Winshuttle Function                                         </a:t>
            </a:r>
            <a:r>
              <a:rPr lang="en-US" dirty="0"/>
              <a:t>Module </a:t>
            </a:r>
          </a:p>
          <a:p>
            <a:pPr lvl="2"/>
            <a:r>
              <a:rPr lang="en-US" dirty="0" smtClean="0"/>
              <a:t>Replace Batch / Non-Batch</a:t>
            </a:r>
            <a:endParaRPr lang="en-US" dirty="0"/>
          </a:p>
          <a:p>
            <a:pPr lvl="2"/>
            <a:r>
              <a:rPr lang="en-US" dirty="0" smtClean="0"/>
              <a:t>Supports </a:t>
            </a:r>
            <a:r>
              <a:rPr lang="en-US" dirty="0"/>
              <a:t>SAP SP24 </a:t>
            </a:r>
          </a:p>
          <a:p>
            <a:pPr lvl="2"/>
            <a:r>
              <a:rPr lang="en-US" dirty="0"/>
              <a:t>Same functionality</a:t>
            </a:r>
          </a:p>
          <a:p>
            <a:endParaRPr lang="en-US" dirty="0"/>
          </a:p>
        </p:txBody>
      </p:sp>
      <p:pic>
        <p:nvPicPr>
          <p:cNvPr id="12" name="Picture 3"/>
          <p:cNvPicPr>
            <a:picLocks noChangeAspect="1" noChangeArrowheads="1"/>
          </p:cNvPicPr>
          <p:nvPr/>
        </p:nvPicPr>
        <p:blipFill>
          <a:blip r:embed="rId3"/>
          <a:srcRect/>
          <a:stretch>
            <a:fillRect/>
          </a:stretch>
        </p:blipFill>
        <p:spPr bwMode="auto">
          <a:xfrm>
            <a:off x="5181600" y="1299972"/>
            <a:ext cx="2588005" cy="1824228"/>
          </a:xfrm>
          <a:prstGeom prst="rect">
            <a:avLst/>
          </a:prstGeom>
          <a:ln>
            <a:solidFill>
              <a:schemeClr val="tx2">
                <a:lumMod val="60000"/>
                <a:lumOff val="40000"/>
              </a:schemeClr>
            </a:solidFill>
          </a:ln>
          <a:effectLst>
            <a:outerShdw blurRad="190500" algn="tl" rotWithShape="0">
              <a:srgbClr val="000000">
                <a:alpha val="70000"/>
              </a:srgbClr>
            </a:outerShdw>
          </a:effectLst>
        </p:spPr>
      </p:pic>
      <p:pic>
        <p:nvPicPr>
          <p:cNvPr id="4"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56928" y="3298361"/>
            <a:ext cx="4144749" cy="2960535"/>
          </a:xfrm>
          <a:prstGeom prst="rect">
            <a:avLst/>
          </a:prstGeom>
          <a:noFill/>
          <a:ln>
            <a:noFill/>
          </a:ln>
          <a:effectLst>
            <a:outerShdw blurRad="190500" algn="ctr" rotWithShape="0">
              <a:schemeClr val="tx1">
                <a:alpha val="70000"/>
              </a:scheme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3" name="Rectangle 12"/>
          <p:cNvSpPr/>
          <p:nvPr/>
        </p:nvSpPr>
        <p:spPr>
          <a:xfrm>
            <a:off x="4648200" y="4305300"/>
            <a:ext cx="1116312" cy="183451"/>
          </a:xfrm>
          <a:prstGeom prst="rect">
            <a:avLst/>
          </a:prstGeom>
          <a:noFill/>
          <a:ln w="28575">
            <a:solidFill>
              <a:schemeClr val="accent6">
                <a:lumMod val="7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1" name="Rectangle 10"/>
          <p:cNvSpPr/>
          <p:nvPr/>
        </p:nvSpPr>
        <p:spPr>
          <a:xfrm>
            <a:off x="4648200" y="4448175"/>
            <a:ext cx="1482034" cy="204788"/>
          </a:xfrm>
          <a:prstGeom prst="rect">
            <a:avLst/>
          </a:prstGeom>
          <a:noFill/>
          <a:ln w="28575">
            <a:solidFill>
              <a:schemeClr val="accent6">
                <a:lumMod val="7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pic>
        <p:nvPicPr>
          <p:cNvPr id="14" name="Picture 13" descr="orange-arrow.gif"/>
          <p:cNvPicPr>
            <a:picLocks noChangeAspect="1"/>
          </p:cNvPicPr>
          <p:nvPr/>
        </p:nvPicPr>
        <p:blipFill>
          <a:blip r:embed="rId5"/>
          <a:stretch>
            <a:fillRect/>
          </a:stretch>
        </p:blipFill>
        <p:spPr>
          <a:xfrm rot="3567850" flipV="1">
            <a:off x="5201445" y="2503473"/>
            <a:ext cx="844309" cy="952762"/>
          </a:xfrm>
          <a:prstGeom prst="rect">
            <a:avLst/>
          </a:prstGeom>
        </p:spPr>
      </p:pic>
      <p:sp>
        <p:nvSpPr>
          <p:cNvPr id="15" name="Chevron 14"/>
          <p:cNvSpPr/>
          <p:nvPr/>
        </p:nvSpPr>
        <p:spPr>
          <a:xfrm>
            <a:off x="7772400" y="76215"/>
            <a:ext cx="922288" cy="597877"/>
          </a:xfrm>
          <a:prstGeom prst="chevron">
            <a:avLst>
              <a:gd name="adj" fmla="val 40000"/>
            </a:avLst>
          </a:prstGeom>
          <a:solidFill>
            <a:srgbClr val="295071"/>
          </a:solidFill>
        </p:spPr>
        <p:style>
          <a:lnRef idx="2">
            <a:schemeClr val="lt1">
              <a:hueOff val="0"/>
              <a:satOff val="0"/>
              <a:lumOff val="0"/>
              <a:alphaOff val="0"/>
            </a:schemeClr>
          </a:lnRef>
          <a:fillRef idx="1">
            <a:scrgbClr r="0" g="0" b="0"/>
          </a:fillRef>
          <a:effectRef idx="0">
            <a:schemeClr val="accent3">
              <a:hueOff val="0"/>
              <a:satOff val="0"/>
              <a:lumOff val="0"/>
              <a:alphaOff val="0"/>
            </a:schemeClr>
          </a:effectRef>
          <a:fontRef idx="minor">
            <a:schemeClr val="lt1"/>
          </a:fontRef>
        </p:style>
        <p:txBody>
          <a:bodyPr/>
          <a:lstStyle/>
          <a:p>
            <a:r>
              <a:rPr lang="en-US" sz="3600" dirty="0" smtClean="0">
                <a:latin typeface="Broadway" panose="04040905080B02020502" pitchFamily="82" charset="0"/>
              </a:rPr>
              <a:t>T</a:t>
            </a:r>
            <a:endParaRPr lang="en-US" sz="3600" dirty="0">
              <a:latin typeface="Broadway" panose="04040905080B02020502" pitchFamily="82" charset="0"/>
            </a:endParaRPr>
          </a:p>
        </p:txBody>
      </p:sp>
    </p:spTree>
    <p:extLst>
      <p:ext uri="{BB962C8B-B14F-4D97-AF65-F5344CB8AC3E}">
        <p14:creationId xmlns:p14="http://schemas.microsoft.com/office/powerpoint/2010/main" val="209592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iterate type="lt">
                                    <p:tmPct val="5000"/>
                                  </p:iterate>
                                  <p:childTnLst>
                                    <p:set>
                                      <p:cBhvr>
                                        <p:cTn id="6" dur="1" fill="hold">
                                          <p:stCondLst>
                                            <p:cond delay="0"/>
                                          </p:stCondLst>
                                        </p:cTn>
                                        <p:tgtEl>
                                          <p:spTgt spid="14"/>
                                        </p:tgtEl>
                                        <p:attrNameLst>
                                          <p:attrName>style.visibility</p:attrName>
                                        </p:attrNameLst>
                                      </p:cBhvr>
                                      <p:to>
                                        <p:strVal val="visible"/>
                                      </p:to>
                                    </p:set>
                                    <p:anim calcmode="lin" valueType="num">
                                      <p:cBhvr>
                                        <p:cTn id="7" dur="10" fill="hold"/>
                                        <p:tgtEl>
                                          <p:spTgt spid="14"/>
                                        </p:tgtEl>
                                        <p:attrNameLst>
                                          <p:attrName>ppt_w</p:attrName>
                                        </p:attrNameLst>
                                      </p:cBhvr>
                                      <p:tavLst>
                                        <p:tav tm="0">
                                          <p:val>
                                            <p:fltVal val="0"/>
                                          </p:val>
                                        </p:tav>
                                        <p:tav tm="100000">
                                          <p:val>
                                            <p:strVal val="#ppt_w"/>
                                          </p:val>
                                        </p:tav>
                                      </p:tavLst>
                                    </p:anim>
                                    <p:anim calcmode="lin" valueType="num">
                                      <p:cBhvr>
                                        <p:cTn id="8" dur="10" fill="hold"/>
                                        <p:tgtEl>
                                          <p:spTgt spid="14"/>
                                        </p:tgtEl>
                                        <p:attrNameLst>
                                          <p:attrName>ppt_h</p:attrName>
                                        </p:attrNameLst>
                                      </p:cBhvr>
                                      <p:tavLst>
                                        <p:tav tm="0">
                                          <p:val>
                                            <p:fltVal val="0"/>
                                          </p:val>
                                        </p:tav>
                                        <p:tav tm="100000">
                                          <p:val>
                                            <p:strVal val="#ppt_h"/>
                                          </p:val>
                                        </p:tav>
                                      </p:tavLst>
                                    </p:anim>
                                    <p:anim calcmode="lin" valueType="num">
                                      <p:cBhvr>
                                        <p:cTn id="9" dur="10" fill="hold"/>
                                        <p:tgtEl>
                                          <p:spTgt spid="14"/>
                                        </p:tgtEl>
                                        <p:attrNameLst>
                                          <p:attrName>style.rotation</p:attrName>
                                        </p:attrNameLst>
                                      </p:cBhvr>
                                      <p:tavLst>
                                        <p:tav tm="0">
                                          <p:val>
                                            <p:fltVal val="90"/>
                                          </p:val>
                                        </p:tav>
                                        <p:tav tm="100000">
                                          <p:val>
                                            <p:fltVal val="0"/>
                                          </p:val>
                                        </p:tav>
                                      </p:tavLst>
                                    </p:anim>
                                    <p:animEffect transition="in" filter="fade">
                                      <p:cBhvr>
                                        <p:cTn id="10" dur="10"/>
                                        <p:tgtEl>
                                          <p:spTgt spid="14"/>
                                        </p:tgtEl>
                                      </p:cBhvr>
                                    </p:animEffec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0" end="0"/>
                                            </p:txEl>
                                          </p:spTgt>
                                        </p:tgtEl>
                                        <p:attrNameLst>
                                          <p:attrName>style.visibility</p:attrName>
                                        </p:attrNameLst>
                                      </p:cBhvr>
                                      <p:to>
                                        <p:strVal val="visible"/>
                                      </p:to>
                                    </p:set>
                                  </p:childTnLst>
                                </p:cTn>
                              </p:par>
                              <p:par>
                                <p:cTn id="15" presetID="22" presetClass="entr" presetSubtype="8" fill="hold" grpId="0" nodeType="with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wipe(left)">
                                      <p:cBhvr>
                                        <p:cTn id="17" dur="500"/>
                                        <p:tgtEl>
                                          <p:spTgt spid="13"/>
                                        </p:tgtEl>
                                      </p:cBhvr>
                                    </p:animEffect>
                                  </p:childTnLst>
                                </p:cTn>
                              </p:par>
                            </p:childTnLst>
                          </p:cTn>
                        </p:par>
                        <p:par>
                          <p:cTn id="18" fill="hold">
                            <p:stCondLst>
                              <p:cond delay="500"/>
                            </p:stCondLst>
                            <p:childTnLst>
                              <p:par>
                                <p:cTn id="19" presetID="10" presetClass="entr" presetSubtype="0" fill="hold" nodeType="afterEffect">
                                  <p:stCondLst>
                                    <p:cond delay="0"/>
                                  </p:stCondLst>
                                  <p:childTnLst>
                                    <p:set>
                                      <p:cBhvr>
                                        <p:cTn id="20" dur="1" fill="hold">
                                          <p:stCondLst>
                                            <p:cond delay="0"/>
                                          </p:stCondLst>
                                        </p:cTn>
                                        <p:tgtEl>
                                          <p:spTgt spid="3">
                                            <p:txEl>
                                              <p:pRg st="1" end="1"/>
                                            </p:txEl>
                                          </p:spTgt>
                                        </p:tgtEl>
                                        <p:attrNameLst>
                                          <p:attrName>style.visibility</p:attrName>
                                        </p:attrNameLst>
                                      </p:cBhvr>
                                      <p:to>
                                        <p:strVal val="visible"/>
                                      </p:to>
                                    </p:set>
                                    <p:animEffect transition="in" filter="fade">
                                      <p:cBhvr>
                                        <p:cTn id="21" dur="1000"/>
                                        <p:tgtEl>
                                          <p:spTgt spid="3">
                                            <p:txEl>
                                              <p:pRg st="1" end="1"/>
                                            </p:txEl>
                                          </p:spTgt>
                                        </p:tgtEl>
                                      </p:cBhvr>
                                    </p:animEffect>
                                  </p:childTnLst>
                                </p:cTn>
                              </p:par>
                            </p:childTnLst>
                          </p:cTn>
                        </p:par>
                        <p:par>
                          <p:cTn id="22" fill="hold">
                            <p:stCondLst>
                              <p:cond delay="1500"/>
                            </p:stCondLst>
                            <p:childTnLst>
                              <p:par>
                                <p:cTn id="23" presetID="10" presetClass="entr" presetSubtype="0" fill="hold" nodeType="afterEffect">
                                  <p:stCondLst>
                                    <p:cond delay="0"/>
                                  </p:stCondLst>
                                  <p:childTnLst>
                                    <p:set>
                                      <p:cBhvr>
                                        <p:cTn id="24" dur="1" fill="hold">
                                          <p:stCondLst>
                                            <p:cond delay="0"/>
                                          </p:stCondLst>
                                        </p:cTn>
                                        <p:tgtEl>
                                          <p:spTgt spid="3">
                                            <p:txEl>
                                              <p:pRg st="2" end="2"/>
                                            </p:txEl>
                                          </p:spTgt>
                                        </p:tgtEl>
                                        <p:attrNameLst>
                                          <p:attrName>style.visibility</p:attrName>
                                        </p:attrNameLst>
                                      </p:cBhvr>
                                      <p:to>
                                        <p:strVal val="visible"/>
                                      </p:to>
                                    </p:set>
                                    <p:animEffect transition="in" filter="fade">
                                      <p:cBhvr>
                                        <p:cTn id="25" dur="1000"/>
                                        <p:tgtEl>
                                          <p:spTgt spid="3">
                                            <p:txEl>
                                              <p:pRg st="2" end="2"/>
                                            </p:txEl>
                                          </p:spTgt>
                                        </p:tgtEl>
                                      </p:cBhvr>
                                    </p:animEffect>
                                  </p:childTnLst>
                                </p:cTn>
                              </p:par>
                            </p:childTnLst>
                          </p:cTn>
                        </p:par>
                        <p:par>
                          <p:cTn id="26" fill="hold">
                            <p:stCondLst>
                              <p:cond delay="2500"/>
                            </p:stCondLst>
                            <p:childTnLst>
                              <p:par>
                                <p:cTn id="27" presetID="10" presetClass="entr" presetSubtype="0" fill="hold" nodeType="afterEffect">
                                  <p:stCondLst>
                                    <p:cond delay="0"/>
                                  </p:stCondLst>
                                  <p:childTnLst>
                                    <p:set>
                                      <p:cBhvr>
                                        <p:cTn id="28" dur="1" fill="hold">
                                          <p:stCondLst>
                                            <p:cond delay="0"/>
                                          </p:stCondLst>
                                        </p:cTn>
                                        <p:tgtEl>
                                          <p:spTgt spid="3">
                                            <p:txEl>
                                              <p:pRg st="3" end="3"/>
                                            </p:txEl>
                                          </p:spTgt>
                                        </p:tgtEl>
                                        <p:attrNameLst>
                                          <p:attrName>style.visibility</p:attrName>
                                        </p:attrNameLst>
                                      </p:cBhvr>
                                      <p:to>
                                        <p:strVal val="visible"/>
                                      </p:to>
                                    </p:set>
                                    <p:animEffect transition="in" filter="fade">
                                      <p:cBhvr>
                                        <p:cTn id="29" dur="1000"/>
                                        <p:tgtEl>
                                          <p:spTgt spid="3">
                                            <p:txEl>
                                              <p:pRg st="3" end="3"/>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1" presetClass="entr" presetSubtype="0" fill="hold" nodeType="clickEffect">
                                  <p:stCondLst>
                                    <p:cond delay="0"/>
                                  </p:stCondLst>
                                  <p:childTnLst>
                                    <p:set>
                                      <p:cBhvr>
                                        <p:cTn id="33" dur="1" fill="hold">
                                          <p:stCondLst>
                                            <p:cond delay="0"/>
                                          </p:stCondLst>
                                        </p:cTn>
                                        <p:tgtEl>
                                          <p:spTgt spid="3">
                                            <p:txEl>
                                              <p:pRg st="4" end="4"/>
                                            </p:txEl>
                                          </p:spTgt>
                                        </p:tgtEl>
                                        <p:attrNameLst>
                                          <p:attrName>style.visibility</p:attrName>
                                        </p:attrNameLst>
                                      </p:cBhvr>
                                      <p:to>
                                        <p:strVal val="visible"/>
                                      </p:to>
                                    </p:set>
                                  </p:childTnLst>
                                </p:cTn>
                              </p:par>
                              <p:par>
                                <p:cTn id="34" presetID="1" presetClass="exit" presetSubtype="0" fill="hold" grpId="1" nodeType="withEffect">
                                  <p:stCondLst>
                                    <p:cond delay="0"/>
                                  </p:stCondLst>
                                  <p:childTnLst>
                                    <p:set>
                                      <p:cBhvr>
                                        <p:cTn id="35" dur="1" fill="hold">
                                          <p:stCondLst>
                                            <p:cond delay="0"/>
                                          </p:stCondLst>
                                        </p:cTn>
                                        <p:tgtEl>
                                          <p:spTgt spid="13"/>
                                        </p:tgtEl>
                                        <p:attrNameLst>
                                          <p:attrName>style.visibility</p:attrName>
                                        </p:attrNameLst>
                                      </p:cBhvr>
                                      <p:to>
                                        <p:strVal val="hidden"/>
                                      </p:to>
                                    </p:set>
                                  </p:childTnLst>
                                </p:cTn>
                              </p:par>
                              <p:par>
                                <p:cTn id="36" presetID="22" presetClass="entr" presetSubtype="8" fill="hold" grpId="0" nodeType="withEffect">
                                  <p:stCondLst>
                                    <p:cond delay="0"/>
                                  </p:stCondLst>
                                  <p:childTnLst>
                                    <p:set>
                                      <p:cBhvr>
                                        <p:cTn id="37" dur="1" fill="hold">
                                          <p:stCondLst>
                                            <p:cond delay="0"/>
                                          </p:stCondLst>
                                        </p:cTn>
                                        <p:tgtEl>
                                          <p:spTgt spid="11"/>
                                        </p:tgtEl>
                                        <p:attrNameLst>
                                          <p:attrName>style.visibility</p:attrName>
                                        </p:attrNameLst>
                                      </p:cBhvr>
                                      <p:to>
                                        <p:strVal val="visible"/>
                                      </p:to>
                                    </p:set>
                                    <p:animEffect transition="in" filter="wipe(left)">
                                      <p:cBhvr>
                                        <p:cTn id="38" dur="500"/>
                                        <p:tgtEl>
                                          <p:spTgt spid="11"/>
                                        </p:tgtEl>
                                      </p:cBhvr>
                                    </p:animEffect>
                                  </p:childTnLst>
                                </p:cTn>
                              </p:par>
                            </p:childTnLst>
                          </p:cTn>
                        </p:par>
                        <p:par>
                          <p:cTn id="39" fill="hold">
                            <p:stCondLst>
                              <p:cond delay="500"/>
                            </p:stCondLst>
                            <p:childTnLst>
                              <p:par>
                                <p:cTn id="40" presetID="10" presetClass="entr" presetSubtype="0" fill="hold" nodeType="afterEffect">
                                  <p:stCondLst>
                                    <p:cond delay="0"/>
                                  </p:stCondLst>
                                  <p:childTnLst>
                                    <p:set>
                                      <p:cBhvr>
                                        <p:cTn id="41" dur="1" fill="hold">
                                          <p:stCondLst>
                                            <p:cond delay="0"/>
                                          </p:stCondLst>
                                        </p:cTn>
                                        <p:tgtEl>
                                          <p:spTgt spid="3">
                                            <p:txEl>
                                              <p:pRg st="5" end="5"/>
                                            </p:txEl>
                                          </p:spTgt>
                                        </p:tgtEl>
                                        <p:attrNameLst>
                                          <p:attrName>style.visibility</p:attrName>
                                        </p:attrNameLst>
                                      </p:cBhvr>
                                      <p:to>
                                        <p:strVal val="visible"/>
                                      </p:to>
                                    </p:set>
                                    <p:animEffect transition="in" filter="fade">
                                      <p:cBhvr>
                                        <p:cTn id="42" dur="1000"/>
                                        <p:tgtEl>
                                          <p:spTgt spid="3">
                                            <p:txEl>
                                              <p:pRg st="5" end="5"/>
                                            </p:txEl>
                                          </p:spTgt>
                                        </p:tgtEl>
                                      </p:cBhvr>
                                    </p:animEffect>
                                  </p:childTnLst>
                                </p:cTn>
                              </p:par>
                            </p:childTnLst>
                          </p:cTn>
                        </p:par>
                        <p:par>
                          <p:cTn id="43" fill="hold">
                            <p:stCondLst>
                              <p:cond delay="1500"/>
                            </p:stCondLst>
                            <p:childTnLst>
                              <p:par>
                                <p:cTn id="44" presetID="10" presetClass="entr" presetSubtype="0" fill="hold" nodeType="afterEffect">
                                  <p:stCondLst>
                                    <p:cond delay="0"/>
                                  </p:stCondLst>
                                  <p:childTnLst>
                                    <p:set>
                                      <p:cBhvr>
                                        <p:cTn id="45" dur="1" fill="hold">
                                          <p:stCondLst>
                                            <p:cond delay="0"/>
                                          </p:stCondLst>
                                        </p:cTn>
                                        <p:tgtEl>
                                          <p:spTgt spid="3">
                                            <p:txEl>
                                              <p:pRg st="6" end="6"/>
                                            </p:txEl>
                                          </p:spTgt>
                                        </p:tgtEl>
                                        <p:attrNameLst>
                                          <p:attrName>style.visibility</p:attrName>
                                        </p:attrNameLst>
                                      </p:cBhvr>
                                      <p:to>
                                        <p:strVal val="visible"/>
                                      </p:to>
                                    </p:set>
                                    <p:animEffect transition="in" filter="fade">
                                      <p:cBhvr>
                                        <p:cTn id="46" dur="1000"/>
                                        <p:tgtEl>
                                          <p:spTgt spid="3">
                                            <p:txEl>
                                              <p:pRg st="6" end="6"/>
                                            </p:txEl>
                                          </p:spTgt>
                                        </p:tgtEl>
                                      </p:cBhvr>
                                    </p:animEffect>
                                  </p:childTnLst>
                                </p:cTn>
                              </p:par>
                            </p:childTnLst>
                          </p:cTn>
                        </p:par>
                        <p:par>
                          <p:cTn id="47" fill="hold">
                            <p:stCondLst>
                              <p:cond delay="2500"/>
                            </p:stCondLst>
                            <p:childTnLst>
                              <p:par>
                                <p:cTn id="48" presetID="10" presetClass="entr" presetSubtype="0" fill="hold" nodeType="afterEffect">
                                  <p:stCondLst>
                                    <p:cond delay="0"/>
                                  </p:stCondLst>
                                  <p:childTnLst>
                                    <p:set>
                                      <p:cBhvr>
                                        <p:cTn id="49" dur="1" fill="hold">
                                          <p:stCondLst>
                                            <p:cond delay="0"/>
                                          </p:stCondLst>
                                        </p:cTn>
                                        <p:tgtEl>
                                          <p:spTgt spid="3">
                                            <p:txEl>
                                              <p:pRg st="7" end="7"/>
                                            </p:txEl>
                                          </p:spTgt>
                                        </p:tgtEl>
                                        <p:attrNameLst>
                                          <p:attrName>style.visibility</p:attrName>
                                        </p:attrNameLst>
                                      </p:cBhvr>
                                      <p:to>
                                        <p:strVal val="visible"/>
                                      </p:to>
                                    </p:set>
                                    <p:animEffect transition="in" filter="fade">
                                      <p:cBhvr>
                                        <p:cTn id="50" dur="10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3" grpId="1" animBg="1"/>
      <p:bldP spid="11"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Advanced Run Options</a:t>
            </a:r>
          </a:p>
        </p:txBody>
      </p:sp>
      <p:sp>
        <p:nvSpPr>
          <p:cNvPr id="3" name="Content Placeholder 2"/>
          <p:cNvSpPr>
            <a:spLocks noGrp="1"/>
          </p:cNvSpPr>
          <p:nvPr>
            <p:ph idx="1"/>
          </p:nvPr>
        </p:nvSpPr>
        <p:spPr>
          <a:xfrm>
            <a:off x="457200" y="1259114"/>
            <a:ext cx="8229600" cy="4965840"/>
          </a:xfrm>
        </p:spPr>
        <p:txBody>
          <a:bodyPr>
            <a:normAutofit/>
          </a:bodyPr>
          <a:lstStyle/>
          <a:p>
            <a:pPr lvl="1"/>
            <a:r>
              <a:rPr lang="en-US" dirty="0" smtClean="0"/>
              <a:t>Extended Log</a:t>
            </a:r>
            <a:endParaRPr lang="en-US" dirty="0"/>
          </a:p>
          <a:p>
            <a:pPr lvl="2"/>
            <a:r>
              <a:rPr lang="en-US" dirty="0"/>
              <a:t>Column/Comment </a:t>
            </a:r>
          </a:p>
          <a:p>
            <a:pPr lvl="1"/>
            <a:endParaRPr lang="en-US" dirty="0" smtClean="0"/>
          </a:p>
          <a:p>
            <a:pPr lvl="1"/>
            <a:r>
              <a:rPr lang="en-US" dirty="0" smtClean="0"/>
              <a:t>Skip Field Indicator</a:t>
            </a:r>
          </a:p>
          <a:p>
            <a:pPr lvl="2"/>
            <a:r>
              <a:rPr lang="en-US" dirty="0" smtClean="0"/>
              <a:t>Default = \</a:t>
            </a:r>
            <a:endParaRPr lang="en-US" dirty="0"/>
          </a:p>
          <a:p>
            <a:pPr lvl="2"/>
            <a:r>
              <a:rPr lang="en-US" dirty="0"/>
              <a:t>Insert in blank Excel cells/fields</a:t>
            </a:r>
          </a:p>
          <a:p>
            <a:pPr lvl="1"/>
            <a:endParaRPr lang="en-US" dirty="0" smtClean="0"/>
          </a:p>
          <a:p>
            <a:pPr lvl="1"/>
            <a:r>
              <a:rPr lang="en-US" dirty="0" smtClean="0"/>
              <a:t>Backup SAP data</a:t>
            </a:r>
          </a:p>
          <a:p>
            <a:pPr lvl="1">
              <a:buNone/>
            </a:pPr>
            <a:endParaRPr lang="en-US" dirty="0" smtClean="0"/>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810658" y="1699260"/>
            <a:ext cx="2809875" cy="3848100"/>
          </a:xfrm>
          <a:prstGeom prst="rect">
            <a:avLst/>
          </a:prstGeom>
          <a:noFill/>
          <a:ln>
            <a:noFill/>
          </a:ln>
          <a:effectLst>
            <a:outerShdw blurRad="190500" algn="ctr" rotWithShape="0">
              <a:schemeClr val="tx1">
                <a:alpha val="70000"/>
              </a:scheme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Chevron 6"/>
          <p:cNvSpPr/>
          <p:nvPr/>
        </p:nvSpPr>
        <p:spPr>
          <a:xfrm>
            <a:off x="7772400" y="76215"/>
            <a:ext cx="922288" cy="597877"/>
          </a:xfrm>
          <a:prstGeom prst="chevron">
            <a:avLst>
              <a:gd name="adj" fmla="val 40000"/>
            </a:avLst>
          </a:prstGeom>
          <a:solidFill>
            <a:srgbClr val="295071"/>
          </a:solidFill>
        </p:spPr>
        <p:style>
          <a:lnRef idx="2">
            <a:schemeClr val="lt1">
              <a:hueOff val="0"/>
              <a:satOff val="0"/>
              <a:lumOff val="0"/>
              <a:alphaOff val="0"/>
            </a:schemeClr>
          </a:lnRef>
          <a:fillRef idx="1">
            <a:scrgbClr r="0" g="0" b="0"/>
          </a:fillRef>
          <a:effectRef idx="0">
            <a:schemeClr val="accent3">
              <a:hueOff val="0"/>
              <a:satOff val="0"/>
              <a:lumOff val="0"/>
              <a:alphaOff val="0"/>
            </a:schemeClr>
          </a:effectRef>
          <a:fontRef idx="minor">
            <a:schemeClr val="lt1"/>
          </a:fontRef>
        </p:style>
        <p:txBody>
          <a:bodyPr/>
          <a:lstStyle/>
          <a:p>
            <a:r>
              <a:rPr lang="en-US" sz="3600" dirty="0" smtClean="0">
                <a:latin typeface="Broadway" panose="04040905080B02020502" pitchFamily="82" charset="0"/>
              </a:rPr>
              <a:t>T</a:t>
            </a:r>
            <a:endParaRPr lang="en-US" sz="3600" dirty="0">
              <a:latin typeface="Broadway" panose="04040905080B02020502" pitchFamily="82" charset="0"/>
            </a:endParaRPr>
          </a:p>
        </p:txBody>
      </p:sp>
    </p:spTree>
    <p:extLst>
      <p:ext uri="{BB962C8B-B14F-4D97-AF65-F5344CB8AC3E}">
        <p14:creationId xmlns:p14="http://schemas.microsoft.com/office/powerpoint/2010/main" val="21797467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par>
                          <p:cTn id="7" fill="hold">
                            <p:stCondLst>
                              <p:cond delay="0"/>
                            </p:stCondLst>
                            <p:childTnLst>
                              <p:par>
                                <p:cTn id="8" presetID="10" presetClass="entr" presetSubtype="0" fill="hold" nodeType="after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par>
                          <p:cTn id="15" fill="hold">
                            <p:stCondLst>
                              <p:cond delay="0"/>
                            </p:stCondLst>
                            <p:childTnLst>
                              <p:par>
                                <p:cTn id="16" presetID="10" presetClass="entr" presetSubtype="0" fill="hold" nodeType="afterEffect">
                                  <p:stCondLst>
                                    <p:cond delay="0"/>
                                  </p:stCondLst>
                                  <p:childTnLst>
                                    <p:set>
                                      <p:cBhvr>
                                        <p:cTn id="17" dur="1" fill="hold">
                                          <p:stCondLst>
                                            <p:cond delay="0"/>
                                          </p:stCondLst>
                                        </p:cTn>
                                        <p:tgtEl>
                                          <p:spTgt spid="3">
                                            <p:txEl>
                                              <p:pRg st="4" end="4"/>
                                            </p:txEl>
                                          </p:spTgt>
                                        </p:tgtEl>
                                        <p:attrNameLst>
                                          <p:attrName>style.visibility</p:attrName>
                                        </p:attrNameLst>
                                      </p:cBhvr>
                                      <p:to>
                                        <p:strVal val="visible"/>
                                      </p:to>
                                    </p:set>
                                    <p:animEffect transition="in" filter="fade">
                                      <p:cBhvr>
                                        <p:cTn id="18" dur="500"/>
                                        <p:tgtEl>
                                          <p:spTgt spid="3">
                                            <p:txEl>
                                              <p:pRg st="4" end="4"/>
                                            </p:txEl>
                                          </p:spTgt>
                                        </p:tgtEl>
                                      </p:cBhvr>
                                    </p:animEffect>
                                  </p:childTnLst>
                                </p:cTn>
                              </p:par>
                            </p:childTnLst>
                          </p:cTn>
                        </p:par>
                        <p:par>
                          <p:cTn id="19" fill="hold">
                            <p:stCondLst>
                              <p:cond delay="500"/>
                            </p:stCondLst>
                            <p:childTnLst>
                              <p:par>
                                <p:cTn id="20" presetID="10" presetClass="entr" presetSubtype="0" fill="hold" nodeType="afterEffect">
                                  <p:stCondLst>
                                    <p:cond delay="0"/>
                                  </p:stCondLst>
                                  <p:childTnLst>
                                    <p:set>
                                      <p:cBhvr>
                                        <p:cTn id="21" dur="1" fill="hold">
                                          <p:stCondLst>
                                            <p:cond delay="0"/>
                                          </p:stCondLst>
                                        </p:cTn>
                                        <p:tgtEl>
                                          <p:spTgt spid="3">
                                            <p:txEl>
                                              <p:pRg st="5" end="5"/>
                                            </p:txEl>
                                          </p:spTgt>
                                        </p:tgtEl>
                                        <p:attrNameLst>
                                          <p:attrName>style.visibility</p:attrName>
                                        </p:attrNameLst>
                                      </p:cBhvr>
                                      <p:to>
                                        <p:strVal val="visible"/>
                                      </p:to>
                                    </p:set>
                                    <p:animEffect transition="in" filter="fade">
                                      <p:cBhvr>
                                        <p:cTn id="22" dur="500"/>
                                        <p:tgtEl>
                                          <p:spTgt spid="3">
                                            <p:txEl>
                                              <p:pRg st="5" end="5"/>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SAPBackup">
            <a:hlinkClick r:id="" action="ppaction://media"/>
          </p:cNvPr>
          <p:cNvPicPr>
            <a:picLocks noGrp="1" noChangeAspect="1"/>
          </p:cNvPicPr>
          <p:nvPr>
            <p:ph idx="1"/>
            <a:videoFile r:link="rId2"/>
            <p:extLst>
              <p:ext uri="{DAA4B4D4-6D71-4841-9C94-3DE7FCFB9230}">
                <p14:media xmlns:p14="http://schemas.microsoft.com/office/powerpoint/2010/main" r:embed="rId1"/>
              </p:ext>
            </p:extLst>
          </p:nvPr>
        </p:nvPicPr>
        <p:blipFill>
          <a:blip r:embed="rId5"/>
          <a:stretch>
            <a:fillRect/>
          </a:stretch>
        </p:blipFill>
        <p:spPr>
          <a:xfrm>
            <a:off x="479425" y="1276350"/>
            <a:ext cx="8215313" cy="4441825"/>
          </a:xfrm>
        </p:spPr>
      </p:pic>
      <p:sp>
        <p:nvSpPr>
          <p:cNvPr id="5" name="Title 1"/>
          <p:cNvSpPr>
            <a:spLocks noGrp="1"/>
          </p:cNvSpPr>
          <p:nvPr>
            <p:ph type="title"/>
          </p:nvPr>
        </p:nvSpPr>
        <p:spPr>
          <a:xfrm>
            <a:off x="479656" y="-7813"/>
            <a:ext cx="8215032" cy="770822"/>
          </a:xfrm>
        </p:spPr>
        <p:txBody>
          <a:bodyPr/>
          <a:lstStyle/>
          <a:p>
            <a:r>
              <a:rPr lang="en-US" dirty="0"/>
              <a:t>Advanced Run Options</a:t>
            </a:r>
          </a:p>
        </p:txBody>
      </p:sp>
      <p:sp>
        <p:nvSpPr>
          <p:cNvPr id="6" name="Chevron 5"/>
          <p:cNvSpPr/>
          <p:nvPr/>
        </p:nvSpPr>
        <p:spPr>
          <a:xfrm>
            <a:off x="7772400" y="76215"/>
            <a:ext cx="922288" cy="597877"/>
          </a:xfrm>
          <a:prstGeom prst="chevron">
            <a:avLst>
              <a:gd name="adj" fmla="val 40000"/>
            </a:avLst>
          </a:prstGeom>
          <a:solidFill>
            <a:srgbClr val="295071"/>
          </a:solidFill>
        </p:spPr>
        <p:style>
          <a:lnRef idx="2">
            <a:schemeClr val="lt1">
              <a:hueOff val="0"/>
              <a:satOff val="0"/>
              <a:lumOff val="0"/>
              <a:alphaOff val="0"/>
            </a:schemeClr>
          </a:lnRef>
          <a:fillRef idx="1">
            <a:scrgbClr r="0" g="0" b="0"/>
          </a:fillRef>
          <a:effectRef idx="0">
            <a:schemeClr val="accent3">
              <a:hueOff val="0"/>
              <a:satOff val="0"/>
              <a:lumOff val="0"/>
              <a:alphaOff val="0"/>
            </a:schemeClr>
          </a:effectRef>
          <a:fontRef idx="minor">
            <a:schemeClr val="lt1"/>
          </a:fontRef>
        </p:style>
        <p:txBody>
          <a:bodyPr/>
          <a:lstStyle/>
          <a:p>
            <a:r>
              <a:rPr lang="en-US" sz="3600" dirty="0" smtClean="0">
                <a:latin typeface="Broadway" panose="04040905080B02020502" pitchFamily="82" charset="0"/>
              </a:rPr>
              <a:t>T</a:t>
            </a:r>
            <a:endParaRPr lang="en-US" sz="3600" dirty="0">
              <a:latin typeface="Broadway" panose="04040905080B02020502" pitchFamily="82" charset="0"/>
            </a:endParaRPr>
          </a:p>
        </p:txBody>
      </p:sp>
    </p:spTree>
    <p:extLst>
      <p:ext uri="{BB962C8B-B14F-4D97-AF65-F5344CB8AC3E}">
        <p14:creationId xmlns:p14="http://schemas.microsoft.com/office/powerpoint/2010/main" val="2578387337"/>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4"/>
                                        </p:tgtEl>
                                      </p:cBhvr>
                                    </p:cmd>
                                  </p:childTnLst>
                                </p:cTn>
                              </p:par>
                            </p:childTnLst>
                          </p:cTn>
                        </p:par>
                      </p:childTnLst>
                    </p:cTn>
                  </p:par>
                </p:childTnLst>
              </p:cTn>
              <p:nextCondLst>
                <p:cond evt="onClick" delay="0">
                  <p:tgtEl>
                    <p:spTgt spid="4"/>
                  </p:tgtEl>
                </p:cond>
              </p:nextCondLst>
            </p:seq>
            <p:video>
              <p:cMediaNode vol="80000">
                <p:cTn id="7" fill="hold" display="0">
                  <p:stCondLst>
                    <p:cond delay="indefinite"/>
                  </p:stCondLst>
                </p:cTn>
                <p:tgtEl>
                  <p:spTgt spid="4"/>
                </p:tgtEl>
              </p:cMediaNode>
            </p:video>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642610" y="1559043"/>
            <a:ext cx="3181350" cy="3149323"/>
          </a:xfrm>
          <a:prstGeom prst="rect">
            <a:avLst/>
          </a:prstGeom>
          <a:noFill/>
          <a:ln>
            <a:noFill/>
          </a:ln>
          <a:effectLst>
            <a:outerShdw blurRad="190500" algn="ctr" rotWithShape="0">
              <a:schemeClr val="tx1">
                <a:alpha val="70000"/>
              </a:scheme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itle 1"/>
          <p:cNvSpPr>
            <a:spLocks noGrp="1"/>
          </p:cNvSpPr>
          <p:nvPr>
            <p:ph type="title"/>
          </p:nvPr>
        </p:nvSpPr>
        <p:spPr/>
        <p:txBody>
          <a:bodyPr/>
          <a:lstStyle/>
          <a:p>
            <a:r>
              <a:rPr lang="en-US" dirty="0"/>
              <a:t>Advanced Run Options</a:t>
            </a:r>
          </a:p>
        </p:txBody>
      </p:sp>
      <p:sp>
        <p:nvSpPr>
          <p:cNvPr id="7" name="Content Placeholder 6"/>
          <p:cNvSpPr>
            <a:spLocks noGrp="1"/>
          </p:cNvSpPr>
          <p:nvPr>
            <p:ph idx="1"/>
          </p:nvPr>
        </p:nvSpPr>
        <p:spPr>
          <a:xfrm>
            <a:off x="457200" y="1259114"/>
            <a:ext cx="8229600" cy="4844506"/>
          </a:xfrm>
        </p:spPr>
        <p:txBody>
          <a:bodyPr>
            <a:normAutofit/>
          </a:bodyPr>
          <a:lstStyle/>
          <a:p>
            <a:pPr lvl="1"/>
            <a:r>
              <a:rPr lang="en-US" dirty="0" smtClean="0"/>
              <a:t>Linking Scripts</a:t>
            </a:r>
          </a:p>
          <a:p>
            <a:pPr lvl="2"/>
            <a:r>
              <a:rPr lang="en-US" dirty="0"/>
              <a:t>Locate first script in “chain”</a:t>
            </a:r>
          </a:p>
          <a:p>
            <a:pPr lvl="2"/>
            <a:r>
              <a:rPr lang="en-US" dirty="0" smtClean="0"/>
              <a:t>Search from next script</a:t>
            </a:r>
          </a:p>
          <a:p>
            <a:pPr lvl="2"/>
            <a:r>
              <a:rPr lang="en-US" dirty="0" smtClean="0"/>
              <a:t>Data File Carry Settings</a:t>
            </a:r>
          </a:p>
          <a:p>
            <a:pPr lvl="3"/>
            <a:r>
              <a:rPr lang="en-US" dirty="0" smtClean="0"/>
              <a:t>File</a:t>
            </a:r>
          </a:p>
          <a:p>
            <a:pPr lvl="3"/>
            <a:r>
              <a:rPr lang="en-US" dirty="0" smtClean="0"/>
              <a:t>Sheet</a:t>
            </a:r>
          </a:p>
          <a:p>
            <a:pPr lvl="3"/>
            <a:r>
              <a:rPr lang="en-US" dirty="0" smtClean="0"/>
              <a:t>Start and End Row</a:t>
            </a:r>
          </a:p>
          <a:p>
            <a:pPr lvl="2"/>
            <a:endParaRPr lang="en-US" dirty="0" smtClean="0"/>
          </a:p>
          <a:p>
            <a:pPr lvl="1"/>
            <a:r>
              <a:rPr lang="en-US" dirty="0" smtClean="0"/>
              <a:t>Continue adding scripts as needed</a:t>
            </a:r>
            <a:endParaRPr lang="en-US" dirty="0"/>
          </a:p>
        </p:txBody>
      </p:sp>
      <p:sp>
        <p:nvSpPr>
          <p:cNvPr id="8" name="Oval 7"/>
          <p:cNvSpPr/>
          <p:nvPr/>
        </p:nvSpPr>
        <p:spPr>
          <a:xfrm>
            <a:off x="8113222" y="3798916"/>
            <a:ext cx="354503" cy="385114"/>
          </a:xfrm>
          <a:prstGeom prst="ellipse">
            <a:avLst/>
          </a:prstGeom>
          <a:noFill/>
          <a:ln w="28575">
            <a:solidFill>
              <a:schemeClr val="accent6">
                <a:lumMod val="7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9" name="Chevron 8"/>
          <p:cNvSpPr/>
          <p:nvPr/>
        </p:nvSpPr>
        <p:spPr>
          <a:xfrm>
            <a:off x="7772400" y="76215"/>
            <a:ext cx="922288" cy="597877"/>
          </a:xfrm>
          <a:prstGeom prst="chevron">
            <a:avLst>
              <a:gd name="adj" fmla="val 40000"/>
            </a:avLst>
          </a:prstGeom>
          <a:solidFill>
            <a:srgbClr val="295071"/>
          </a:solidFill>
        </p:spPr>
        <p:style>
          <a:lnRef idx="2">
            <a:schemeClr val="lt1">
              <a:hueOff val="0"/>
              <a:satOff val="0"/>
              <a:lumOff val="0"/>
              <a:alphaOff val="0"/>
            </a:schemeClr>
          </a:lnRef>
          <a:fillRef idx="1">
            <a:scrgbClr r="0" g="0" b="0"/>
          </a:fillRef>
          <a:effectRef idx="0">
            <a:schemeClr val="accent3">
              <a:hueOff val="0"/>
              <a:satOff val="0"/>
              <a:lumOff val="0"/>
              <a:alphaOff val="0"/>
            </a:schemeClr>
          </a:effectRef>
          <a:fontRef idx="minor">
            <a:schemeClr val="lt1"/>
          </a:fontRef>
        </p:style>
        <p:txBody>
          <a:bodyPr/>
          <a:lstStyle/>
          <a:p>
            <a:r>
              <a:rPr lang="en-US" sz="3600" dirty="0" smtClean="0">
                <a:latin typeface="Broadway" panose="04040905080B02020502" pitchFamily="82" charset="0"/>
              </a:rPr>
              <a:t>T</a:t>
            </a:r>
            <a:endParaRPr lang="en-US" sz="3600" dirty="0">
              <a:latin typeface="Broadway" panose="04040905080B02020502" pitchFamily="82" charset="0"/>
            </a:endParaRPr>
          </a:p>
        </p:txBody>
      </p:sp>
    </p:spTree>
    <p:extLst>
      <p:ext uri="{BB962C8B-B14F-4D97-AF65-F5344CB8AC3E}">
        <p14:creationId xmlns:p14="http://schemas.microsoft.com/office/powerpoint/2010/main" val="767141941"/>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childTnLst>
                                </p:cTn>
                              </p:par>
                            </p:childTnLst>
                          </p:cTn>
                        </p:par>
                        <p:par>
                          <p:cTn id="7" fill="hold">
                            <p:stCondLst>
                              <p:cond delay="0"/>
                            </p:stCondLst>
                            <p:childTnLst>
                              <p:par>
                                <p:cTn id="8" presetID="10" presetClass="entr" presetSubtype="0" fill="hold" nodeType="afterEffect">
                                  <p:stCondLst>
                                    <p:cond delay="0"/>
                                  </p:stCondLst>
                                  <p:childTnLst>
                                    <p:set>
                                      <p:cBhvr>
                                        <p:cTn id="9" dur="1" fill="hold">
                                          <p:stCondLst>
                                            <p:cond delay="0"/>
                                          </p:stCondLst>
                                        </p:cTn>
                                        <p:tgtEl>
                                          <p:spTgt spid="7">
                                            <p:txEl>
                                              <p:pRg st="1" end="1"/>
                                            </p:txEl>
                                          </p:spTgt>
                                        </p:tgtEl>
                                        <p:attrNameLst>
                                          <p:attrName>style.visibility</p:attrName>
                                        </p:attrNameLst>
                                      </p:cBhvr>
                                      <p:to>
                                        <p:strVal val="visible"/>
                                      </p:to>
                                    </p:set>
                                    <p:animEffect transition="in" filter="fade">
                                      <p:cBhvr>
                                        <p:cTn id="10" dur="500"/>
                                        <p:tgtEl>
                                          <p:spTgt spid="7">
                                            <p:txEl>
                                              <p:pRg st="1" end="1"/>
                                            </p:txEl>
                                          </p:spTgt>
                                        </p:tgtEl>
                                      </p:cBhvr>
                                    </p:animEffect>
                                  </p:childTnLst>
                                </p:cTn>
                              </p:par>
                            </p:childTnLst>
                          </p:cTn>
                        </p:par>
                        <p:par>
                          <p:cTn id="11" fill="hold">
                            <p:stCondLst>
                              <p:cond delay="500"/>
                            </p:stCondLst>
                            <p:childTnLst>
                              <p:par>
                                <p:cTn id="12" presetID="10" presetClass="entr" presetSubtype="0" fill="hold" nodeType="afterEffect">
                                  <p:stCondLst>
                                    <p:cond delay="0"/>
                                  </p:stCondLst>
                                  <p:childTnLst>
                                    <p:set>
                                      <p:cBhvr>
                                        <p:cTn id="13" dur="1" fill="hold">
                                          <p:stCondLst>
                                            <p:cond delay="0"/>
                                          </p:stCondLst>
                                        </p:cTn>
                                        <p:tgtEl>
                                          <p:spTgt spid="6146"/>
                                        </p:tgtEl>
                                        <p:attrNameLst>
                                          <p:attrName>style.visibility</p:attrName>
                                        </p:attrNameLst>
                                      </p:cBhvr>
                                      <p:to>
                                        <p:strVal val="visible"/>
                                      </p:to>
                                    </p:set>
                                    <p:animEffect transition="in" filter="fade">
                                      <p:cBhvr>
                                        <p:cTn id="14" dur="500"/>
                                        <p:tgtEl>
                                          <p:spTgt spid="6146"/>
                                        </p:tgtEl>
                                      </p:cBhvr>
                                    </p:animEffec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nodeType="clickEffect">
                                  <p:stCondLst>
                                    <p:cond delay="0"/>
                                  </p:stCondLst>
                                  <p:childTnLst>
                                    <p:set>
                                      <p:cBhvr>
                                        <p:cTn id="18" dur="1" fill="hold">
                                          <p:stCondLst>
                                            <p:cond delay="0"/>
                                          </p:stCondLst>
                                        </p:cTn>
                                        <p:tgtEl>
                                          <p:spTgt spid="7">
                                            <p:txEl>
                                              <p:pRg st="2" end="2"/>
                                            </p:txEl>
                                          </p:spTgt>
                                        </p:tgtEl>
                                        <p:attrNameLst>
                                          <p:attrName>style.visibility</p:attrName>
                                        </p:attrNameLst>
                                      </p:cBhvr>
                                      <p:to>
                                        <p:strVal val="visible"/>
                                      </p:to>
                                    </p:set>
                                    <p:animEffect transition="in" filter="fade">
                                      <p:cBhvr>
                                        <p:cTn id="19" dur="500"/>
                                        <p:tgtEl>
                                          <p:spTgt spid="7">
                                            <p:txEl>
                                              <p:pRg st="2" end="2"/>
                                            </p:txEl>
                                          </p:spTgt>
                                        </p:tgtEl>
                                      </p:cBhvr>
                                    </p:animEffect>
                                  </p:childTnLst>
                                </p:cTn>
                              </p:par>
                            </p:childTnLst>
                          </p:cTn>
                        </p:par>
                        <p:par>
                          <p:cTn id="20" fill="hold">
                            <p:stCondLst>
                              <p:cond delay="500"/>
                            </p:stCondLst>
                            <p:childTnLst>
                              <p:par>
                                <p:cTn id="21" presetID="10" presetClass="entr" presetSubtype="0" fill="hold" grpId="0" nodeType="after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fade">
                                      <p:cBhvr>
                                        <p:cTn id="23" dur="500"/>
                                        <p:tgtEl>
                                          <p:spTgt spid="8"/>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nodeType="clickEffect">
                                  <p:stCondLst>
                                    <p:cond delay="0"/>
                                  </p:stCondLst>
                                  <p:childTnLst>
                                    <p:set>
                                      <p:cBhvr>
                                        <p:cTn id="27" dur="1" fill="hold">
                                          <p:stCondLst>
                                            <p:cond delay="0"/>
                                          </p:stCondLst>
                                        </p:cTn>
                                        <p:tgtEl>
                                          <p:spTgt spid="7">
                                            <p:txEl>
                                              <p:pRg st="3" end="3"/>
                                            </p:txEl>
                                          </p:spTgt>
                                        </p:tgtEl>
                                        <p:attrNameLst>
                                          <p:attrName>style.visibility</p:attrName>
                                        </p:attrNameLst>
                                      </p:cBhvr>
                                      <p:to>
                                        <p:strVal val="visible"/>
                                      </p:to>
                                    </p:set>
                                    <p:animEffect transition="in" filter="fade">
                                      <p:cBhvr>
                                        <p:cTn id="28" dur="500"/>
                                        <p:tgtEl>
                                          <p:spTgt spid="7">
                                            <p:txEl>
                                              <p:pRg st="3" end="3"/>
                                            </p:txEl>
                                          </p:spTgt>
                                        </p:tgtEl>
                                      </p:cBhvr>
                                    </p:animEffect>
                                  </p:childTnLst>
                                </p:cTn>
                              </p:par>
                            </p:childTnLst>
                          </p:cTn>
                        </p:par>
                        <p:par>
                          <p:cTn id="29" fill="hold">
                            <p:stCondLst>
                              <p:cond delay="500"/>
                            </p:stCondLst>
                            <p:childTnLst>
                              <p:par>
                                <p:cTn id="30" presetID="10" presetClass="entr" presetSubtype="0" fill="hold" nodeType="afterEffect">
                                  <p:stCondLst>
                                    <p:cond delay="0"/>
                                  </p:stCondLst>
                                  <p:childTnLst>
                                    <p:set>
                                      <p:cBhvr>
                                        <p:cTn id="31" dur="1" fill="hold">
                                          <p:stCondLst>
                                            <p:cond delay="0"/>
                                          </p:stCondLst>
                                        </p:cTn>
                                        <p:tgtEl>
                                          <p:spTgt spid="7">
                                            <p:txEl>
                                              <p:pRg st="4" end="4"/>
                                            </p:txEl>
                                          </p:spTgt>
                                        </p:tgtEl>
                                        <p:attrNameLst>
                                          <p:attrName>style.visibility</p:attrName>
                                        </p:attrNameLst>
                                      </p:cBhvr>
                                      <p:to>
                                        <p:strVal val="visible"/>
                                      </p:to>
                                    </p:set>
                                    <p:animEffect transition="in" filter="fade">
                                      <p:cBhvr>
                                        <p:cTn id="32" dur="500"/>
                                        <p:tgtEl>
                                          <p:spTgt spid="7">
                                            <p:txEl>
                                              <p:pRg st="4" end="4"/>
                                            </p:txEl>
                                          </p:spTgt>
                                        </p:tgtEl>
                                      </p:cBhvr>
                                    </p:animEffect>
                                  </p:childTnLst>
                                </p:cTn>
                              </p:par>
                            </p:childTnLst>
                          </p:cTn>
                        </p:par>
                        <p:par>
                          <p:cTn id="33" fill="hold">
                            <p:stCondLst>
                              <p:cond delay="1000"/>
                            </p:stCondLst>
                            <p:childTnLst>
                              <p:par>
                                <p:cTn id="34" presetID="10" presetClass="entr" presetSubtype="0" fill="hold" nodeType="afterEffect">
                                  <p:stCondLst>
                                    <p:cond delay="0"/>
                                  </p:stCondLst>
                                  <p:childTnLst>
                                    <p:set>
                                      <p:cBhvr>
                                        <p:cTn id="35" dur="1" fill="hold">
                                          <p:stCondLst>
                                            <p:cond delay="0"/>
                                          </p:stCondLst>
                                        </p:cTn>
                                        <p:tgtEl>
                                          <p:spTgt spid="7">
                                            <p:txEl>
                                              <p:pRg st="5" end="5"/>
                                            </p:txEl>
                                          </p:spTgt>
                                        </p:tgtEl>
                                        <p:attrNameLst>
                                          <p:attrName>style.visibility</p:attrName>
                                        </p:attrNameLst>
                                      </p:cBhvr>
                                      <p:to>
                                        <p:strVal val="visible"/>
                                      </p:to>
                                    </p:set>
                                    <p:animEffect transition="in" filter="fade">
                                      <p:cBhvr>
                                        <p:cTn id="36" dur="500"/>
                                        <p:tgtEl>
                                          <p:spTgt spid="7">
                                            <p:txEl>
                                              <p:pRg st="5" end="5"/>
                                            </p:txEl>
                                          </p:spTgt>
                                        </p:tgtEl>
                                      </p:cBhvr>
                                    </p:animEffect>
                                  </p:childTnLst>
                                </p:cTn>
                              </p:par>
                            </p:childTnLst>
                          </p:cTn>
                        </p:par>
                        <p:par>
                          <p:cTn id="37" fill="hold">
                            <p:stCondLst>
                              <p:cond delay="1500"/>
                            </p:stCondLst>
                            <p:childTnLst>
                              <p:par>
                                <p:cTn id="38" presetID="10" presetClass="entr" presetSubtype="0" fill="hold" nodeType="afterEffect">
                                  <p:stCondLst>
                                    <p:cond delay="0"/>
                                  </p:stCondLst>
                                  <p:childTnLst>
                                    <p:set>
                                      <p:cBhvr>
                                        <p:cTn id="39" dur="1" fill="hold">
                                          <p:stCondLst>
                                            <p:cond delay="0"/>
                                          </p:stCondLst>
                                        </p:cTn>
                                        <p:tgtEl>
                                          <p:spTgt spid="7">
                                            <p:txEl>
                                              <p:pRg st="6" end="6"/>
                                            </p:txEl>
                                          </p:spTgt>
                                        </p:tgtEl>
                                        <p:attrNameLst>
                                          <p:attrName>style.visibility</p:attrName>
                                        </p:attrNameLst>
                                      </p:cBhvr>
                                      <p:to>
                                        <p:strVal val="visible"/>
                                      </p:to>
                                    </p:set>
                                    <p:animEffect transition="in" filter="fade">
                                      <p:cBhvr>
                                        <p:cTn id="40" dur="500"/>
                                        <p:tgtEl>
                                          <p:spTgt spid="7">
                                            <p:txEl>
                                              <p:pRg st="6" end="6"/>
                                            </p:txEl>
                                          </p:spTgt>
                                        </p:tgtEl>
                                      </p:cBhvr>
                                    </p:animEffec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nodeType="clickEffect">
                                  <p:stCondLst>
                                    <p:cond delay="0"/>
                                  </p:stCondLst>
                                  <p:childTnLst>
                                    <p:set>
                                      <p:cBhvr>
                                        <p:cTn id="44" dur="1" fill="hold">
                                          <p:stCondLst>
                                            <p:cond delay="0"/>
                                          </p:stCondLst>
                                        </p:cTn>
                                        <p:tgtEl>
                                          <p:spTgt spid="7">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RUNNERLinkedMMScripts">
            <a:hlinkClick r:id="" action="ppaction://media"/>
          </p:cNvPr>
          <p:cNvPicPr>
            <a:picLocks noGrp="1" noChangeAspect="1"/>
          </p:cNvPicPr>
          <p:nvPr>
            <p:ph idx="1"/>
            <a:videoFile r:link="rId2"/>
            <p:extLst>
              <p:ext uri="{DAA4B4D4-6D71-4841-9C94-3DE7FCFB9230}">
                <p14:media xmlns:p14="http://schemas.microsoft.com/office/powerpoint/2010/main" r:embed="rId1"/>
              </p:ext>
            </p:extLst>
          </p:nvPr>
        </p:nvPicPr>
        <p:blipFill>
          <a:blip r:embed="rId5"/>
          <a:stretch>
            <a:fillRect/>
          </a:stretch>
        </p:blipFill>
        <p:spPr>
          <a:xfrm>
            <a:off x="522288" y="1217613"/>
            <a:ext cx="8128000" cy="4559300"/>
          </a:xfrm>
        </p:spPr>
      </p:pic>
      <p:sp>
        <p:nvSpPr>
          <p:cNvPr id="5" name="Title 1"/>
          <p:cNvSpPr>
            <a:spLocks noGrp="1"/>
          </p:cNvSpPr>
          <p:nvPr>
            <p:ph type="title"/>
          </p:nvPr>
        </p:nvSpPr>
        <p:spPr>
          <a:xfrm>
            <a:off x="479656" y="-7813"/>
            <a:ext cx="8215032" cy="770822"/>
          </a:xfrm>
        </p:spPr>
        <p:txBody>
          <a:bodyPr/>
          <a:lstStyle/>
          <a:p>
            <a:r>
              <a:rPr lang="en-US" dirty="0"/>
              <a:t>Advanced Run Options</a:t>
            </a:r>
          </a:p>
        </p:txBody>
      </p:sp>
      <p:sp>
        <p:nvSpPr>
          <p:cNvPr id="6" name="Chevron 5"/>
          <p:cNvSpPr/>
          <p:nvPr/>
        </p:nvSpPr>
        <p:spPr>
          <a:xfrm>
            <a:off x="7772400" y="76215"/>
            <a:ext cx="922288" cy="597877"/>
          </a:xfrm>
          <a:prstGeom prst="chevron">
            <a:avLst>
              <a:gd name="adj" fmla="val 40000"/>
            </a:avLst>
          </a:prstGeom>
          <a:solidFill>
            <a:srgbClr val="295071"/>
          </a:solidFill>
        </p:spPr>
        <p:style>
          <a:lnRef idx="2">
            <a:schemeClr val="lt1">
              <a:hueOff val="0"/>
              <a:satOff val="0"/>
              <a:lumOff val="0"/>
              <a:alphaOff val="0"/>
            </a:schemeClr>
          </a:lnRef>
          <a:fillRef idx="1">
            <a:scrgbClr r="0" g="0" b="0"/>
          </a:fillRef>
          <a:effectRef idx="0">
            <a:schemeClr val="accent3">
              <a:hueOff val="0"/>
              <a:satOff val="0"/>
              <a:lumOff val="0"/>
              <a:alphaOff val="0"/>
            </a:schemeClr>
          </a:effectRef>
          <a:fontRef idx="minor">
            <a:schemeClr val="lt1"/>
          </a:fontRef>
        </p:style>
        <p:txBody>
          <a:bodyPr/>
          <a:lstStyle/>
          <a:p>
            <a:r>
              <a:rPr lang="en-US" sz="3600" dirty="0" smtClean="0">
                <a:latin typeface="Broadway" panose="04040905080B02020502" pitchFamily="82" charset="0"/>
              </a:rPr>
              <a:t>T</a:t>
            </a:r>
            <a:endParaRPr lang="en-US" sz="3600" dirty="0">
              <a:latin typeface="Broadway" panose="04040905080B02020502" pitchFamily="82" charset="0"/>
            </a:endParaRPr>
          </a:p>
        </p:txBody>
      </p:sp>
    </p:spTree>
    <p:extLst>
      <p:ext uri="{BB962C8B-B14F-4D97-AF65-F5344CB8AC3E}">
        <p14:creationId xmlns:p14="http://schemas.microsoft.com/office/powerpoint/2010/main" val="2692308899"/>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4"/>
                                        </p:tgtEl>
                                      </p:cBhvr>
                                    </p:cmd>
                                  </p:childTnLst>
                                </p:cTn>
                              </p:par>
                            </p:childTnLst>
                          </p:cTn>
                        </p:par>
                      </p:childTnLst>
                    </p:cTn>
                  </p:par>
                </p:childTnLst>
              </p:cTn>
              <p:nextCondLst>
                <p:cond evt="onClick" delay="0">
                  <p:tgtEl>
                    <p:spTgt spid="4"/>
                  </p:tgtEl>
                </p:cond>
              </p:nextCondLst>
            </p:seq>
            <p:video>
              <p:cMediaNode vol="80000">
                <p:cTn id="7" fill="hold" display="0">
                  <p:stCondLst>
                    <p:cond delay="indefinite"/>
                  </p:stCondLst>
                </p:cTn>
                <p:tgtEl>
                  <p:spTgt spid="4"/>
                </p:tgtEl>
              </p:cMediaNode>
            </p:video>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Introduction</a:t>
            </a:r>
            <a:endParaRPr lang="en-US" dirty="0"/>
          </a:p>
        </p:txBody>
      </p:sp>
      <p:grpSp>
        <p:nvGrpSpPr>
          <p:cNvPr id="4" name="Group 3"/>
          <p:cNvGrpSpPr/>
          <p:nvPr/>
        </p:nvGrpSpPr>
        <p:grpSpPr>
          <a:xfrm>
            <a:off x="1512273" y="945604"/>
            <a:ext cx="6203555" cy="1416132"/>
            <a:chOff x="1244116" y="945603"/>
            <a:chExt cx="6594808" cy="1474021"/>
          </a:xfrm>
        </p:grpSpPr>
        <p:sp>
          <p:nvSpPr>
            <p:cNvPr id="5" name="Freeform 4"/>
            <p:cNvSpPr/>
            <p:nvPr/>
          </p:nvSpPr>
          <p:spPr>
            <a:xfrm>
              <a:off x="1981126" y="945603"/>
              <a:ext cx="5857798" cy="1474021"/>
            </a:xfrm>
            <a:custGeom>
              <a:avLst/>
              <a:gdLst>
                <a:gd name="connsiteX0" fmla="*/ 0 w 5857798"/>
                <a:gd name="connsiteY0" fmla="*/ 0 h 1474019"/>
                <a:gd name="connsiteX1" fmla="*/ 5120789 w 5857798"/>
                <a:gd name="connsiteY1" fmla="*/ 0 h 1474019"/>
                <a:gd name="connsiteX2" fmla="*/ 5857798 w 5857798"/>
                <a:gd name="connsiteY2" fmla="*/ 737010 h 1474019"/>
                <a:gd name="connsiteX3" fmla="*/ 5120789 w 5857798"/>
                <a:gd name="connsiteY3" fmla="*/ 1474019 h 1474019"/>
                <a:gd name="connsiteX4" fmla="*/ 0 w 5857798"/>
                <a:gd name="connsiteY4" fmla="*/ 1474019 h 1474019"/>
                <a:gd name="connsiteX5" fmla="*/ 0 w 5857798"/>
                <a:gd name="connsiteY5" fmla="*/ 0 h 14740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857798" h="1474019">
                  <a:moveTo>
                    <a:pt x="5857798" y="1474018"/>
                  </a:moveTo>
                  <a:lnTo>
                    <a:pt x="737009" y="1474018"/>
                  </a:lnTo>
                  <a:lnTo>
                    <a:pt x="0" y="737009"/>
                  </a:lnTo>
                  <a:lnTo>
                    <a:pt x="737009" y="1"/>
                  </a:lnTo>
                  <a:lnTo>
                    <a:pt x="5857798" y="1"/>
                  </a:lnTo>
                  <a:lnTo>
                    <a:pt x="5857798" y="1474018"/>
                  </a:lnTo>
                  <a:close/>
                </a:path>
              </a:pathLst>
            </a:custGeom>
            <a:solidFill>
              <a:srgbClr val="295071"/>
            </a:solidFill>
          </p:spPr>
          <p:style>
            <a:lnRef idx="0">
              <a:schemeClr val="lt1">
                <a:hueOff val="0"/>
                <a:satOff val="0"/>
                <a:lumOff val="0"/>
                <a:alphaOff val="0"/>
              </a:schemeClr>
            </a:lnRef>
            <a:fillRef idx="3">
              <a:schemeClr val="accent5">
                <a:hueOff val="0"/>
                <a:satOff val="0"/>
                <a:lumOff val="0"/>
                <a:alphaOff val="0"/>
              </a:schemeClr>
            </a:fillRef>
            <a:effectRef idx="2">
              <a:schemeClr val="accent5">
                <a:hueOff val="0"/>
                <a:satOff val="0"/>
                <a:lumOff val="0"/>
                <a:alphaOff val="0"/>
              </a:schemeClr>
            </a:effectRef>
            <a:fontRef idx="minor">
              <a:schemeClr val="lt1"/>
            </a:fontRef>
          </p:style>
          <p:txBody>
            <a:bodyPr spcFirstLastPara="0" vert="horz" wrap="square" lIns="1018507" tIns="137161" rIns="256032" bIns="137161" numCol="1" spcCol="1270" anchor="ctr" anchorCtr="0">
              <a:noAutofit/>
            </a:bodyPr>
            <a:lstStyle/>
            <a:p>
              <a:pPr lvl="0" algn="ctr" defTabSz="1600200">
                <a:lnSpc>
                  <a:spcPct val="90000"/>
                </a:lnSpc>
                <a:spcBef>
                  <a:spcPct val="0"/>
                </a:spcBef>
                <a:spcAft>
                  <a:spcPct val="35000"/>
                </a:spcAft>
              </a:pPr>
              <a:r>
                <a:rPr lang="en-US" sz="3600" kern="1200" dirty="0" smtClean="0">
                  <a:latin typeface="Segoe UI" panose="020B0502040204020203" pitchFamily="34" charset="0"/>
                  <a:ea typeface="Segoe UI" panose="020B0502040204020203" pitchFamily="34" charset="0"/>
                  <a:cs typeface="Segoe UI" panose="020B0502040204020203" pitchFamily="34" charset="0"/>
                </a:rPr>
                <a:t>App – Winshuttle </a:t>
              </a:r>
              <a:endParaRPr lang="en-US" sz="3600" kern="1200" dirty="0">
                <a:latin typeface="Segoe UI" panose="020B0502040204020203" pitchFamily="34" charset="0"/>
                <a:ea typeface="Segoe UI" panose="020B0502040204020203" pitchFamily="34" charset="0"/>
                <a:cs typeface="Segoe UI" panose="020B0502040204020203" pitchFamily="34" charset="0"/>
              </a:endParaRPr>
            </a:p>
          </p:txBody>
        </p:sp>
        <p:sp>
          <p:nvSpPr>
            <p:cNvPr id="6" name="Oval 5"/>
            <p:cNvSpPr/>
            <p:nvPr/>
          </p:nvSpPr>
          <p:spPr>
            <a:xfrm>
              <a:off x="1244116" y="945604"/>
              <a:ext cx="1474019" cy="1474019"/>
            </a:xfrm>
            <a:prstGeom prst="ellipse">
              <a:avLst/>
            </a:prstGeom>
            <a:blipFill>
              <a:blip r:embed="rId2">
                <a:extLst>
                  <a:ext uri="{28A0092B-C50C-407E-A947-70E740481C1C}">
                    <a14:useLocalDpi xmlns:a14="http://schemas.microsoft.com/office/drawing/2010/main" val="0"/>
                  </a:ext>
                </a:extLst>
              </a:blip>
              <a:srcRect/>
              <a:stretch>
                <a:fillRect/>
              </a:stretch>
            </a:blipFill>
          </p:spPr>
          <p:style>
            <a:lnRef idx="0">
              <a:schemeClr val="lt1">
                <a:hueOff val="0"/>
                <a:satOff val="0"/>
                <a:lumOff val="0"/>
                <a:alphaOff val="0"/>
              </a:schemeClr>
            </a:lnRef>
            <a:fillRef idx="1">
              <a:scrgbClr r="0" g="0" b="0"/>
            </a:fillRef>
            <a:effectRef idx="2">
              <a:schemeClr val="accent5">
                <a:tint val="50000"/>
                <a:hueOff val="0"/>
                <a:satOff val="0"/>
                <a:lumOff val="0"/>
                <a:alphaOff val="0"/>
              </a:schemeClr>
            </a:effectRef>
            <a:fontRef idx="minor">
              <a:schemeClr val="lt1">
                <a:hueOff val="0"/>
                <a:satOff val="0"/>
                <a:lumOff val="0"/>
                <a:alphaOff val="0"/>
              </a:schemeClr>
            </a:fontRef>
          </p:style>
        </p:sp>
      </p:grpSp>
      <p:grpSp>
        <p:nvGrpSpPr>
          <p:cNvPr id="7" name="Group 6"/>
          <p:cNvGrpSpPr/>
          <p:nvPr/>
        </p:nvGrpSpPr>
        <p:grpSpPr>
          <a:xfrm>
            <a:off x="1512273" y="2544331"/>
            <a:ext cx="6203555" cy="1416131"/>
            <a:chOff x="1244116" y="2859629"/>
            <a:chExt cx="6594808" cy="1474020"/>
          </a:xfrm>
        </p:grpSpPr>
        <p:sp>
          <p:nvSpPr>
            <p:cNvPr id="8" name="Freeform 7"/>
            <p:cNvSpPr/>
            <p:nvPr/>
          </p:nvSpPr>
          <p:spPr>
            <a:xfrm>
              <a:off x="1981126" y="2859629"/>
              <a:ext cx="5857798" cy="1474020"/>
            </a:xfrm>
            <a:custGeom>
              <a:avLst/>
              <a:gdLst>
                <a:gd name="connsiteX0" fmla="*/ 0 w 5857798"/>
                <a:gd name="connsiteY0" fmla="*/ 0 h 1474019"/>
                <a:gd name="connsiteX1" fmla="*/ 5120789 w 5857798"/>
                <a:gd name="connsiteY1" fmla="*/ 0 h 1474019"/>
                <a:gd name="connsiteX2" fmla="*/ 5857798 w 5857798"/>
                <a:gd name="connsiteY2" fmla="*/ 737010 h 1474019"/>
                <a:gd name="connsiteX3" fmla="*/ 5120789 w 5857798"/>
                <a:gd name="connsiteY3" fmla="*/ 1474019 h 1474019"/>
                <a:gd name="connsiteX4" fmla="*/ 0 w 5857798"/>
                <a:gd name="connsiteY4" fmla="*/ 1474019 h 1474019"/>
                <a:gd name="connsiteX5" fmla="*/ 0 w 5857798"/>
                <a:gd name="connsiteY5" fmla="*/ 0 h 14740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857798" h="1474019">
                  <a:moveTo>
                    <a:pt x="5857798" y="1474018"/>
                  </a:moveTo>
                  <a:lnTo>
                    <a:pt x="737009" y="1474018"/>
                  </a:lnTo>
                  <a:lnTo>
                    <a:pt x="0" y="737009"/>
                  </a:lnTo>
                  <a:lnTo>
                    <a:pt x="737009" y="1"/>
                  </a:lnTo>
                  <a:lnTo>
                    <a:pt x="5857798" y="1"/>
                  </a:lnTo>
                  <a:lnTo>
                    <a:pt x="5857798" y="1474018"/>
                  </a:lnTo>
                  <a:close/>
                </a:path>
              </a:pathLst>
            </a:custGeom>
            <a:solidFill>
              <a:srgbClr val="C00000"/>
            </a:solidFill>
          </p:spPr>
          <p:style>
            <a:lnRef idx="0">
              <a:schemeClr val="lt1">
                <a:hueOff val="0"/>
                <a:satOff val="0"/>
                <a:lumOff val="0"/>
                <a:alphaOff val="0"/>
              </a:schemeClr>
            </a:lnRef>
            <a:fillRef idx="3">
              <a:schemeClr val="accent5">
                <a:hueOff val="-3676672"/>
                <a:satOff val="-5114"/>
                <a:lumOff val="-1961"/>
                <a:alphaOff val="0"/>
              </a:schemeClr>
            </a:fillRef>
            <a:effectRef idx="2">
              <a:schemeClr val="accent5">
                <a:hueOff val="-3676672"/>
                <a:satOff val="-5114"/>
                <a:lumOff val="-1961"/>
                <a:alphaOff val="0"/>
              </a:schemeClr>
            </a:effectRef>
            <a:fontRef idx="minor">
              <a:schemeClr val="lt1"/>
            </a:fontRef>
          </p:style>
          <p:txBody>
            <a:bodyPr spcFirstLastPara="0" vert="horz" wrap="square" lIns="1018507" tIns="137161" rIns="256032" bIns="137160" numCol="1" spcCol="1270" anchor="ctr" anchorCtr="0">
              <a:noAutofit/>
            </a:bodyPr>
            <a:lstStyle/>
            <a:p>
              <a:pPr lvl="0" algn="ctr" defTabSz="1600200">
                <a:lnSpc>
                  <a:spcPct val="90000"/>
                </a:lnSpc>
                <a:spcBef>
                  <a:spcPct val="0"/>
                </a:spcBef>
                <a:spcAft>
                  <a:spcPct val="35000"/>
                </a:spcAft>
              </a:pPr>
              <a:r>
                <a:rPr lang="en-US" sz="3600" kern="1200" dirty="0" smtClean="0">
                  <a:latin typeface="Segoe UI" panose="020B0502040204020203" pitchFamily="34" charset="0"/>
                  <a:ea typeface="Segoe UI" panose="020B0502040204020203" pitchFamily="34" charset="0"/>
                  <a:cs typeface="Segoe UI" panose="020B0502040204020203" pitchFamily="34" charset="0"/>
                </a:rPr>
                <a:t>#WUG2014 – Twitter</a:t>
              </a:r>
              <a:endParaRPr lang="en-US" sz="3600" kern="1200" dirty="0">
                <a:latin typeface="Segoe UI" panose="020B0502040204020203" pitchFamily="34" charset="0"/>
                <a:ea typeface="Segoe UI" panose="020B0502040204020203" pitchFamily="34" charset="0"/>
                <a:cs typeface="Segoe UI" panose="020B0502040204020203" pitchFamily="34" charset="0"/>
              </a:endParaRPr>
            </a:p>
          </p:txBody>
        </p:sp>
        <p:sp>
          <p:nvSpPr>
            <p:cNvPr id="9" name="Oval 8"/>
            <p:cNvSpPr/>
            <p:nvPr/>
          </p:nvSpPr>
          <p:spPr>
            <a:xfrm>
              <a:off x="1244116" y="2859630"/>
              <a:ext cx="1474019" cy="1474019"/>
            </a:xfrm>
            <a:prstGeom prst="ellipse">
              <a:avLst/>
            </a:prstGeom>
            <a:blipFill>
              <a:blip r:embed="rId3">
                <a:extLst>
                  <a:ext uri="{28A0092B-C50C-407E-A947-70E740481C1C}">
                    <a14:useLocalDpi xmlns:a14="http://schemas.microsoft.com/office/drawing/2010/main" val="0"/>
                  </a:ext>
                </a:extLst>
              </a:blip>
              <a:srcRect/>
              <a:stretch>
                <a:fillRect/>
              </a:stretch>
            </a:blipFill>
          </p:spPr>
          <p:style>
            <a:lnRef idx="0">
              <a:schemeClr val="lt1">
                <a:hueOff val="0"/>
                <a:satOff val="0"/>
                <a:lumOff val="0"/>
                <a:alphaOff val="0"/>
              </a:schemeClr>
            </a:lnRef>
            <a:fillRef idx="1">
              <a:scrgbClr r="0" g="0" b="0"/>
            </a:fillRef>
            <a:effectRef idx="2">
              <a:schemeClr val="accent5">
                <a:tint val="50000"/>
                <a:hueOff val="-3694485"/>
                <a:satOff val="-6499"/>
                <a:lumOff val="-836"/>
                <a:alphaOff val="0"/>
              </a:schemeClr>
            </a:effectRef>
            <a:fontRef idx="minor">
              <a:schemeClr val="lt1">
                <a:hueOff val="0"/>
                <a:satOff val="0"/>
                <a:lumOff val="0"/>
                <a:alphaOff val="0"/>
              </a:schemeClr>
            </a:fontRef>
          </p:style>
        </p:sp>
      </p:grpSp>
      <p:grpSp>
        <p:nvGrpSpPr>
          <p:cNvPr id="10" name="Group 9"/>
          <p:cNvGrpSpPr/>
          <p:nvPr/>
        </p:nvGrpSpPr>
        <p:grpSpPr>
          <a:xfrm>
            <a:off x="1512273" y="4143057"/>
            <a:ext cx="6203555" cy="1416131"/>
            <a:chOff x="1244116" y="4773654"/>
            <a:chExt cx="6594809" cy="1474020"/>
          </a:xfrm>
        </p:grpSpPr>
        <p:sp>
          <p:nvSpPr>
            <p:cNvPr id="11" name="Freeform 10"/>
            <p:cNvSpPr/>
            <p:nvPr/>
          </p:nvSpPr>
          <p:spPr>
            <a:xfrm>
              <a:off x="1981126" y="4773654"/>
              <a:ext cx="5857799" cy="1474020"/>
            </a:xfrm>
            <a:custGeom>
              <a:avLst/>
              <a:gdLst>
                <a:gd name="connsiteX0" fmla="*/ 0 w 5857798"/>
                <a:gd name="connsiteY0" fmla="*/ 0 h 1474019"/>
                <a:gd name="connsiteX1" fmla="*/ 5120789 w 5857798"/>
                <a:gd name="connsiteY1" fmla="*/ 0 h 1474019"/>
                <a:gd name="connsiteX2" fmla="*/ 5857798 w 5857798"/>
                <a:gd name="connsiteY2" fmla="*/ 737010 h 1474019"/>
                <a:gd name="connsiteX3" fmla="*/ 5120789 w 5857798"/>
                <a:gd name="connsiteY3" fmla="*/ 1474019 h 1474019"/>
                <a:gd name="connsiteX4" fmla="*/ 0 w 5857798"/>
                <a:gd name="connsiteY4" fmla="*/ 1474019 h 1474019"/>
                <a:gd name="connsiteX5" fmla="*/ 0 w 5857798"/>
                <a:gd name="connsiteY5" fmla="*/ 0 h 14740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857798" h="1474019">
                  <a:moveTo>
                    <a:pt x="5857798" y="1474018"/>
                  </a:moveTo>
                  <a:lnTo>
                    <a:pt x="737009" y="1474018"/>
                  </a:lnTo>
                  <a:lnTo>
                    <a:pt x="0" y="737009"/>
                  </a:lnTo>
                  <a:lnTo>
                    <a:pt x="737009" y="1"/>
                  </a:lnTo>
                  <a:lnTo>
                    <a:pt x="5857798" y="1"/>
                  </a:lnTo>
                  <a:lnTo>
                    <a:pt x="5857798" y="1474018"/>
                  </a:lnTo>
                  <a:close/>
                </a:path>
              </a:pathLst>
            </a:custGeom>
            <a:solidFill>
              <a:srgbClr val="D45205"/>
            </a:solidFill>
          </p:spPr>
          <p:style>
            <a:lnRef idx="0">
              <a:schemeClr val="lt1">
                <a:hueOff val="0"/>
                <a:satOff val="0"/>
                <a:lumOff val="0"/>
                <a:alphaOff val="0"/>
              </a:schemeClr>
            </a:lnRef>
            <a:fillRef idx="3">
              <a:schemeClr val="accent5">
                <a:hueOff val="-7353344"/>
                <a:satOff val="-10228"/>
                <a:lumOff val="-3922"/>
                <a:alphaOff val="0"/>
              </a:schemeClr>
            </a:fillRef>
            <a:effectRef idx="2">
              <a:schemeClr val="accent5">
                <a:hueOff val="-7353344"/>
                <a:satOff val="-10228"/>
                <a:lumOff val="-3922"/>
                <a:alphaOff val="0"/>
              </a:schemeClr>
            </a:effectRef>
            <a:fontRef idx="minor">
              <a:schemeClr val="lt1"/>
            </a:fontRef>
          </p:style>
          <p:txBody>
            <a:bodyPr spcFirstLastPara="0" vert="horz" wrap="square" lIns="1018507" tIns="137161" rIns="256033" bIns="137160" numCol="1" spcCol="1270" anchor="ctr" anchorCtr="0">
              <a:noAutofit/>
            </a:bodyPr>
            <a:lstStyle/>
            <a:p>
              <a:pPr lvl="0" algn="ctr" defTabSz="1600200">
                <a:lnSpc>
                  <a:spcPct val="90000"/>
                </a:lnSpc>
                <a:spcBef>
                  <a:spcPct val="0"/>
                </a:spcBef>
                <a:spcAft>
                  <a:spcPct val="35000"/>
                </a:spcAft>
              </a:pPr>
              <a:r>
                <a:rPr lang="en-US" sz="2800" kern="1200" dirty="0" smtClean="0">
                  <a:latin typeface="Segoe UI" panose="020B0502040204020203" pitchFamily="34" charset="0"/>
                  <a:ea typeface="Segoe UI" panose="020B0502040204020203" pitchFamily="34" charset="0"/>
                  <a:cs typeface="Segoe UI" panose="020B0502040204020203" pitchFamily="34" charset="0"/>
                </a:rPr>
                <a:t>Omni Meetings Network Username: </a:t>
              </a:r>
              <a:r>
                <a:rPr lang="en-US" sz="2800" kern="1200" dirty="0" err="1" smtClean="0">
                  <a:latin typeface="Segoe UI" panose="020B0502040204020203" pitchFamily="34" charset="0"/>
                  <a:ea typeface="Segoe UI" panose="020B0502040204020203" pitchFamily="34" charset="0"/>
                  <a:cs typeface="Segoe UI" panose="020B0502040204020203" pitchFamily="34" charset="0"/>
                </a:rPr>
                <a:t>wug</a:t>
              </a:r>
              <a:r>
                <a:rPr lang="en-US" sz="2800" kern="1200" dirty="0" smtClean="0">
                  <a:latin typeface="Segoe UI" panose="020B0502040204020203" pitchFamily="34" charset="0"/>
                  <a:ea typeface="Segoe UI" panose="020B0502040204020203" pitchFamily="34" charset="0"/>
                  <a:cs typeface="Segoe UI" panose="020B0502040204020203" pitchFamily="34" charset="0"/>
                </a:rPr>
                <a:t>                  Password: omni14</a:t>
              </a:r>
              <a:endParaRPr lang="en-US" sz="2800" kern="1200" dirty="0">
                <a:latin typeface="Segoe UI" panose="020B0502040204020203" pitchFamily="34" charset="0"/>
                <a:ea typeface="Segoe UI" panose="020B0502040204020203" pitchFamily="34" charset="0"/>
                <a:cs typeface="Segoe UI" panose="020B0502040204020203" pitchFamily="34" charset="0"/>
              </a:endParaRPr>
            </a:p>
          </p:txBody>
        </p:sp>
        <p:sp>
          <p:nvSpPr>
            <p:cNvPr id="12" name="Oval 11"/>
            <p:cNvSpPr/>
            <p:nvPr/>
          </p:nvSpPr>
          <p:spPr>
            <a:xfrm>
              <a:off x="1244116" y="4773655"/>
              <a:ext cx="1474019" cy="1474019"/>
            </a:xfrm>
            <a:prstGeom prst="ellipse">
              <a:avLst/>
            </a:prstGeom>
            <a:blipFill>
              <a:blip r:embed="rId4">
                <a:extLst>
                  <a:ext uri="{28A0092B-C50C-407E-A947-70E740481C1C}">
                    <a14:useLocalDpi xmlns:a14="http://schemas.microsoft.com/office/drawing/2010/main" val="0"/>
                  </a:ext>
                </a:extLst>
              </a:blip>
              <a:srcRect/>
              <a:stretch>
                <a:fillRect l="-5000" r="-5000"/>
              </a:stretch>
            </a:blipFill>
          </p:spPr>
          <p:style>
            <a:lnRef idx="0">
              <a:schemeClr val="lt1">
                <a:hueOff val="0"/>
                <a:satOff val="0"/>
                <a:lumOff val="0"/>
                <a:alphaOff val="0"/>
              </a:schemeClr>
            </a:lnRef>
            <a:fillRef idx="1">
              <a:scrgbClr r="0" g="0" b="0"/>
            </a:fillRef>
            <a:effectRef idx="2">
              <a:schemeClr val="accent5">
                <a:tint val="50000"/>
                <a:hueOff val="-7388970"/>
                <a:satOff val="-12997"/>
                <a:lumOff val="-1672"/>
                <a:alphaOff val="0"/>
              </a:schemeClr>
            </a:effectRef>
            <a:fontRef idx="minor">
              <a:schemeClr val="lt1">
                <a:hueOff val="0"/>
                <a:satOff val="0"/>
                <a:lumOff val="0"/>
                <a:alphaOff val="0"/>
              </a:schemeClr>
            </a:fontRef>
          </p:style>
        </p:sp>
      </p:grpSp>
    </p:spTree>
    <p:extLst>
      <p:ext uri="{BB962C8B-B14F-4D97-AF65-F5344CB8AC3E}">
        <p14:creationId xmlns:p14="http://schemas.microsoft.com/office/powerpoint/2010/main" val="9896288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left)">
                                      <p:cBhvr>
                                        <p:cTn id="1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Mapping – Expert Tab</a:t>
            </a:r>
          </a:p>
        </p:txBody>
      </p:sp>
      <p:sp>
        <p:nvSpPr>
          <p:cNvPr id="3" name="Content Placeholder 2"/>
          <p:cNvSpPr>
            <a:spLocks noGrp="1"/>
          </p:cNvSpPr>
          <p:nvPr>
            <p:ph idx="1"/>
          </p:nvPr>
        </p:nvSpPr>
        <p:spPr>
          <a:xfrm>
            <a:off x="457200" y="1259113"/>
            <a:ext cx="8229600" cy="5229473"/>
          </a:xfrm>
        </p:spPr>
        <p:txBody>
          <a:bodyPr>
            <a:normAutofit/>
          </a:bodyPr>
          <a:lstStyle/>
          <a:p>
            <a:pPr lvl="1"/>
            <a:r>
              <a:rPr lang="en-US" dirty="0" smtClean="0"/>
              <a:t>Set Filters</a:t>
            </a:r>
          </a:p>
          <a:p>
            <a:pPr lvl="2"/>
            <a:r>
              <a:rPr lang="en-US" dirty="0" smtClean="0"/>
              <a:t>Enable/Disable</a:t>
            </a:r>
            <a:endParaRPr lang="en-US" dirty="0" smtClean="0"/>
          </a:p>
          <a:p>
            <a:pPr lvl="2"/>
            <a:endParaRPr lang="en-US" dirty="0" smtClean="0"/>
          </a:p>
          <a:p>
            <a:pPr lvl="1"/>
            <a:endParaRPr lang="en-US" dirty="0" smtClean="0"/>
          </a:p>
          <a:p>
            <a:pPr lvl="1"/>
            <a:endParaRPr lang="en-US" dirty="0" smtClean="0"/>
          </a:p>
        </p:txBody>
      </p:sp>
      <p:pic>
        <p:nvPicPr>
          <p:cNvPr id="4" name="Picture 3"/>
          <p:cNvPicPr>
            <a:picLocks noChangeAspect="1"/>
          </p:cNvPicPr>
          <p:nvPr/>
        </p:nvPicPr>
        <p:blipFill>
          <a:blip r:embed="rId3"/>
          <a:stretch>
            <a:fillRect/>
          </a:stretch>
        </p:blipFill>
        <p:spPr>
          <a:xfrm>
            <a:off x="2753148" y="2853601"/>
            <a:ext cx="6086052" cy="2442622"/>
          </a:xfrm>
          <a:prstGeom prst="rect">
            <a:avLst/>
          </a:prstGeom>
          <a:effectLst>
            <a:outerShdw blurRad="190500" algn="ctr" rotWithShape="0">
              <a:srgbClr val="000000">
                <a:alpha val="70000"/>
              </a:srgbClr>
            </a:outerShdw>
          </a:effectLst>
        </p:spPr>
      </p:pic>
      <p:sp>
        <p:nvSpPr>
          <p:cNvPr id="9" name="Oval 8"/>
          <p:cNvSpPr/>
          <p:nvPr/>
        </p:nvSpPr>
        <p:spPr>
          <a:xfrm flipV="1">
            <a:off x="8514505" y="3116906"/>
            <a:ext cx="324695" cy="316448"/>
          </a:xfrm>
          <a:prstGeom prst="ellipse">
            <a:avLst/>
          </a:prstGeom>
          <a:noFill/>
          <a:ln w="28575">
            <a:solidFill>
              <a:schemeClr val="accent6">
                <a:lumMod val="7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0" name="Chevron 9"/>
          <p:cNvSpPr/>
          <p:nvPr/>
        </p:nvSpPr>
        <p:spPr>
          <a:xfrm>
            <a:off x="7772400" y="76215"/>
            <a:ext cx="922288" cy="597877"/>
          </a:xfrm>
          <a:prstGeom prst="chevron">
            <a:avLst>
              <a:gd name="adj" fmla="val 40000"/>
            </a:avLst>
          </a:prstGeom>
          <a:solidFill>
            <a:srgbClr val="295071"/>
          </a:solidFill>
        </p:spPr>
        <p:style>
          <a:lnRef idx="2">
            <a:schemeClr val="lt1">
              <a:hueOff val="0"/>
              <a:satOff val="0"/>
              <a:lumOff val="0"/>
              <a:alphaOff val="0"/>
            </a:schemeClr>
          </a:lnRef>
          <a:fillRef idx="1">
            <a:scrgbClr r="0" g="0" b="0"/>
          </a:fillRef>
          <a:effectRef idx="0">
            <a:schemeClr val="accent3">
              <a:hueOff val="0"/>
              <a:satOff val="0"/>
              <a:lumOff val="0"/>
              <a:alphaOff val="0"/>
            </a:schemeClr>
          </a:effectRef>
          <a:fontRef idx="minor">
            <a:schemeClr val="lt1"/>
          </a:fontRef>
        </p:style>
        <p:txBody>
          <a:bodyPr/>
          <a:lstStyle/>
          <a:p>
            <a:r>
              <a:rPr lang="en-US" sz="3600" dirty="0" smtClean="0">
                <a:latin typeface="Broadway" panose="04040905080B02020502" pitchFamily="82" charset="0"/>
              </a:rPr>
              <a:t>T</a:t>
            </a:r>
            <a:endParaRPr lang="en-US" sz="3600" dirty="0">
              <a:latin typeface="Broadway" panose="04040905080B02020502" pitchFamily="82" charset="0"/>
            </a:endParaRPr>
          </a:p>
        </p:txBody>
      </p:sp>
    </p:spTree>
    <p:extLst>
      <p:ext uri="{BB962C8B-B14F-4D97-AF65-F5344CB8AC3E}">
        <p14:creationId xmlns:p14="http://schemas.microsoft.com/office/powerpoint/2010/main" val="29135081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500"/>
                                        <p:tgtEl>
                                          <p:spTgt spid="4"/>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fade">
                                      <p:cBhvr>
                                        <p:cTn id="20"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9"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Mapping – Expert Tab</a:t>
            </a:r>
          </a:p>
        </p:txBody>
      </p:sp>
      <p:pic>
        <p:nvPicPr>
          <p:cNvPr id="4" name="Enable Fields">
            <a:hlinkClick r:id="" action="ppaction://media"/>
          </p:cNvPr>
          <p:cNvPicPr>
            <a:picLocks noGrp="1" noChangeAspect="1"/>
          </p:cNvPicPr>
          <p:nvPr>
            <p:ph idx="1"/>
            <a:videoFile r:link="rId2"/>
            <p:extLst>
              <p:ext uri="{DAA4B4D4-6D71-4841-9C94-3DE7FCFB9230}">
                <p14:media xmlns:p14="http://schemas.microsoft.com/office/powerpoint/2010/main" r:embed="rId1"/>
              </p:ext>
            </p:extLst>
          </p:nvPr>
        </p:nvPicPr>
        <p:blipFill>
          <a:blip r:embed="rId5"/>
          <a:stretch>
            <a:fillRect/>
          </a:stretch>
        </p:blipFill>
        <p:spPr>
          <a:xfrm>
            <a:off x="533400" y="1217613"/>
            <a:ext cx="8105775" cy="4559300"/>
          </a:xfrm>
        </p:spPr>
      </p:pic>
    </p:spTree>
    <p:extLst>
      <p:ext uri="{BB962C8B-B14F-4D97-AF65-F5344CB8AC3E}">
        <p14:creationId xmlns:p14="http://schemas.microsoft.com/office/powerpoint/2010/main" val="4184852118"/>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4"/>
                                        </p:tgtEl>
                                      </p:cBhvr>
                                    </p:cmd>
                                  </p:childTnLst>
                                </p:cTn>
                              </p:par>
                            </p:childTnLst>
                          </p:cTn>
                        </p:par>
                      </p:childTnLst>
                    </p:cTn>
                  </p:par>
                </p:childTnLst>
              </p:cTn>
              <p:nextCondLst>
                <p:cond evt="onClick" delay="0">
                  <p:tgtEl>
                    <p:spTgt spid="4"/>
                  </p:tgtEl>
                </p:cond>
              </p:nextCondLst>
            </p:seq>
            <p:video>
              <p:cMediaNode vol="80000">
                <p:cTn id="7" fill="hold" display="0">
                  <p:stCondLst>
                    <p:cond delay="indefinite"/>
                  </p:stCondLst>
                </p:cTn>
                <p:tgtEl>
                  <p:spTgt spid="4"/>
                </p:tgtEl>
              </p:cMediaNode>
            </p:video>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Mapping – Expert Tab</a:t>
            </a:r>
          </a:p>
        </p:txBody>
      </p:sp>
      <p:sp>
        <p:nvSpPr>
          <p:cNvPr id="3" name="Content Placeholder 2"/>
          <p:cNvSpPr>
            <a:spLocks noGrp="1"/>
          </p:cNvSpPr>
          <p:nvPr>
            <p:ph idx="1"/>
          </p:nvPr>
        </p:nvSpPr>
        <p:spPr>
          <a:xfrm>
            <a:off x="457200" y="1259113"/>
            <a:ext cx="8229600" cy="5229473"/>
          </a:xfrm>
        </p:spPr>
        <p:txBody>
          <a:bodyPr>
            <a:normAutofit/>
          </a:bodyPr>
          <a:lstStyle/>
          <a:p>
            <a:pPr lvl="1"/>
            <a:r>
              <a:rPr lang="en-US" dirty="0" smtClean="0"/>
              <a:t>Properties</a:t>
            </a:r>
          </a:p>
          <a:p>
            <a:pPr lvl="2"/>
            <a:r>
              <a:rPr lang="en-US" dirty="0" smtClean="0"/>
              <a:t>Skip Screen If Not Found</a:t>
            </a:r>
          </a:p>
          <a:p>
            <a:pPr lvl="2"/>
            <a:r>
              <a:rPr lang="en-US" dirty="0" smtClean="0"/>
              <a:t>Skip Transaction If Empty</a:t>
            </a:r>
          </a:p>
          <a:p>
            <a:pPr lvl="2"/>
            <a:r>
              <a:rPr lang="en-US" dirty="0" smtClean="0"/>
              <a:t>Validate by List</a:t>
            </a:r>
          </a:p>
          <a:p>
            <a:pPr lvl="1"/>
            <a:endParaRPr lang="en-US" dirty="0" smtClean="0"/>
          </a:p>
          <a:p>
            <a:pPr lvl="1"/>
            <a:endParaRPr lang="en-US" dirty="0" smtClean="0"/>
          </a:p>
        </p:txBody>
      </p:sp>
      <p:pic>
        <p:nvPicPr>
          <p:cNvPr id="6" name="Picture 5"/>
          <p:cNvPicPr>
            <a:picLocks noChangeAspect="1"/>
          </p:cNvPicPr>
          <p:nvPr/>
        </p:nvPicPr>
        <p:blipFill>
          <a:blip r:embed="rId3"/>
          <a:stretch>
            <a:fillRect/>
          </a:stretch>
        </p:blipFill>
        <p:spPr>
          <a:xfrm>
            <a:off x="5076825" y="2522337"/>
            <a:ext cx="2457450" cy="3105150"/>
          </a:xfrm>
          <a:prstGeom prst="rect">
            <a:avLst/>
          </a:prstGeom>
          <a:effectLst>
            <a:outerShdw blurRad="190500" algn="ctr" rotWithShape="0">
              <a:srgbClr val="000000">
                <a:alpha val="70000"/>
              </a:srgbClr>
            </a:outerShdw>
          </a:effectLst>
        </p:spPr>
      </p:pic>
      <p:sp>
        <p:nvSpPr>
          <p:cNvPr id="10" name="Chevron 9"/>
          <p:cNvSpPr/>
          <p:nvPr/>
        </p:nvSpPr>
        <p:spPr>
          <a:xfrm>
            <a:off x="7772400" y="76215"/>
            <a:ext cx="922288" cy="597877"/>
          </a:xfrm>
          <a:prstGeom prst="chevron">
            <a:avLst>
              <a:gd name="adj" fmla="val 40000"/>
            </a:avLst>
          </a:prstGeom>
          <a:solidFill>
            <a:srgbClr val="295071"/>
          </a:solidFill>
        </p:spPr>
        <p:style>
          <a:lnRef idx="2">
            <a:schemeClr val="lt1">
              <a:hueOff val="0"/>
              <a:satOff val="0"/>
              <a:lumOff val="0"/>
              <a:alphaOff val="0"/>
            </a:schemeClr>
          </a:lnRef>
          <a:fillRef idx="1">
            <a:scrgbClr r="0" g="0" b="0"/>
          </a:fillRef>
          <a:effectRef idx="0">
            <a:schemeClr val="accent3">
              <a:hueOff val="0"/>
              <a:satOff val="0"/>
              <a:lumOff val="0"/>
              <a:alphaOff val="0"/>
            </a:schemeClr>
          </a:effectRef>
          <a:fontRef idx="minor">
            <a:schemeClr val="lt1"/>
          </a:fontRef>
        </p:style>
        <p:txBody>
          <a:bodyPr/>
          <a:lstStyle/>
          <a:p>
            <a:r>
              <a:rPr lang="en-US" sz="3600" dirty="0" smtClean="0">
                <a:latin typeface="Broadway" panose="04040905080B02020502" pitchFamily="82" charset="0"/>
              </a:rPr>
              <a:t>T</a:t>
            </a:r>
            <a:endParaRPr lang="en-US" sz="3600" dirty="0">
              <a:latin typeface="Broadway" panose="04040905080B02020502" pitchFamily="82" charset="0"/>
            </a:endParaRPr>
          </a:p>
        </p:txBody>
      </p:sp>
    </p:spTree>
    <p:extLst>
      <p:ext uri="{BB962C8B-B14F-4D97-AF65-F5344CB8AC3E}">
        <p14:creationId xmlns:p14="http://schemas.microsoft.com/office/powerpoint/2010/main" val="27373859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par>
                          <p:cTn id="7" fill="hold">
                            <p:stCondLst>
                              <p:cond delay="0"/>
                            </p:stCondLst>
                            <p:childTnLst>
                              <p:par>
                                <p:cTn id="8" presetID="10" presetClass="entr" presetSubtype="0" fill="hold" nodeType="after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500"/>
                                        <p:tgtEl>
                                          <p:spTgt spid="6"/>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Effect transition="in" filter="fade">
                                      <p:cBhvr>
                                        <p:cTn id="15" dur="1000"/>
                                        <p:tgtEl>
                                          <p:spTgt spid="3">
                                            <p:txEl>
                                              <p:pRg st="1" end="1"/>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3">
                                            <p:txEl>
                                              <p:pRg st="2" end="2"/>
                                            </p:txEl>
                                          </p:spTgt>
                                        </p:tgtEl>
                                        <p:attrNameLst>
                                          <p:attrName>style.visibility</p:attrName>
                                        </p:attrNameLst>
                                      </p:cBhvr>
                                      <p:to>
                                        <p:strVal val="visible"/>
                                      </p:to>
                                    </p:set>
                                    <p:animEffect transition="in" filter="fade">
                                      <p:cBhvr>
                                        <p:cTn id="20" dur="1000"/>
                                        <p:tgtEl>
                                          <p:spTgt spid="3">
                                            <p:txEl>
                                              <p:pRg st="2" end="2"/>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Effect transition="in" filter="fade">
                                      <p:cBhvr>
                                        <p:cTn id="25" dur="10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Mapping – Expert Tab</a:t>
            </a:r>
          </a:p>
        </p:txBody>
      </p:sp>
      <p:sp>
        <p:nvSpPr>
          <p:cNvPr id="10" name="Chevron 9"/>
          <p:cNvSpPr/>
          <p:nvPr/>
        </p:nvSpPr>
        <p:spPr>
          <a:xfrm>
            <a:off x="7772400" y="76215"/>
            <a:ext cx="922288" cy="597877"/>
          </a:xfrm>
          <a:prstGeom prst="chevron">
            <a:avLst>
              <a:gd name="adj" fmla="val 40000"/>
            </a:avLst>
          </a:prstGeom>
          <a:solidFill>
            <a:srgbClr val="295071"/>
          </a:solidFill>
        </p:spPr>
        <p:style>
          <a:lnRef idx="2">
            <a:schemeClr val="lt1">
              <a:hueOff val="0"/>
              <a:satOff val="0"/>
              <a:lumOff val="0"/>
              <a:alphaOff val="0"/>
            </a:schemeClr>
          </a:lnRef>
          <a:fillRef idx="1">
            <a:scrgbClr r="0" g="0" b="0"/>
          </a:fillRef>
          <a:effectRef idx="0">
            <a:schemeClr val="accent3">
              <a:hueOff val="0"/>
              <a:satOff val="0"/>
              <a:lumOff val="0"/>
              <a:alphaOff val="0"/>
            </a:schemeClr>
          </a:effectRef>
          <a:fontRef idx="minor">
            <a:schemeClr val="lt1"/>
          </a:fontRef>
        </p:style>
        <p:txBody>
          <a:bodyPr/>
          <a:lstStyle/>
          <a:p>
            <a:r>
              <a:rPr lang="en-US" sz="3600" dirty="0" smtClean="0">
                <a:latin typeface="Broadway" panose="04040905080B02020502" pitchFamily="82" charset="0"/>
              </a:rPr>
              <a:t>T</a:t>
            </a:r>
            <a:endParaRPr lang="en-US" sz="3600" dirty="0">
              <a:latin typeface="Broadway" panose="04040905080B02020502" pitchFamily="82" charset="0"/>
            </a:endParaRPr>
          </a:p>
        </p:txBody>
      </p:sp>
      <p:pic>
        <p:nvPicPr>
          <p:cNvPr id="7" name="Picture 6"/>
          <p:cNvPicPr>
            <a:picLocks noChangeAspect="1"/>
          </p:cNvPicPr>
          <p:nvPr/>
        </p:nvPicPr>
        <p:blipFill>
          <a:blip r:embed="rId3"/>
          <a:stretch>
            <a:fillRect/>
          </a:stretch>
        </p:blipFill>
        <p:spPr>
          <a:xfrm>
            <a:off x="479656" y="1157590"/>
            <a:ext cx="8215032" cy="4618700"/>
          </a:xfrm>
          <a:prstGeom prst="rect">
            <a:avLst/>
          </a:prstGeom>
          <a:ln>
            <a:solidFill>
              <a:srgbClr val="D45205"/>
            </a:solidFill>
          </a:ln>
        </p:spPr>
      </p:pic>
    </p:spTree>
    <p:extLst>
      <p:ext uri="{BB962C8B-B14F-4D97-AF65-F5344CB8AC3E}">
        <p14:creationId xmlns:p14="http://schemas.microsoft.com/office/powerpoint/2010/main" val="2799852147"/>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Mapping – Expert Tab</a:t>
            </a:r>
          </a:p>
        </p:txBody>
      </p:sp>
      <p:sp>
        <p:nvSpPr>
          <p:cNvPr id="10" name="Chevron 9"/>
          <p:cNvSpPr/>
          <p:nvPr/>
        </p:nvSpPr>
        <p:spPr>
          <a:xfrm>
            <a:off x="7772400" y="76215"/>
            <a:ext cx="922288" cy="597877"/>
          </a:xfrm>
          <a:prstGeom prst="chevron">
            <a:avLst>
              <a:gd name="adj" fmla="val 40000"/>
            </a:avLst>
          </a:prstGeom>
          <a:solidFill>
            <a:srgbClr val="295071"/>
          </a:solidFill>
        </p:spPr>
        <p:style>
          <a:lnRef idx="2">
            <a:schemeClr val="lt1">
              <a:hueOff val="0"/>
              <a:satOff val="0"/>
              <a:lumOff val="0"/>
              <a:alphaOff val="0"/>
            </a:schemeClr>
          </a:lnRef>
          <a:fillRef idx="1">
            <a:scrgbClr r="0" g="0" b="0"/>
          </a:fillRef>
          <a:effectRef idx="0">
            <a:schemeClr val="accent3">
              <a:hueOff val="0"/>
              <a:satOff val="0"/>
              <a:lumOff val="0"/>
              <a:alphaOff val="0"/>
            </a:schemeClr>
          </a:effectRef>
          <a:fontRef idx="minor">
            <a:schemeClr val="lt1"/>
          </a:fontRef>
        </p:style>
        <p:txBody>
          <a:bodyPr/>
          <a:lstStyle/>
          <a:p>
            <a:r>
              <a:rPr lang="en-US" sz="3600" dirty="0" smtClean="0">
                <a:latin typeface="Broadway" panose="04040905080B02020502" pitchFamily="82" charset="0"/>
              </a:rPr>
              <a:t>T</a:t>
            </a:r>
            <a:endParaRPr lang="en-US" sz="3600" dirty="0">
              <a:latin typeface="Broadway" panose="04040905080B02020502" pitchFamily="82" charset="0"/>
            </a:endParaRPr>
          </a:p>
        </p:txBody>
      </p:sp>
      <p:pic>
        <p:nvPicPr>
          <p:cNvPr id="3" name="Picture 2"/>
          <p:cNvPicPr>
            <a:picLocks noChangeAspect="1"/>
          </p:cNvPicPr>
          <p:nvPr/>
        </p:nvPicPr>
        <p:blipFill>
          <a:blip r:embed="rId3"/>
          <a:stretch>
            <a:fillRect/>
          </a:stretch>
        </p:blipFill>
        <p:spPr>
          <a:xfrm>
            <a:off x="429346" y="1129304"/>
            <a:ext cx="8265341" cy="4646985"/>
          </a:xfrm>
          <a:prstGeom prst="rect">
            <a:avLst/>
          </a:prstGeom>
          <a:ln>
            <a:solidFill>
              <a:srgbClr val="D45205"/>
            </a:solidFill>
          </a:ln>
        </p:spPr>
      </p:pic>
      <p:sp>
        <p:nvSpPr>
          <p:cNvPr id="4" name="Rectangle 3"/>
          <p:cNvSpPr/>
          <p:nvPr/>
        </p:nvSpPr>
        <p:spPr>
          <a:xfrm>
            <a:off x="7379594" y="3825025"/>
            <a:ext cx="283336" cy="115910"/>
          </a:xfrm>
          <a:prstGeom prst="rect">
            <a:avLst/>
          </a:prstGeom>
          <a:noFill/>
          <a:ln w="38100">
            <a:solidFill>
              <a:srgbClr val="D4520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8" name="Straight Arrow Connector 7"/>
          <p:cNvCxnSpPr>
            <a:stCxn id="4" idx="1"/>
          </p:cNvCxnSpPr>
          <p:nvPr/>
        </p:nvCxnSpPr>
        <p:spPr>
          <a:xfrm flipH="1" flipV="1">
            <a:off x="5537915" y="3296992"/>
            <a:ext cx="1841679" cy="585988"/>
          </a:xfrm>
          <a:prstGeom prst="straightConnector1">
            <a:avLst/>
          </a:prstGeom>
          <a:ln w="38100">
            <a:solidFill>
              <a:srgbClr val="D45205"/>
            </a:solidFill>
            <a:tailEnd type="triangle"/>
          </a:ln>
        </p:spPr>
        <p:style>
          <a:lnRef idx="1">
            <a:schemeClr val="accent1"/>
          </a:lnRef>
          <a:fillRef idx="0">
            <a:schemeClr val="accent1"/>
          </a:fillRef>
          <a:effectRef idx="0">
            <a:schemeClr val="accent1"/>
          </a:effectRef>
          <a:fontRef idx="minor">
            <a:schemeClr val="tx1"/>
          </a:fontRef>
        </p:style>
      </p:cxnSp>
      <p:pic>
        <p:nvPicPr>
          <p:cNvPr id="9" name="Picture 8"/>
          <p:cNvPicPr>
            <a:picLocks noChangeAspect="1"/>
          </p:cNvPicPr>
          <p:nvPr/>
        </p:nvPicPr>
        <p:blipFill>
          <a:blip r:embed="rId4"/>
          <a:stretch>
            <a:fillRect/>
          </a:stretch>
        </p:blipFill>
        <p:spPr>
          <a:xfrm>
            <a:off x="1796495" y="1711656"/>
            <a:ext cx="3741420" cy="3756660"/>
          </a:xfrm>
          <a:prstGeom prst="rect">
            <a:avLst/>
          </a:prstGeom>
          <a:ln w="38100">
            <a:solidFill>
              <a:srgbClr val="D45205"/>
            </a:solidFill>
          </a:ln>
        </p:spPr>
      </p:pic>
    </p:spTree>
    <p:extLst>
      <p:ext uri="{BB962C8B-B14F-4D97-AF65-F5344CB8AC3E}">
        <p14:creationId xmlns:p14="http://schemas.microsoft.com/office/powerpoint/2010/main" val="6281597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Mapping – Expert Tab</a:t>
            </a:r>
          </a:p>
        </p:txBody>
      </p:sp>
      <p:sp>
        <p:nvSpPr>
          <p:cNvPr id="10" name="Chevron 9"/>
          <p:cNvSpPr/>
          <p:nvPr/>
        </p:nvSpPr>
        <p:spPr>
          <a:xfrm>
            <a:off x="7772400" y="76215"/>
            <a:ext cx="922288" cy="597877"/>
          </a:xfrm>
          <a:prstGeom prst="chevron">
            <a:avLst>
              <a:gd name="adj" fmla="val 40000"/>
            </a:avLst>
          </a:prstGeom>
          <a:solidFill>
            <a:srgbClr val="295071"/>
          </a:solidFill>
        </p:spPr>
        <p:style>
          <a:lnRef idx="2">
            <a:schemeClr val="lt1">
              <a:hueOff val="0"/>
              <a:satOff val="0"/>
              <a:lumOff val="0"/>
              <a:alphaOff val="0"/>
            </a:schemeClr>
          </a:lnRef>
          <a:fillRef idx="1">
            <a:scrgbClr r="0" g="0" b="0"/>
          </a:fillRef>
          <a:effectRef idx="0">
            <a:schemeClr val="accent3">
              <a:hueOff val="0"/>
              <a:satOff val="0"/>
              <a:lumOff val="0"/>
              <a:alphaOff val="0"/>
            </a:schemeClr>
          </a:effectRef>
          <a:fontRef idx="minor">
            <a:schemeClr val="lt1"/>
          </a:fontRef>
        </p:style>
        <p:txBody>
          <a:bodyPr/>
          <a:lstStyle/>
          <a:p>
            <a:r>
              <a:rPr lang="en-US" sz="3600" dirty="0" smtClean="0">
                <a:latin typeface="Broadway" panose="04040905080B02020502" pitchFamily="82" charset="0"/>
              </a:rPr>
              <a:t>T</a:t>
            </a:r>
            <a:endParaRPr lang="en-US" sz="3600" dirty="0">
              <a:latin typeface="Broadway" panose="04040905080B02020502" pitchFamily="82" charset="0"/>
            </a:endParaRPr>
          </a:p>
        </p:txBody>
      </p:sp>
      <p:pic>
        <p:nvPicPr>
          <p:cNvPr id="5" name="Picture 4"/>
          <p:cNvPicPr>
            <a:picLocks noChangeAspect="1"/>
          </p:cNvPicPr>
          <p:nvPr/>
        </p:nvPicPr>
        <p:blipFill>
          <a:blip r:embed="rId3"/>
          <a:stretch>
            <a:fillRect/>
          </a:stretch>
        </p:blipFill>
        <p:spPr>
          <a:xfrm>
            <a:off x="479656" y="1120770"/>
            <a:ext cx="8215032" cy="4618700"/>
          </a:xfrm>
          <a:prstGeom prst="rect">
            <a:avLst/>
          </a:prstGeom>
          <a:ln>
            <a:solidFill>
              <a:srgbClr val="D45205"/>
            </a:solidFill>
          </a:ln>
        </p:spPr>
      </p:pic>
      <p:sp>
        <p:nvSpPr>
          <p:cNvPr id="11" name="Rectangle 10"/>
          <p:cNvSpPr/>
          <p:nvPr/>
        </p:nvSpPr>
        <p:spPr>
          <a:xfrm>
            <a:off x="1622738" y="2614410"/>
            <a:ext cx="566670" cy="128789"/>
          </a:xfrm>
          <a:prstGeom prst="rect">
            <a:avLst/>
          </a:prstGeom>
          <a:noFill/>
          <a:ln w="38100">
            <a:solidFill>
              <a:srgbClr val="D4520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2" name="Straight Arrow Connector 11"/>
          <p:cNvCxnSpPr>
            <a:stCxn id="11" idx="3"/>
            <a:endCxn id="14" idx="1"/>
          </p:cNvCxnSpPr>
          <p:nvPr/>
        </p:nvCxnSpPr>
        <p:spPr>
          <a:xfrm>
            <a:off x="2189408" y="2678805"/>
            <a:ext cx="5138669" cy="1687133"/>
          </a:xfrm>
          <a:prstGeom prst="straightConnector1">
            <a:avLst/>
          </a:prstGeom>
          <a:ln w="38100">
            <a:solidFill>
              <a:srgbClr val="D45205"/>
            </a:solidFill>
            <a:tailEnd type="triangle"/>
          </a:ln>
        </p:spPr>
        <p:style>
          <a:lnRef idx="1">
            <a:schemeClr val="accent1"/>
          </a:lnRef>
          <a:fillRef idx="0">
            <a:schemeClr val="accent1"/>
          </a:fillRef>
          <a:effectRef idx="0">
            <a:schemeClr val="accent1"/>
          </a:effectRef>
          <a:fontRef idx="minor">
            <a:schemeClr val="tx1"/>
          </a:fontRef>
        </p:style>
      </p:cxnSp>
      <p:sp>
        <p:nvSpPr>
          <p:cNvPr id="14" name="Rectangle 13"/>
          <p:cNvSpPr/>
          <p:nvPr/>
        </p:nvSpPr>
        <p:spPr>
          <a:xfrm>
            <a:off x="7328077" y="4301543"/>
            <a:ext cx="850007" cy="128790"/>
          </a:xfrm>
          <a:prstGeom prst="rect">
            <a:avLst/>
          </a:prstGeom>
          <a:noFill/>
          <a:ln w="38100">
            <a:solidFill>
              <a:srgbClr val="D4520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Picture 15"/>
          <p:cNvPicPr>
            <a:picLocks noChangeAspect="1"/>
          </p:cNvPicPr>
          <p:nvPr/>
        </p:nvPicPr>
        <p:blipFill>
          <a:blip r:embed="rId4"/>
          <a:stretch>
            <a:fillRect/>
          </a:stretch>
        </p:blipFill>
        <p:spPr>
          <a:xfrm>
            <a:off x="2496757" y="2427668"/>
            <a:ext cx="3867150" cy="2286000"/>
          </a:xfrm>
          <a:prstGeom prst="rect">
            <a:avLst/>
          </a:prstGeom>
          <a:ln w="38100">
            <a:solidFill>
              <a:srgbClr val="D45205"/>
            </a:solidFill>
          </a:ln>
        </p:spPr>
      </p:pic>
      <p:cxnSp>
        <p:nvCxnSpPr>
          <p:cNvPr id="17" name="Straight Arrow Connector 16"/>
          <p:cNvCxnSpPr>
            <a:stCxn id="14" idx="1"/>
            <a:endCxn id="16" idx="3"/>
          </p:cNvCxnSpPr>
          <p:nvPr/>
        </p:nvCxnSpPr>
        <p:spPr>
          <a:xfrm flipH="1" flipV="1">
            <a:off x="6363907" y="3570668"/>
            <a:ext cx="964170" cy="795270"/>
          </a:xfrm>
          <a:prstGeom prst="straightConnector1">
            <a:avLst/>
          </a:prstGeom>
          <a:ln w="38100">
            <a:solidFill>
              <a:srgbClr val="D45205"/>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847376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Look Up Values</a:t>
            </a:r>
            <a:endParaRPr lang="en-US" dirty="0"/>
          </a:p>
        </p:txBody>
      </p:sp>
      <p:pic>
        <p:nvPicPr>
          <p:cNvPr id="4" name="Look Up Values">
            <a:hlinkClick r:id="" action="ppaction://media"/>
          </p:cNvPr>
          <p:cNvPicPr>
            <a:picLocks noGrp="1" noChangeAspect="1"/>
          </p:cNvPicPr>
          <p:nvPr>
            <p:ph idx="1"/>
            <a:videoFile r:link="rId2"/>
            <p:extLst>
              <p:ext uri="{DAA4B4D4-6D71-4841-9C94-3DE7FCFB9230}">
                <p14:media xmlns:p14="http://schemas.microsoft.com/office/powerpoint/2010/main" r:embed="rId1"/>
              </p:ext>
            </p:extLst>
          </p:nvPr>
        </p:nvPicPr>
        <p:blipFill>
          <a:blip r:embed="rId5"/>
          <a:stretch>
            <a:fillRect/>
          </a:stretch>
        </p:blipFill>
        <p:spPr>
          <a:xfrm>
            <a:off x="533400" y="1217613"/>
            <a:ext cx="8105775" cy="4559300"/>
          </a:xfrm>
        </p:spPr>
      </p:pic>
    </p:spTree>
    <p:extLst>
      <p:ext uri="{BB962C8B-B14F-4D97-AF65-F5344CB8AC3E}">
        <p14:creationId xmlns:p14="http://schemas.microsoft.com/office/powerpoint/2010/main" val="2308367203"/>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4"/>
                                        </p:tgtEl>
                                      </p:cBhvr>
                                    </p:cmd>
                                  </p:childTnLst>
                                </p:cTn>
                              </p:par>
                            </p:childTnLst>
                          </p:cTn>
                        </p:par>
                      </p:childTnLst>
                    </p:cTn>
                  </p:par>
                </p:childTnLst>
              </p:cTn>
              <p:nextCondLst>
                <p:cond evt="onClick" delay="0">
                  <p:tgtEl>
                    <p:spTgt spid="4"/>
                  </p:tgtEl>
                </p:cond>
              </p:nextCondLst>
            </p:seq>
            <p:video>
              <p:cMediaNode vol="80000">
                <p:cTn id="7" fill="hold" display="0">
                  <p:stCondLst>
                    <p:cond delay="indefinite"/>
                  </p:stCondLst>
                </p:cTn>
                <p:tgtEl>
                  <p:spTgt spid="4"/>
                </p:tgtEl>
              </p:cMediaNode>
            </p:video>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SAP Overview</a:t>
            </a:r>
            <a:endParaRPr lang="en-US" dirty="0"/>
          </a:p>
        </p:txBody>
      </p:sp>
      <p:sp>
        <p:nvSpPr>
          <p:cNvPr id="3" name="Content Placeholder 2"/>
          <p:cNvSpPr>
            <a:spLocks noGrp="1"/>
          </p:cNvSpPr>
          <p:nvPr>
            <p:ph idx="1"/>
          </p:nvPr>
        </p:nvSpPr>
        <p:spPr/>
        <p:txBody>
          <a:bodyPr/>
          <a:lstStyle/>
          <a:p>
            <a:r>
              <a:rPr lang="en-US" dirty="0" smtClean="0"/>
              <a:t>Field Names</a:t>
            </a:r>
            <a:endParaRPr lang="en-US" dirty="0"/>
          </a:p>
        </p:txBody>
      </p:sp>
      <p:pic>
        <p:nvPicPr>
          <p:cNvPr id="3076" name="Picture 4"/>
          <p:cNvPicPr>
            <a:picLocks noChangeAspect="1" noChangeArrowheads="1"/>
          </p:cNvPicPr>
          <p:nvPr/>
        </p:nvPicPr>
        <p:blipFill>
          <a:blip r:embed="rId3"/>
          <a:srcRect/>
          <a:stretch>
            <a:fillRect/>
          </a:stretch>
        </p:blipFill>
        <p:spPr bwMode="auto">
          <a:xfrm>
            <a:off x="1152486" y="2121698"/>
            <a:ext cx="3124200" cy="3549154"/>
          </a:xfrm>
          <a:prstGeom prst="rect">
            <a:avLst/>
          </a:prstGeom>
          <a:ln>
            <a:solidFill>
              <a:schemeClr val="tx2">
                <a:lumMod val="60000"/>
                <a:lumOff val="40000"/>
              </a:schemeClr>
            </a:solidFill>
          </a:ln>
          <a:effectLst>
            <a:outerShdw blurRad="190500" algn="tl" rotWithShape="0">
              <a:srgbClr val="000000">
                <a:alpha val="70000"/>
              </a:srgbClr>
            </a:outerShdw>
          </a:effectLst>
        </p:spPr>
      </p:pic>
      <p:pic>
        <p:nvPicPr>
          <p:cNvPr id="3077" name="Picture 5"/>
          <p:cNvPicPr>
            <a:picLocks noChangeAspect="1" noChangeArrowheads="1"/>
          </p:cNvPicPr>
          <p:nvPr/>
        </p:nvPicPr>
        <p:blipFill>
          <a:blip r:embed="rId4"/>
          <a:srcRect r="43531" b="33047"/>
          <a:stretch>
            <a:fillRect/>
          </a:stretch>
        </p:blipFill>
        <p:spPr bwMode="auto">
          <a:xfrm>
            <a:off x="4724400" y="1417638"/>
            <a:ext cx="3302526" cy="2971800"/>
          </a:xfrm>
          <a:prstGeom prst="rect">
            <a:avLst/>
          </a:prstGeom>
          <a:ln>
            <a:solidFill>
              <a:schemeClr val="tx2">
                <a:lumMod val="60000"/>
                <a:lumOff val="40000"/>
              </a:schemeClr>
            </a:solidFill>
          </a:ln>
          <a:effectLst>
            <a:outerShdw blurRad="190500" algn="tl" rotWithShape="0">
              <a:srgbClr val="000000">
                <a:alpha val="70000"/>
              </a:srgbClr>
            </a:outerShdw>
          </a:effectLst>
        </p:spPr>
      </p:pic>
      <p:pic>
        <p:nvPicPr>
          <p:cNvPr id="7" name="Picture 6" descr="orange-arrow.gif"/>
          <p:cNvPicPr>
            <a:picLocks noChangeAspect="1"/>
          </p:cNvPicPr>
          <p:nvPr/>
        </p:nvPicPr>
        <p:blipFill>
          <a:blip r:embed="rId5"/>
          <a:stretch>
            <a:fillRect/>
          </a:stretch>
        </p:blipFill>
        <p:spPr>
          <a:xfrm rot="17290476" flipH="1">
            <a:off x="3606589" y="2258752"/>
            <a:ext cx="1578608" cy="1781383"/>
          </a:xfrm>
          <a:prstGeom prst="rect">
            <a:avLst/>
          </a:prstGeom>
        </p:spPr>
      </p:pic>
      <p:pic>
        <p:nvPicPr>
          <p:cNvPr id="3078" name="Picture 6"/>
          <p:cNvPicPr>
            <a:picLocks noChangeAspect="1" noChangeArrowheads="1"/>
          </p:cNvPicPr>
          <p:nvPr/>
        </p:nvPicPr>
        <p:blipFill>
          <a:blip r:embed="rId6"/>
          <a:srcRect l="7640" t="12223" r="10870" b="14436"/>
          <a:stretch>
            <a:fillRect/>
          </a:stretch>
        </p:blipFill>
        <p:spPr bwMode="auto">
          <a:xfrm>
            <a:off x="5357375" y="1523632"/>
            <a:ext cx="609600" cy="457200"/>
          </a:xfrm>
          <a:prstGeom prst="rect">
            <a:avLst/>
          </a:prstGeom>
          <a:ln>
            <a:solidFill>
              <a:schemeClr val="accent1"/>
            </a:solidFill>
          </a:ln>
          <a:effectLst>
            <a:outerShdw blurRad="292100" dist="139700" dir="2700000" algn="tl" rotWithShape="0">
              <a:srgbClr val="333333">
                <a:alpha val="65000"/>
              </a:srgbClr>
            </a:outerShdw>
          </a:effectLst>
        </p:spPr>
      </p:pic>
      <p:sp>
        <p:nvSpPr>
          <p:cNvPr id="10" name="Chevron 9"/>
          <p:cNvSpPr/>
          <p:nvPr/>
        </p:nvSpPr>
        <p:spPr>
          <a:xfrm>
            <a:off x="7772400" y="76215"/>
            <a:ext cx="922288" cy="597877"/>
          </a:xfrm>
          <a:prstGeom prst="chevron">
            <a:avLst>
              <a:gd name="adj" fmla="val 40000"/>
            </a:avLst>
          </a:prstGeom>
          <a:solidFill>
            <a:srgbClr val="295071"/>
          </a:solidFill>
        </p:spPr>
        <p:style>
          <a:lnRef idx="2">
            <a:schemeClr val="lt1">
              <a:hueOff val="0"/>
              <a:satOff val="0"/>
              <a:lumOff val="0"/>
              <a:alphaOff val="0"/>
            </a:schemeClr>
          </a:lnRef>
          <a:fillRef idx="1">
            <a:scrgbClr r="0" g="0" b="0"/>
          </a:fillRef>
          <a:effectRef idx="0">
            <a:schemeClr val="accent3">
              <a:hueOff val="0"/>
              <a:satOff val="0"/>
              <a:lumOff val="0"/>
              <a:alphaOff val="0"/>
            </a:schemeClr>
          </a:effectRef>
          <a:fontRef idx="minor">
            <a:schemeClr val="lt1"/>
          </a:fontRef>
        </p:style>
        <p:txBody>
          <a:bodyPr/>
          <a:lstStyle/>
          <a:p>
            <a:r>
              <a:rPr lang="en-US" sz="3600" dirty="0" smtClean="0">
                <a:latin typeface="Broadway" panose="04040905080B02020502" pitchFamily="82" charset="0"/>
              </a:rPr>
              <a:t>T</a:t>
            </a:r>
            <a:endParaRPr lang="en-US" sz="3600" dirty="0">
              <a:latin typeface="Broadway" panose="04040905080B02020502" pitchFamily="82" charset="0"/>
            </a:endParaRPr>
          </a:p>
        </p:txBody>
      </p:sp>
    </p:spTree>
    <p:extLst>
      <p:ext uri="{BB962C8B-B14F-4D97-AF65-F5344CB8AC3E}">
        <p14:creationId xmlns:p14="http://schemas.microsoft.com/office/powerpoint/2010/main" val="21866255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3078"/>
                                        </p:tgtEl>
                                        <p:attrNameLst>
                                          <p:attrName>style.visibility</p:attrName>
                                        </p:attrNameLst>
                                      </p:cBhvr>
                                      <p:to>
                                        <p:strVal val="visible"/>
                                      </p:to>
                                    </p:set>
                                    <p:anim calcmode="lin" valueType="num">
                                      <p:cBhvr>
                                        <p:cTn id="7" dur="500" fill="hold"/>
                                        <p:tgtEl>
                                          <p:spTgt spid="3078"/>
                                        </p:tgtEl>
                                        <p:attrNameLst>
                                          <p:attrName>ppt_w</p:attrName>
                                        </p:attrNameLst>
                                      </p:cBhvr>
                                      <p:tavLst>
                                        <p:tav tm="0">
                                          <p:val>
                                            <p:fltVal val="0"/>
                                          </p:val>
                                        </p:tav>
                                        <p:tav tm="100000">
                                          <p:val>
                                            <p:strVal val="#ppt_w"/>
                                          </p:val>
                                        </p:tav>
                                      </p:tavLst>
                                    </p:anim>
                                    <p:anim calcmode="lin" valueType="num">
                                      <p:cBhvr>
                                        <p:cTn id="8" dur="500" fill="hold"/>
                                        <p:tgtEl>
                                          <p:spTgt spid="3078"/>
                                        </p:tgtEl>
                                        <p:attrNameLst>
                                          <p:attrName>ppt_h</p:attrName>
                                        </p:attrNameLst>
                                      </p:cBhvr>
                                      <p:tavLst>
                                        <p:tav tm="0">
                                          <p:val>
                                            <p:fltVal val="0"/>
                                          </p:val>
                                        </p:tav>
                                        <p:tav tm="100000">
                                          <p:val>
                                            <p:strVal val="#ppt_h"/>
                                          </p:val>
                                        </p:tav>
                                      </p:tavLst>
                                    </p:anim>
                                    <p:animEffect transition="in" filter="fade">
                                      <p:cBhvr>
                                        <p:cTn id="9" dur="500"/>
                                        <p:tgtEl>
                                          <p:spTgt spid="3078"/>
                                        </p:tgtEl>
                                      </p:cBhvr>
                                    </p:animEffect>
                                  </p:childTnLst>
                                </p:cTn>
                              </p:par>
                            </p:childTnLst>
                          </p:cTn>
                        </p:par>
                        <p:par>
                          <p:cTn id="10" fill="hold">
                            <p:stCondLst>
                              <p:cond delay="500"/>
                            </p:stCondLst>
                            <p:childTnLst>
                              <p:par>
                                <p:cTn id="11" presetID="31" presetClass="entr" presetSubtype="0" fill="hold" nodeType="after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p:cTn id="13" dur="1000" fill="hold"/>
                                        <p:tgtEl>
                                          <p:spTgt spid="7"/>
                                        </p:tgtEl>
                                        <p:attrNameLst>
                                          <p:attrName>ppt_w</p:attrName>
                                        </p:attrNameLst>
                                      </p:cBhvr>
                                      <p:tavLst>
                                        <p:tav tm="0">
                                          <p:val>
                                            <p:fltVal val="0"/>
                                          </p:val>
                                        </p:tav>
                                        <p:tav tm="100000">
                                          <p:val>
                                            <p:strVal val="#ppt_w"/>
                                          </p:val>
                                        </p:tav>
                                      </p:tavLst>
                                    </p:anim>
                                    <p:anim calcmode="lin" valueType="num">
                                      <p:cBhvr>
                                        <p:cTn id="14" dur="1000" fill="hold"/>
                                        <p:tgtEl>
                                          <p:spTgt spid="7"/>
                                        </p:tgtEl>
                                        <p:attrNameLst>
                                          <p:attrName>ppt_h</p:attrName>
                                        </p:attrNameLst>
                                      </p:cBhvr>
                                      <p:tavLst>
                                        <p:tav tm="0">
                                          <p:val>
                                            <p:fltVal val="0"/>
                                          </p:val>
                                        </p:tav>
                                        <p:tav tm="100000">
                                          <p:val>
                                            <p:strVal val="#ppt_h"/>
                                          </p:val>
                                        </p:tav>
                                      </p:tavLst>
                                    </p:anim>
                                    <p:anim calcmode="lin" valueType="num">
                                      <p:cBhvr>
                                        <p:cTn id="15" dur="1000" fill="hold"/>
                                        <p:tgtEl>
                                          <p:spTgt spid="7"/>
                                        </p:tgtEl>
                                        <p:attrNameLst>
                                          <p:attrName>style.rotation</p:attrName>
                                        </p:attrNameLst>
                                      </p:cBhvr>
                                      <p:tavLst>
                                        <p:tav tm="0">
                                          <p:val>
                                            <p:fltVal val="90"/>
                                          </p:val>
                                        </p:tav>
                                        <p:tav tm="100000">
                                          <p:val>
                                            <p:fltVal val="0"/>
                                          </p:val>
                                        </p:tav>
                                      </p:tavLst>
                                    </p:anim>
                                    <p:animEffect transition="in" filter="fade">
                                      <p:cBhvr>
                                        <p:cTn id="16" dur="1000"/>
                                        <p:tgtEl>
                                          <p:spTgt spid="7"/>
                                        </p:tgtEl>
                                      </p:cBhvr>
                                    </p:animEffect>
                                  </p:childTnLst>
                                </p:cTn>
                              </p:par>
                            </p:childTnLst>
                          </p:cTn>
                        </p:par>
                        <p:par>
                          <p:cTn id="17" fill="hold">
                            <p:stCondLst>
                              <p:cond delay="1500"/>
                            </p:stCondLst>
                            <p:childTnLst>
                              <p:par>
                                <p:cTn id="18" presetID="10" presetClass="entr" presetSubtype="0" fill="hold" nodeType="afterEffect">
                                  <p:stCondLst>
                                    <p:cond delay="0"/>
                                  </p:stCondLst>
                                  <p:childTnLst>
                                    <p:set>
                                      <p:cBhvr>
                                        <p:cTn id="19" dur="1" fill="hold">
                                          <p:stCondLst>
                                            <p:cond delay="0"/>
                                          </p:stCondLst>
                                        </p:cTn>
                                        <p:tgtEl>
                                          <p:spTgt spid="3076"/>
                                        </p:tgtEl>
                                        <p:attrNameLst>
                                          <p:attrName>style.visibility</p:attrName>
                                        </p:attrNameLst>
                                      </p:cBhvr>
                                      <p:to>
                                        <p:strVal val="visible"/>
                                      </p:to>
                                    </p:set>
                                    <p:animEffect transition="in" filter="fade">
                                      <p:cBhvr>
                                        <p:cTn id="20" dur="500"/>
                                        <p:tgtEl>
                                          <p:spTgt spid="30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06398"/>
            <a:ext cx="8229600" cy="1143000"/>
          </a:xfrm>
        </p:spPr>
        <p:txBody>
          <a:bodyPr>
            <a:normAutofit/>
          </a:bodyPr>
          <a:lstStyle/>
          <a:p>
            <a:r>
              <a:rPr lang="en-US" dirty="0"/>
              <a:t>Manual Additions to the </a:t>
            </a:r>
            <a:r>
              <a:rPr lang="en-US" dirty="0" smtClean="0"/>
              <a:t>Mapper Continued</a:t>
            </a:r>
            <a:endParaRPr lang="en-US" dirty="0"/>
          </a:p>
        </p:txBody>
      </p:sp>
      <p:sp>
        <p:nvSpPr>
          <p:cNvPr id="3" name="Content Placeholder 2"/>
          <p:cNvSpPr>
            <a:spLocks noGrp="1"/>
          </p:cNvSpPr>
          <p:nvPr>
            <p:ph idx="1"/>
          </p:nvPr>
        </p:nvSpPr>
        <p:spPr>
          <a:xfrm>
            <a:off x="848071" y="1221330"/>
            <a:ext cx="7641771" cy="4596590"/>
          </a:xfrm>
        </p:spPr>
        <p:txBody>
          <a:bodyPr>
            <a:normAutofit/>
          </a:bodyPr>
          <a:lstStyle/>
          <a:p>
            <a:pPr>
              <a:spcAft>
                <a:spcPts val="1200"/>
              </a:spcAft>
            </a:pPr>
            <a:r>
              <a:rPr lang="en-US" sz="2800" dirty="0" smtClean="0">
                <a:solidFill>
                  <a:schemeClr val="tx1"/>
                </a:solidFill>
              </a:rPr>
              <a:t>How do I add it to the script?</a:t>
            </a:r>
          </a:p>
          <a:p>
            <a:pPr>
              <a:spcAft>
                <a:spcPts val="1200"/>
              </a:spcAft>
            </a:pPr>
            <a:r>
              <a:rPr lang="en-US" sz="2800" dirty="0" smtClean="0">
                <a:solidFill>
                  <a:schemeClr val="tx1"/>
                </a:solidFill>
              </a:rPr>
              <a:t>Any field is editable in the mapper </a:t>
            </a:r>
          </a:p>
          <a:p>
            <a:pPr lvl="1">
              <a:spcAft>
                <a:spcPts val="1200"/>
              </a:spcAft>
            </a:pPr>
            <a:r>
              <a:rPr lang="en-US" sz="2400" dirty="0" smtClean="0">
                <a:solidFill>
                  <a:schemeClr val="tx1"/>
                </a:solidFill>
              </a:rPr>
              <a:t>Screen, Field Name, Value, etc.</a:t>
            </a:r>
          </a:p>
          <a:p>
            <a:pPr lvl="1">
              <a:spcAft>
                <a:spcPts val="1200"/>
              </a:spcAft>
            </a:pPr>
            <a:endParaRPr lang="en-US" sz="2400" dirty="0" smtClean="0">
              <a:solidFill>
                <a:schemeClr val="tx1"/>
              </a:solidFill>
            </a:endParaRPr>
          </a:p>
          <a:p>
            <a:pPr lvl="1">
              <a:spcAft>
                <a:spcPts val="1200"/>
              </a:spcAft>
            </a:pPr>
            <a:endParaRPr lang="en-US" sz="2400" dirty="0">
              <a:solidFill>
                <a:schemeClr val="tx1"/>
              </a:solidFill>
            </a:endParaRPr>
          </a:p>
          <a:p>
            <a:pPr lvl="1">
              <a:spcAft>
                <a:spcPts val="1200"/>
              </a:spcAft>
            </a:pPr>
            <a:endParaRPr lang="en-US" sz="2400" dirty="0" smtClean="0">
              <a:solidFill>
                <a:schemeClr val="tx1"/>
              </a:solidFill>
            </a:endParaRPr>
          </a:p>
          <a:p>
            <a:r>
              <a:rPr lang="en-US" sz="2800" dirty="0" smtClean="0">
                <a:solidFill>
                  <a:schemeClr val="tx1"/>
                </a:solidFill>
              </a:rPr>
              <a:t>Be careful!  Incorrect placement of screens/fields will cause errors in the script</a:t>
            </a:r>
            <a:endParaRPr lang="en-US" sz="2800" dirty="0">
              <a:solidFill>
                <a:schemeClr val="tx1"/>
              </a:solidFill>
            </a:endParaRPr>
          </a:p>
        </p:txBody>
      </p:sp>
      <p:pic>
        <p:nvPicPr>
          <p:cNvPr id="409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48029" y="3031796"/>
            <a:ext cx="6089104" cy="1333500"/>
          </a:xfrm>
          <a:prstGeom prst="rect">
            <a:avLst/>
          </a:prstGeom>
          <a:ln>
            <a:headEnd/>
            <a:tailEnd/>
          </a:ln>
          <a:extLst/>
        </p:spPr>
        <p:style>
          <a:lnRef idx="2">
            <a:schemeClr val="accent2"/>
          </a:lnRef>
          <a:fillRef idx="1">
            <a:schemeClr val="lt1"/>
          </a:fillRef>
          <a:effectRef idx="0">
            <a:schemeClr val="accent2"/>
          </a:effectRef>
          <a:fontRef idx="minor">
            <a:schemeClr val="dk1"/>
          </a:fontRef>
        </p:style>
      </p:pic>
      <p:sp>
        <p:nvSpPr>
          <p:cNvPr id="5" name="Chevron 4"/>
          <p:cNvSpPr/>
          <p:nvPr/>
        </p:nvSpPr>
        <p:spPr>
          <a:xfrm>
            <a:off x="7772400" y="76215"/>
            <a:ext cx="922288" cy="597877"/>
          </a:xfrm>
          <a:prstGeom prst="chevron">
            <a:avLst>
              <a:gd name="adj" fmla="val 40000"/>
            </a:avLst>
          </a:prstGeom>
          <a:solidFill>
            <a:srgbClr val="295071"/>
          </a:solidFill>
        </p:spPr>
        <p:style>
          <a:lnRef idx="2">
            <a:schemeClr val="lt1">
              <a:hueOff val="0"/>
              <a:satOff val="0"/>
              <a:lumOff val="0"/>
              <a:alphaOff val="0"/>
            </a:schemeClr>
          </a:lnRef>
          <a:fillRef idx="1">
            <a:scrgbClr r="0" g="0" b="0"/>
          </a:fillRef>
          <a:effectRef idx="0">
            <a:schemeClr val="accent3">
              <a:hueOff val="0"/>
              <a:satOff val="0"/>
              <a:lumOff val="0"/>
              <a:alphaOff val="0"/>
            </a:schemeClr>
          </a:effectRef>
          <a:fontRef idx="minor">
            <a:schemeClr val="lt1"/>
          </a:fontRef>
        </p:style>
        <p:txBody>
          <a:bodyPr/>
          <a:lstStyle/>
          <a:p>
            <a:r>
              <a:rPr lang="en-US" sz="3600" dirty="0" smtClean="0">
                <a:latin typeface="Broadway" panose="04040905080B02020502" pitchFamily="82" charset="0"/>
              </a:rPr>
              <a:t>T</a:t>
            </a:r>
            <a:endParaRPr lang="en-US" sz="3600" dirty="0">
              <a:latin typeface="Broadway" panose="04040905080B02020502" pitchFamily="82" charset="0"/>
            </a:endParaRPr>
          </a:p>
        </p:txBody>
      </p:sp>
    </p:spTree>
    <p:extLst>
      <p:ext uri="{BB962C8B-B14F-4D97-AF65-F5344CB8AC3E}">
        <p14:creationId xmlns:p14="http://schemas.microsoft.com/office/powerpoint/2010/main" val="636107119"/>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AUTHORManualMapper">
            <a:hlinkClick r:id="" action="ppaction://media"/>
          </p:cNvPr>
          <p:cNvPicPr>
            <a:picLocks noGrp="1" noChangeAspect="1"/>
          </p:cNvPicPr>
          <p:nvPr>
            <p:ph idx="1"/>
            <a:videoFile r:link="rId2"/>
            <p:extLst>
              <p:ext uri="{DAA4B4D4-6D71-4841-9C94-3DE7FCFB9230}">
                <p14:media xmlns:p14="http://schemas.microsoft.com/office/powerpoint/2010/main" r:embed="rId1"/>
              </p:ext>
            </p:extLst>
          </p:nvPr>
        </p:nvPicPr>
        <p:blipFill>
          <a:blip r:embed="rId5"/>
          <a:stretch>
            <a:fillRect/>
          </a:stretch>
        </p:blipFill>
        <p:spPr>
          <a:xfrm>
            <a:off x="522288" y="1217613"/>
            <a:ext cx="8128000" cy="4559300"/>
          </a:xfrm>
        </p:spPr>
      </p:pic>
      <p:sp>
        <p:nvSpPr>
          <p:cNvPr id="2" name="Title 1"/>
          <p:cNvSpPr>
            <a:spLocks noGrp="1"/>
          </p:cNvSpPr>
          <p:nvPr>
            <p:ph type="title"/>
          </p:nvPr>
        </p:nvSpPr>
        <p:spPr>
          <a:xfrm>
            <a:off x="457200" y="206398"/>
            <a:ext cx="8229600" cy="1143000"/>
          </a:xfrm>
        </p:spPr>
        <p:txBody>
          <a:bodyPr>
            <a:normAutofit/>
          </a:bodyPr>
          <a:lstStyle/>
          <a:p>
            <a:r>
              <a:rPr lang="en-US" dirty="0"/>
              <a:t>Manual Additions to the </a:t>
            </a:r>
            <a:r>
              <a:rPr lang="en-US" dirty="0" smtClean="0"/>
              <a:t>Mapper Continued</a:t>
            </a:r>
            <a:endParaRPr lang="en-US" dirty="0"/>
          </a:p>
        </p:txBody>
      </p:sp>
      <p:sp>
        <p:nvSpPr>
          <p:cNvPr id="5" name="Chevron 4"/>
          <p:cNvSpPr/>
          <p:nvPr/>
        </p:nvSpPr>
        <p:spPr>
          <a:xfrm>
            <a:off x="7772400" y="76215"/>
            <a:ext cx="922288" cy="597877"/>
          </a:xfrm>
          <a:prstGeom prst="chevron">
            <a:avLst>
              <a:gd name="adj" fmla="val 40000"/>
            </a:avLst>
          </a:prstGeom>
          <a:solidFill>
            <a:srgbClr val="295071"/>
          </a:solidFill>
        </p:spPr>
        <p:style>
          <a:lnRef idx="2">
            <a:schemeClr val="lt1">
              <a:hueOff val="0"/>
              <a:satOff val="0"/>
              <a:lumOff val="0"/>
              <a:alphaOff val="0"/>
            </a:schemeClr>
          </a:lnRef>
          <a:fillRef idx="1">
            <a:scrgbClr r="0" g="0" b="0"/>
          </a:fillRef>
          <a:effectRef idx="0">
            <a:schemeClr val="accent3">
              <a:hueOff val="0"/>
              <a:satOff val="0"/>
              <a:lumOff val="0"/>
              <a:alphaOff val="0"/>
            </a:schemeClr>
          </a:effectRef>
          <a:fontRef idx="minor">
            <a:schemeClr val="lt1"/>
          </a:fontRef>
        </p:style>
        <p:txBody>
          <a:bodyPr/>
          <a:lstStyle/>
          <a:p>
            <a:r>
              <a:rPr lang="en-US" sz="3600" dirty="0" smtClean="0">
                <a:latin typeface="Broadway" panose="04040905080B02020502" pitchFamily="82" charset="0"/>
              </a:rPr>
              <a:t>T</a:t>
            </a:r>
            <a:endParaRPr lang="en-US" sz="3600" dirty="0">
              <a:latin typeface="Broadway" panose="04040905080B02020502" pitchFamily="82" charset="0"/>
            </a:endParaRPr>
          </a:p>
        </p:txBody>
      </p:sp>
    </p:spTree>
    <p:extLst>
      <p:ext uri="{BB962C8B-B14F-4D97-AF65-F5344CB8AC3E}">
        <p14:creationId xmlns:p14="http://schemas.microsoft.com/office/powerpoint/2010/main" val="2389536665"/>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6"/>
                                        </p:tgtEl>
                                      </p:cBhvr>
                                    </p:cmd>
                                  </p:childTnLst>
                                </p:cTn>
                              </p:par>
                            </p:childTnLst>
                          </p:cTn>
                        </p:par>
                      </p:childTnLst>
                    </p:cTn>
                  </p:par>
                </p:childTnLst>
              </p:cTn>
              <p:nextCondLst>
                <p:cond evt="onClick" delay="0">
                  <p:tgtEl>
                    <p:spTgt spid="6"/>
                  </p:tgtEl>
                </p:cond>
              </p:nextCondLst>
            </p:seq>
            <p:video>
              <p:cMediaNode vol="80000">
                <p:cTn id="7" fill="hold" display="0">
                  <p:stCondLst>
                    <p:cond delay="indefinite"/>
                  </p:stCondLst>
                </p:cTn>
                <p:tgtEl>
                  <p:spTgt spid="6"/>
                </p:tgtEl>
              </p:cMediaNode>
            </p:vide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Introduction – Who’s Here?</a:t>
            </a:r>
            <a:endParaRPr lang="en-US" dirty="0"/>
          </a:p>
        </p:txBody>
      </p:sp>
      <p:grpSp>
        <p:nvGrpSpPr>
          <p:cNvPr id="6" name="Group 5"/>
          <p:cNvGrpSpPr/>
          <p:nvPr/>
        </p:nvGrpSpPr>
        <p:grpSpPr>
          <a:xfrm>
            <a:off x="479656" y="832469"/>
            <a:ext cx="8215032" cy="5403273"/>
            <a:chOff x="479655" y="1009909"/>
            <a:chExt cx="7949450" cy="6128204"/>
          </a:xfrm>
        </p:grpSpPr>
        <p:pic>
          <p:nvPicPr>
            <p:cNvPr id="4" name="Picture 3"/>
            <p:cNvPicPr>
              <a:picLocks noChangeAspect="1"/>
            </p:cNvPicPr>
            <p:nvPr/>
          </p:nvPicPr>
          <p:blipFill>
            <a:blip r:embed="rId3"/>
            <a:stretch>
              <a:fillRect/>
            </a:stretch>
          </p:blipFill>
          <p:spPr>
            <a:xfrm>
              <a:off x="479656" y="1009909"/>
              <a:ext cx="7949449" cy="4776146"/>
            </a:xfrm>
            <a:prstGeom prst="rect">
              <a:avLst/>
            </a:prstGeom>
          </p:spPr>
        </p:pic>
        <p:pic>
          <p:nvPicPr>
            <p:cNvPr id="5" name="Picture 4"/>
            <p:cNvPicPr>
              <a:picLocks noChangeAspect="1"/>
            </p:cNvPicPr>
            <p:nvPr/>
          </p:nvPicPr>
          <p:blipFill>
            <a:blip r:embed="rId4"/>
            <a:stretch>
              <a:fillRect/>
            </a:stretch>
          </p:blipFill>
          <p:spPr>
            <a:xfrm>
              <a:off x="479655" y="5786055"/>
              <a:ext cx="7949449" cy="1352058"/>
            </a:xfrm>
            <a:prstGeom prst="rect">
              <a:avLst/>
            </a:prstGeom>
          </p:spPr>
        </p:pic>
      </p:grpSp>
    </p:spTree>
    <p:extLst>
      <p:ext uri="{BB962C8B-B14F-4D97-AF65-F5344CB8AC3E}">
        <p14:creationId xmlns:p14="http://schemas.microsoft.com/office/powerpoint/2010/main" val="3961169816"/>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Manual Additions to the Mapper</a:t>
            </a:r>
            <a:endParaRPr lang="en-US" dirty="0"/>
          </a:p>
        </p:txBody>
      </p:sp>
      <p:pic>
        <p:nvPicPr>
          <p:cNvPr id="5" name="Manually Add Rows to the Mapper">
            <a:hlinkClick r:id="" action="ppaction://media"/>
          </p:cNvPr>
          <p:cNvPicPr>
            <a:picLocks noGrp="1" noChangeAspect="1"/>
          </p:cNvPicPr>
          <p:nvPr>
            <p:ph idx="1"/>
            <a:videoFile r:link="rId2"/>
            <p:extLst>
              <p:ext uri="{DAA4B4D4-6D71-4841-9C94-3DE7FCFB9230}">
                <p14:media xmlns:p14="http://schemas.microsoft.com/office/powerpoint/2010/main" r:embed="rId1"/>
              </p:ext>
            </p:extLst>
          </p:nvPr>
        </p:nvPicPr>
        <p:blipFill>
          <a:blip r:embed="rId5"/>
          <a:stretch>
            <a:fillRect/>
          </a:stretch>
        </p:blipFill>
        <p:spPr>
          <a:xfrm>
            <a:off x="533400" y="1217613"/>
            <a:ext cx="8105775" cy="4559300"/>
          </a:xfrm>
        </p:spPr>
      </p:pic>
      <p:sp>
        <p:nvSpPr>
          <p:cNvPr id="4" name="Chevron 3"/>
          <p:cNvSpPr/>
          <p:nvPr/>
        </p:nvSpPr>
        <p:spPr>
          <a:xfrm>
            <a:off x="7772400" y="76215"/>
            <a:ext cx="922288" cy="597877"/>
          </a:xfrm>
          <a:prstGeom prst="chevron">
            <a:avLst>
              <a:gd name="adj" fmla="val 40000"/>
            </a:avLst>
          </a:prstGeom>
          <a:solidFill>
            <a:srgbClr val="295071"/>
          </a:solidFill>
        </p:spPr>
        <p:style>
          <a:lnRef idx="2">
            <a:schemeClr val="lt1">
              <a:hueOff val="0"/>
              <a:satOff val="0"/>
              <a:lumOff val="0"/>
              <a:alphaOff val="0"/>
            </a:schemeClr>
          </a:lnRef>
          <a:fillRef idx="1">
            <a:scrgbClr r="0" g="0" b="0"/>
          </a:fillRef>
          <a:effectRef idx="0">
            <a:schemeClr val="accent3">
              <a:hueOff val="0"/>
              <a:satOff val="0"/>
              <a:lumOff val="0"/>
              <a:alphaOff val="0"/>
            </a:schemeClr>
          </a:effectRef>
          <a:fontRef idx="minor">
            <a:schemeClr val="lt1"/>
          </a:fontRef>
        </p:style>
        <p:txBody>
          <a:bodyPr/>
          <a:lstStyle/>
          <a:p>
            <a:r>
              <a:rPr lang="en-US" sz="3600" dirty="0" smtClean="0">
                <a:latin typeface="Broadway" panose="04040905080B02020502" pitchFamily="82" charset="0"/>
              </a:rPr>
              <a:t>T</a:t>
            </a:r>
            <a:endParaRPr lang="en-US" sz="3600" dirty="0">
              <a:latin typeface="Broadway" panose="04040905080B02020502" pitchFamily="82" charset="0"/>
            </a:endParaRPr>
          </a:p>
        </p:txBody>
      </p:sp>
    </p:spTree>
    <p:extLst>
      <p:ext uri="{BB962C8B-B14F-4D97-AF65-F5344CB8AC3E}">
        <p14:creationId xmlns:p14="http://schemas.microsoft.com/office/powerpoint/2010/main" val="3381011758"/>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5"/>
                                        </p:tgtEl>
                                      </p:cBhvr>
                                    </p:cmd>
                                  </p:childTnLst>
                                </p:cTn>
                              </p:par>
                            </p:childTnLst>
                          </p:cTn>
                        </p:par>
                      </p:childTnLst>
                    </p:cTn>
                  </p:par>
                </p:childTnLst>
              </p:cTn>
              <p:nextCondLst>
                <p:cond evt="onClick" delay="0">
                  <p:tgtEl>
                    <p:spTgt spid="5"/>
                  </p:tgtEl>
                </p:cond>
              </p:nextCondLst>
            </p:seq>
            <p:video>
              <p:cMediaNode vol="80000">
                <p:cTn id="7" fill="hold" display="0">
                  <p:stCondLst>
                    <p:cond delay="indefinite"/>
                  </p:stCondLst>
                </p:cTn>
                <p:tgtEl>
                  <p:spTgt spid="5"/>
                </p:tgtEl>
              </p:cMediaNode>
            </p:video>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Attaching a File</a:t>
            </a:r>
            <a:endParaRPr lang="en-US" dirty="0"/>
          </a:p>
        </p:txBody>
      </p:sp>
      <p:sp>
        <p:nvSpPr>
          <p:cNvPr id="3" name="Content Placeholder 2"/>
          <p:cNvSpPr>
            <a:spLocks noGrp="1"/>
          </p:cNvSpPr>
          <p:nvPr>
            <p:ph idx="1"/>
          </p:nvPr>
        </p:nvSpPr>
        <p:spPr>
          <a:xfrm>
            <a:off x="457200" y="1419896"/>
            <a:ext cx="8229600" cy="4669971"/>
          </a:xfrm>
        </p:spPr>
        <p:txBody>
          <a:bodyPr numCol="1">
            <a:normAutofit/>
          </a:bodyPr>
          <a:lstStyle/>
          <a:p>
            <a:r>
              <a:rPr lang="en-US" sz="2800" dirty="0" smtClean="0">
                <a:solidFill>
                  <a:schemeClr val="bg2">
                    <a:lumMod val="25000"/>
                  </a:schemeClr>
                </a:solidFill>
              </a:rPr>
              <a:t>Attach files </a:t>
            </a:r>
            <a:r>
              <a:rPr lang="en-US" sz="2800" dirty="0" smtClean="0"/>
              <a:t>without using GUI Scripting</a:t>
            </a:r>
          </a:p>
          <a:p>
            <a:r>
              <a:rPr lang="en-US" sz="2800" dirty="0" smtClean="0"/>
              <a:t>Currently works for these transaction codes:</a:t>
            </a:r>
          </a:p>
          <a:p>
            <a:endParaRPr lang="en-US" sz="2800" dirty="0" smtClean="0"/>
          </a:p>
          <a:p>
            <a:endParaRPr lang="en-US" sz="2800" dirty="0" smtClean="0"/>
          </a:p>
          <a:p>
            <a:pPr marL="57150" indent="0">
              <a:buNone/>
            </a:pPr>
            <a:endParaRPr lang="en-US" sz="2400" dirty="0" smtClean="0"/>
          </a:p>
          <a:p>
            <a:pPr marL="57150" indent="0">
              <a:buNone/>
            </a:pPr>
            <a:endParaRPr lang="en-US" sz="2400" dirty="0"/>
          </a:p>
          <a:p>
            <a:pPr marL="57150" indent="0">
              <a:buNone/>
            </a:pPr>
            <a:endParaRPr lang="en-US" sz="2400" dirty="0" smtClean="0"/>
          </a:p>
          <a:p>
            <a:pPr marL="57150" indent="0">
              <a:buNone/>
            </a:pPr>
            <a:endParaRPr lang="en-US" sz="1800" dirty="0" smtClean="0">
              <a:hlinkClick r:id="rId3"/>
            </a:endParaRPr>
          </a:p>
          <a:p>
            <a:pPr marL="57150" indent="0">
              <a:buNone/>
            </a:pPr>
            <a:endParaRPr lang="en-US" sz="1800" dirty="0">
              <a:hlinkClick r:id="rId3"/>
            </a:endParaRPr>
          </a:p>
          <a:p>
            <a:pPr marL="457200" lvl="1" indent="0">
              <a:buNone/>
            </a:pPr>
            <a:endParaRPr lang="en-US" sz="1900" dirty="0">
              <a:solidFill>
                <a:schemeClr val="tx1">
                  <a:lumMod val="85000"/>
                  <a:lumOff val="15000"/>
                </a:schemeClr>
              </a:solidFill>
            </a:endParaRPr>
          </a:p>
          <a:p>
            <a:pPr lvl="1"/>
            <a:endParaRPr lang="en-US" sz="1600" dirty="0" smtClean="0"/>
          </a:p>
          <a:p>
            <a:pPr lvl="1"/>
            <a:endParaRPr lang="en-US" sz="1600" dirty="0" smtClean="0"/>
          </a:p>
          <a:p>
            <a:pPr lvl="1"/>
            <a:endParaRPr lang="en-US" sz="1600" dirty="0"/>
          </a:p>
          <a:p>
            <a:pPr lvl="1"/>
            <a:endParaRPr lang="en-US" sz="1600" dirty="0" smtClean="0"/>
          </a:p>
          <a:p>
            <a:pPr lvl="1"/>
            <a:endParaRPr lang="en-US" sz="1600" dirty="0"/>
          </a:p>
          <a:p>
            <a:pPr lvl="1"/>
            <a:endParaRPr lang="en-US" sz="1600" dirty="0" smtClean="0"/>
          </a:p>
          <a:p>
            <a:pPr lvl="1"/>
            <a:endParaRPr lang="en-US" sz="1600" dirty="0"/>
          </a:p>
          <a:p>
            <a:pPr lvl="1"/>
            <a:endParaRPr lang="en-US" sz="1600" dirty="0" smtClean="0"/>
          </a:p>
          <a:p>
            <a:pPr lvl="1"/>
            <a:endParaRPr lang="en-US" sz="1600" dirty="0" smtClean="0"/>
          </a:p>
        </p:txBody>
      </p:sp>
      <p:pic>
        <p:nvPicPr>
          <p:cNvPr id="3074" name="Picture 8" descr="image00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715944" y="2607573"/>
            <a:ext cx="4831309" cy="2540540"/>
          </a:xfrm>
          <a:prstGeom prst="rect">
            <a:avLst/>
          </a:prstGeom>
          <a:ln>
            <a:headEnd/>
            <a:tailEnd/>
          </a:ln>
          <a:extLst/>
        </p:spPr>
        <p:style>
          <a:lnRef idx="2">
            <a:schemeClr val="accent2"/>
          </a:lnRef>
          <a:fillRef idx="1">
            <a:schemeClr val="lt1"/>
          </a:fillRef>
          <a:effectRef idx="0">
            <a:schemeClr val="accent2"/>
          </a:effectRef>
          <a:fontRef idx="minor">
            <a:schemeClr val="dk1"/>
          </a:fontRef>
        </p:style>
      </p:pic>
      <p:sp>
        <p:nvSpPr>
          <p:cNvPr id="4" name="TextBox 3"/>
          <p:cNvSpPr txBox="1"/>
          <p:nvPr/>
        </p:nvSpPr>
        <p:spPr>
          <a:xfrm>
            <a:off x="658983" y="2697726"/>
            <a:ext cx="2855178" cy="5632311"/>
          </a:xfrm>
          <a:prstGeom prst="rect">
            <a:avLst/>
          </a:prstGeom>
          <a:noFill/>
        </p:spPr>
        <p:txBody>
          <a:bodyPr wrap="square" numCol="2" rtlCol="0">
            <a:spAutoFit/>
          </a:bodyPr>
          <a:lstStyle/>
          <a:p>
            <a:pPr marL="342900" indent="-342900">
              <a:buFont typeface="Arial" panose="020B0604020202020204" pitchFamily="34" charset="0"/>
              <a:buChar char="•"/>
            </a:pPr>
            <a:r>
              <a:rPr lang="en-US" sz="2000" dirty="0" smtClean="0">
                <a:solidFill>
                  <a:schemeClr val="tx1">
                    <a:lumMod val="85000"/>
                    <a:lumOff val="15000"/>
                  </a:schemeClr>
                </a:solidFill>
                <a:ea typeface="Verdana" pitchFamily="34" charset="0"/>
                <a:cs typeface="Verdana" pitchFamily="34" charset="0"/>
              </a:rPr>
              <a:t>XD03</a:t>
            </a:r>
            <a:endParaRPr lang="en-US" sz="2000" dirty="0">
              <a:solidFill>
                <a:schemeClr val="tx1">
                  <a:lumMod val="85000"/>
                  <a:lumOff val="15000"/>
                </a:schemeClr>
              </a:solidFill>
              <a:ea typeface="Verdana" pitchFamily="34" charset="0"/>
              <a:cs typeface="Verdana" pitchFamily="34" charset="0"/>
            </a:endParaRPr>
          </a:p>
          <a:p>
            <a:pPr marL="342900" indent="-342900">
              <a:buFont typeface="Arial" panose="020B0604020202020204" pitchFamily="34" charset="0"/>
              <a:buChar char="•"/>
            </a:pPr>
            <a:r>
              <a:rPr lang="en-US" sz="2000" dirty="0" smtClean="0">
                <a:solidFill>
                  <a:schemeClr val="tx1">
                    <a:lumMod val="85000"/>
                    <a:lumOff val="15000"/>
                  </a:schemeClr>
                </a:solidFill>
                <a:ea typeface="Verdana" pitchFamily="34" charset="0"/>
                <a:cs typeface="Verdana" pitchFamily="34" charset="0"/>
              </a:rPr>
              <a:t>FD02</a:t>
            </a:r>
          </a:p>
          <a:p>
            <a:pPr marL="342900" indent="-342900">
              <a:buFont typeface="Arial" panose="020B0604020202020204" pitchFamily="34" charset="0"/>
              <a:buChar char="•"/>
            </a:pPr>
            <a:r>
              <a:rPr lang="en-US" sz="2000" dirty="0" smtClean="0">
                <a:solidFill>
                  <a:schemeClr val="tx1">
                    <a:lumMod val="85000"/>
                    <a:lumOff val="15000"/>
                  </a:schemeClr>
                </a:solidFill>
                <a:ea typeface="Verdana" pitchFamily="34" charset="0"/>
                <a:cs typeface="Verdana" pitchFamily="34" charset="0"/>
              </a:rPr>
              <a:t>XK03</a:t>
            </a:r>
          </a:p>
          <a:p>
            <a:pPr marL="342900" indent="-342900">
              <a:buFont typeface="Arial" panose="020B0604020202020204" pitchFamily="34" charset="0"/>
              <a:buChar char="•"/>
            </a:pPr>
            <a:r>
              <a:rPr lang="en-US" sz="2000" dirty="0" smtClean="0">
                <a:solidFill>
                  <a:schemeClr val="tx1">
                    <a:lumMod val="85000"/>
                    <a:lumOff val="15000"/>
                  </a:schemeClr>
                </a:solidFill>
                <a:ea typeface="Verdana" pitchFamily="34" charset="0"/>
                <a:cs typeface="Verdana" pitchFamily="34" charset="0"/>
              </a:rPr>
              <a:t>PA30</a:t>
            </a:r>
            <a:endParaRPr lang="en-US" sz="2000" dirty="0">
              <a:solidFill>
                <a:schemeClr val="tx1">
                  <a:lumMod val="85000"/>
                  <a:lumOff val="15000"/>
                </a:schemeClr>
              </a:solidFill>
              <a:ea typeface="Verdana" pitchFamily="34" charset="0"/>
              <a:cs typeface="Verdana" pitchFamily="34" charset="0"/>
            </a:endParaRPr>
          </a:p>
          <a:p>
            <a:pPr marL="342900" indent="-342900">
              <a:buFont typeface="Arial" panose="020B0604020202020204" pitchFamily="34" charset="0"/>
              <a:buChar char="•"/>
            </a:pPr>
            <a:r>
              <a:rPr lang="en-US" sz="2000" dirty="0">
                <a:solidFill>
                  <a:schemeClr val="tx1">
                    <a:lumMod val="85000"/>
                    <a:lumOff val="15000"/>
                  </a:schemeClr>
                </a:solidFill>
                <a:ea typeface="Verdana" pitchFamily="34" charset="0"/>
                <a:cs typeface="Verdana" pitchFamily="34" charset="0"/>
              </a:rPr>
              <a:t>CS03</a:t>
            </a:r>
          </a:p>
          <a:p>
            <a:pPr marL="342900" indent="-342900">
              <a:buFont typeface="Arial" panose="020B0604020202020204" pitchFamily="34" charset="0"/>
              <a:buChar char="•"/>
            </a:pPr>
            <a:r>
              <a:rPr lang="en-US" sz="2000" dirty="0">
                <a:solidFill>
                  <a:schemeClr val="tx1">
                    <a:lumMod val="85000"/>
                    <a:lumOff val="15000"/>
                  </a:schemeClr>
                </a:solidFill>
                <a:ea typeface="Verdana" pitchFamily="34" charset="0"/>
                <a:cs typeface="Verdana" pitchFamily="34" charset="0"/>
              </a:rPr>
              <a:t>MK02</a:t>
            </a:r>
          </a:p>
          <a:p>
            <a:pPr marL="342900" indent="-342900">
              <a:buFont typeface="Arial" panose="020B0604020202020204" pitchFamily="34" charset="0"/>
              <a:buChar char="•"/>
            </a:pPr>
            <a:r>
              <a:rPr lang="en-US" sz="2000" dirty="0" smtClean="0">
                <a:solidFill>
                  <a:schemeClr val="tx1">
                    <a:lumMod val="85000"/>
                    <a:lumOff val="15000"/>
                  </a:schemeClr>
                </a:solidFill>
                <a:ea typeface="Verdana" pitchFamily="34" charset="0"/>
                <a:cs typeface="Verdana" pitchFamily="34" charset="0"/>
              </a:rPr>
              <a:t>FK02</a:t>
            </a:r>
          </a:p>
          <a:p>
            <a:pPr marL="342900" indent="-342900">
              <a:buFont typeface="Arial" panose="020B0604020202020204" pitchFamily="34" charset="0"/>
              <a:buChar char="•"/>
            </a:pPr>
            <a:endParaRPr lang="en-US" sz="2000" dirty="0" smtClean="0">
              <a:solidFill>
                <a:schemeClr val="tx1">
                  <a:lumMod val="85000"/>
                  <a:lumOff val="15000"/>
                </a:schemeClr>
              </a:solidFill>
            </a:endParaRPr>
          </a:p>
          <a:p>
            <a:pPr marL="342900" indent="-342900">
              <a:buFont typeface="Arial" panose="020B0604020202020204" pitchFamily="34" charset="0"/>
              <a:buChar char="•"/>
            </a:pPr>
            <a:endParaRPr lang="en-US" sz="2000" dirty="0">
              <a:solidFill>
                <a:schemeClr val="tx1">
                  <a:lumMod val="85000"/>
                  <a:lumOff val="15000"/>
                </a:schemeClr>
              </a:solidFill>
            </a:endParaRPr>
          </a:p>
          <a:p>
            <a:pPr marL="342900" indent="-342900">
              <a:buFont typeface="Arial" panose="020B0604020202020204" pitchFamily="34" charset="0"/>
              <a:buChar char="•"/>
            </a:pPr>
            <a:endParaRPr lang="en-US" sz="2000" dirty="0" smtClean="0">
              <a:solidFill>
                <a:schemeClr val="tx1">
                  <a:lumMod val="85000"/>
                  <a:lumOff val="15000"/>
                </a:schemeClr>
              </a:solidFill>
            </a:endParaRPr>
          </a:p>
          <a:p>
            <a:pPr marL="342900" indent="-342900">
              <a:buFont typeface="Arial" panose="020B0604020202020204" pitchFamily="34" charset="0"/>
              <a:buChar char="•"/>
            </a:pPr>
            <a:endParaRPr lang="en-US" sz="2000" dirty="0">
              <a:solidFill>
                <a:schemeClr val="tx1">
                  <a:lumMod val="85000"/>
                  <a:lumOff val="15000"/>
                </a:schemeClr>
              </a:solidFill>
            </a:endParaRPr>
          </a:p>
          <a:p>
            <a:pPr marL="342900" indent="-342900">
              <a:buFont typeface="Arial" panose="020B0604020202020204" pitchFamily="34" charset="0"/>
              <a:buChar char="•"/>
            </a:pPr>
            <a:endParaRPr lang="en-US" sz="2000" dirty="0" smtClean="0">
              <a:solidFill>
                <a:schemeClr val="tx1">
                  <a:lumMod val="85000"/>
                  <a:lumOff val="15000"/>
                </a:schemeClr>
              </a:solidFill>
            </a:endParaRPr>
          </a:p>
          <a:p>
            <a:pPr marL="342900" indent="-342900">
              <a:buFont typeface="Arial" panose="020B0604020202020204" pitchFamily="34" charset="0"/>
              <a:buChar char="•"/>
            </a:pPr>
            <a:endParaRPr lang="en-US" sz="2000" dirty="0">
              <a:solidFill>
                <a:schemeClr val="tx1">
                  <a:lumMod val="85000"/>
                  <a:lumOff val="15000"/>
                </a:schemeClr>
              </a:solidFill>
            </a:endParaRPr>
          </a:p>
          <a:p>
            <a:pPr marL="342900" indent="-342900">
              <a:buFont typeface="Arial" panose="020B0604020202020204" pitchFamily="34" charset="0"/>
              <a:buChar char="•"/>
            </a:pPr>
            <a:endParaRPr lang="en-US" sz="2000" dirty="0" smtClean="0">
              <a:solidFill>
                <a:schemeClr val="tx1">
                  <a:lumMod val="85000"/>
                  <a:lumOff val="15000"/>
                </a:schemeClr>
              </a:solidFill>
            </a:endParaRPr>
          </a:p>
          <a:p>
            <a:pPr marL="342900" indent="-342900">
              <a:buFont typeface="Arial" panose="020B0604020202020204" pitchFamily="34" charset="0"/>
              <a:buChar char="•"/>
            </a:pPr>
            <a:endParaRPr lang="en-US" sz="2000" dirty="0" smtClean="0">
              <a:solidFill>
                <a:schemeClr val="tx1">
                  <a:lumMod val="85000"/>
                  <a:lumOff val="15000"/>
                </a:schemeClr>
              </a:solidFill>
            </a:endParaRPr>
          </a:p>
          <a:p>
            <a:pPr marL="342900" indent="-342900">
              <a:buFont typeface="Arial" panose="020B0604020202020204" pitchFamily="34" charset="0"/>
              <a:buChar char="•"/>
            </a:pPr>
            <a:endParaRPr lang="en-US" sz="2000" dirty="0">
              <a:solidFill>
                <a:schemeClr val="tx1">
                  <a:lumMod val="85000"/>
                  <a:lumOff val="15000"/>
                </a:schemeClr>
              </a:solidFill>
            </a:endParaRPr>
          </a:p>
          <a:p>
            <a:pPr marL="342900" indent="-342900">
              <a:buFont typeface="Arial" panose="020B0604020202020204" pitchFamily="34" charset="0"/>
              <a:buChar char="•"/>
            </a:pPr>
            <a:endParaRPr lang="en-US" sz="2000" dirty="0" smtClean="0">
              <a:solidFill>
                <a:schemeClr val="tx1">
                  <a:lumMod val="85000"/>
                  <a:lumOff val="15000"/>
                </a:schemeClr>
              </a:solidFill>
            </a:endParaRPr>
          </a:p>
          <a:p>
            <a:pPr marL="342900" indent="-342900">
              <a:buFont typeface="Arial" panose="020B0604020202020204" pitchFamily="34" charset="0"/>
              <a:buChar char="•"/>
            </a:pPr>
            <a:endParaRPr lang="en-US" sz="2000" dirty="0">
              <a:solidFill>
                <a:schemeClr val="tx1">
                  <a:lumMod val="85000"/>
                  <a:lumOff val="15000"/>
                </a:schemeClr>
              </a:solidFill>
            </a:endParaRPr>
          </a:p>
          <a:p>
            <a:pPr marL="342900" indent="-342900">
              <a:buFont typeface="Arial" panose="020B0604020202020204" pitchFamily="34" charset="0"/>
              <a:buChar char="•"/>
            </a:pPr>
            <a:r>
              <a:rPr lang="en-US" sz="2000" dirty="0" smtClean="0">
                <a:solidFill>
                  <a:schemeClr val="tx1">
                    <a:lumMod val="85000"/>
                    <a:lumOff val="15000"/>
                  </a:schemeClr>
                </a:solidFill>
              </a:rPr>
              <a:t>MM01</a:t>
            </a:r>
          </a:p>
          <a:p>
            <a:pPr marL="342900" indent="-342900">
              <a:buFont typeface="Arial" panose="020B0604020202020204" pitchFamily="34" charset="0"/>
              <a:buChar char="•"/>
            </a:pPr>
            <a:r>
              <a:rPr lang="en-US" sz="2000" dirty="0" smtClean="0">
                <a:solidFill>
                  <a:schemeClr val="tx1">
                    <a:lumMod val="85000"/>
                    <a:lumOff val="15000"/>
                  </a:schemeClr>
                </a:solidFill>
              </a:rPr>
              <a:t>MM02</a:t>
            </a:r>
          </a:p>
          <a:p>
            <a:pPr marL="342900" indent="-342900">
              <a:buFont typeface="Arial" panose="020B0604020202020204" pitchFamily="34" charset="0"/>
              <a:buChar char="•"/>
            </a:pPr>
            <a:r>
              <a:rPr lang="en-US" sz="2000" dirty="0" smtClean="0">
                <a:solidFill>
                  <a:schemeClr val="tx1">
                    <a:lumMod val="85000"/>
                    <a:lumOff val="15000"/>
                  </a:schemeClr>
                </a:solidFill>
              </a:rPr>
              <a:t>MM03</a:t>
            </a:r>
          </a:p>
          <a:p>
            <a:pPr marL="342900" indent="-342900">
              <a:buFont typeface="Arial" panose="020B0604020202020204" pitchFamily="34" charset="0"/>
              <a:buChar char="•"/>
            </a:pPr>
            <a:r>
              <a:rPr lang="en-US" sz="2000" dirty="0" smtClean="0">
                <a:solidFill>
                  <a:schemeClr val="tx1">
                    <a:lumMod val="85000"/>
                    <a:lumOff val="15000"/>
                  </a:schemeClr>
                </a:solidFill>
              </a:rPr>
              <a:t>FB03</a:t>
            </a:r>
          </a:p>
          <a:p>
            <a:pPr marL="342900" indent="-342900">
              <a:buFont typeface="Arial" panose="020B0604020202020204" pitchFamily="34" charset="0"/>
              <a:buChar char="•"/>
            </a:pPr>
            <a:r>
              <a:rPr lang="en-US" sz="2000" dirty="0" smtClean="0">
                <a:solidFill>
                  <a:schemeClr val="tx1">
                    <a:lumMod val="85000"/>
                    <a:lumOff val="15000"/>
                  </a:schemeClr>
                </a:solidFill>
              </a:rPr>
              <a:t>VA03</a:t>
            </a:r>
          </a:p>
          <a:p>
            <a:pPr marL="342900" indent="-342900">
              <a:buFont typeface="Arial" panose="020B0604020202020204" pitchFamily="34" charset="0"/>
              <a:buChar char="•"/>
            </a:pPr>
            <a:r>
              <a:rPr lang="en-US" sz="2000" dirty="0" smtClean="0">
                <a:solidFill>
                  <a:schemeClr val="tx1">
                    <a:lumMod val="85000"/>
                    <a:lumOff val="15000"/>
                  </a:schemeClr>
                </a:solidFill>
              </a:rPr>
              <a:t>ME53N</a:t>
            </a:r>
          </a:p>
          <a:p>
            <a:pPr marL="342900" indent="-342900">
              <a:buFont typeface="Arial" panose="020B0604020202020204" pitchFamily="34" charset="0"/>
              <a:buChar char="•"/>
            </a:pPr>
            <a:r>
              <a:rPr lang="en-US" sz="2000" dirty="0" smtClean="0">
                <a:solidFill>
                  <a:schemeClr val="tx1">
                    <a:lumMod val="85000"/>
                    <a:lumOff val="15000"/>
                  </a:schemeClr>
                </a:solidFill>
              </a:rPr>
              <a:t>ME23N</a:t>
            </a:r>
            <a:endParaRPr lang="en-US" sz="2000" dirty="0">
              <a:solidFill>
                <a:schemeClr val="tx1">
                  <a:lumMod val="85000"/>
                  <a:lumOff val="15000"/>
                </a:schemeClr>
              </a:solidFill>
              <a:ea typeface="Verdana" pitchFamily="34" charset="0"/>
              <a:cs typeface="Verdana" pitchFamily="34" charset="0"/>
            </a:endParaRPr>
          </a:p>
          <a:p>
            <a:endParaRPr lang="en-US" sz="2400" dirty="0"/>
          </a:p>
        </p:txBody>
      </p:sp>
      <p:sp>
        <p:nvSpPr>
          <p:cNvPr id="6" name="Chevron 5"/>
          <p:cNvSpPr/>
          <p:nvPr/>
        </p:nvSpPr>
        <p:spPr>
          <a:xfrm>
            <a:off x="7772400" y="76215"/>
            <a:ext cx="922288" cy="597877"/>
          </a:xfrm>
          <a:prstGeom prst="chevron">
            <a:avLst>
              <a:gd name="adj" fmla="val 40000"/>
            </a:avLst>
          </a:prstGeom>
          <a:solidFill>
            <a:srgbClr val="295071"/>
          </a:solidFill>
        </p:spPr>
        <p:style>
          <a:lnRef idx="2">
            <a:schemeClr val="lt1">
              <a:hueOff val="0"/>
              <a:satOff val="0"/>
              <a:lumOff val="0"/>
              <a:alphaOff val="0"/>
            </a:schemeClr>
          </a:lnRef>
          <a:fillRef idx="1">
            <a:scrgbClr r="0" g="0" b="0"/>
          </a:fillRef>
          <a:effectRef idx="0">
            <a:schemeClr val="accent3">
              <a:hueOff val="0"/>
              <a:satOff val="0"/>
              <a:lumOff val="0"/>
              <a:alphaOff val="0"/>
            </a:schemeClr>
          </a:effectRef>
          <a:fontRef idx="minor">
            <a:schemeClr val="lt1"/>
          </a:fontRef>
        </p:style>
        <p:txBody>
          <a:bodyPr/>
          <a:lstStyle/>
          <a:p>
            <a:r>
              <a:rPr lang="en-US" sz="3600" dirty="0" smtClean="0">
                <a:latin typeface="Broadway" panose="04040905080B02020502" pitchFamily="82" charset="0"/>
              </a:rPr>
              <a:t>T</a:t>
            </a:r>
            <a:endParaRPr lang="en-US" sz="3600" dirty="0">
              <a:latin typeface="Broadway" panose="04040905080B02020502" pitchFamily="82" charset="0"/>
            </a:endParaRPr>
          </a:p>
        </p:txBody>
      </p:sp>
    </p:spTree>
    <p:extLst>
      <p:ext uri="{BB962C8B-B14F-4D97-AF65-F5344CB8AC3E}">
        <p14:creationId xmlns:p14="http://schemas.microsoft.com/office/powerpoint/2010/main" val="1192056516"/>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Attaching a File</a:t>
            </a:r>
            <a:endParaRPr lang="en-US" dirty="0"/>
          </a:p>
        </p:txBody>
      </p:sp>
      <p:sp>
        <p:nvSpPr>
          <p:cNvPr id="6" name="Chevron 5"/>
          <p:cNvSpPr/>
          <p:nvPr/>
        </p:nvSpPr>
        <p:spPr>
          <a:xfrm>
            <a:off x="7772400" y="76215"/>
            <a:ext cx="922288" cy="597877"/>
          </a:xfrm>
          <a:prstGeom prst="chevron">
            <a:avLst>
              <a:gd name="adj" fmla="val 40000"/>
            </a:avLst>
          </a:prstGeom>
          <a:solidFill>
            <a:srgbClr val="295071"/>
          </a:solidFill>
        </p:spPr>
        <p:style>
          <a:lnRef idx="2">
            <a:schemeClr val="lt1">
              <a:hueOff val="0"/>
              <a:satOff val="0"/>
              <a:lumOff val="0"/>
              <a:alphaOff val="0"/>
            </a:schemeClr>
          </a:lnRef>
          <a:fillRef idx="1">
            <a:scrgbClr r="0" g="0" b="0"/>
          </a:fillRef>
          <a:effectRef idx="0">
            <a:schemeClr val="accent3">
              <a:hueOff val="0"/>
              <a:satOff val="0"/>
              <a:lumOff val="0"/>
              <a:alphaOff val="0"/>
            </a:schemeClr>
          </a:effectRef>
          <a:fontRef idx="minor">
            <a:schemeClr val="lt1"/>
          </a:fontRef>
        </p:style>
        <p:txBody>
          <a:bodyPr/>
          <a:lstStyle/>
          <a:p>
            <a:r>
              <a:rPr lang="en-US" sz="3600" dirty="0" smtClean="0">
                <a:latin typeface="Broadway" panose="04040905080B02020502" pitchFamily="82" charset="0"/>
              </a:rPr>
              <a:t>T</a:t>
            </a:r>
            <a:endParaRPr lang="en-US" sz="3600" dirty="0">
              <a:latin typeface="Broadway" panose="04040905080B02020502" pitchFamily="82" charset="0"/>
            </a:endParaRPr>
          </a:p>
        </p:txBody>
      </p:sp>
      <p:pic>
        <p:nvPicPr>
          <p:cNvPr id="7" name="AUTHORAttachFiles">
            <a:hlinkClick r:id="" action="ppaction://media"/>
          </p:cNvPr>
          <p:cNvPicPr>
            <a:picLocks noGrp="1" noChangeAspect="1"/>
          </p:cNvPicPr>
          <p:nvPr>
            <p:ph idx="1"/>
            <a:videoFile r:link="rId2"/>
            <p:extLst>
              <p:ext uri="{DAA4B4D4-6D71-4841-9C94-3DE7FCFB9230}">
                <p14:media xmlns:p14="http://schemas.microsoft.com/office/powerpoint/2010/main" r:embed="rId1"/>
              </p:ext>
            </p:extLst>
          </p:nvPr>
        </p:nvPicPr>
        <p:blipFill>
          <a:blip r:embed="rId5"/>
          <a:stretch>
            <a:fillRect/>
          </a:stretch>
        </p:blipFill>
        <p:spPr>
          <a:xfrm>
            <a:off x="479425" y="1308100"/>
            <a:ext cx="8215313" cy="4376738"/>
          </a:xfrm>
        </p:spPr>
      </p:pic>
    </p:spTree>
    <p:extLst>
      <p:ext uri="{BB962C8B-B14F-4D97-AF65-F5344CB8AC3E}">
        <p14:creationId xmlns:p14="http://schemas.microsoft.com/office/powerpoint/2010/main" val="3843924103"/>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7"/>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7"/>
                                        </p:tgtEl>
                                      </p:cBhvr>
                                    </p:cmd>
                                  </p:childTnLst>
                                </p:cTn>
                              </p:par>
                            </p:childTnLst>
                          </p:cTn>
                        </p:par>
                      </p:childTnLst>
                    </p:cTn>
                  </p:par>
                </p:childTnLst>
              </p:cTn>
              <p:nextCondLst>
                <p:cond evt="onClick" delay="0">
                  <p:tgtEl>
                    <p:spTgt spid="7"/>
                  </p:tgtEl>
                </p:cond>
              </p:nextCondLst>
            </p:seq>
            <p:video>
              <p:cMediaNode vol="80000">
                <p:cTn id="7" fill="hold" display="0">
                  <p:stCondLst>
                    <p:cond delay="indefinite"/>
                  </p:stCondLst>
                </p:cTn>
                <p:tgtEl>
                  <p:spTgt spid="7"/>
                </p:tgtEl>
              </p:cMediaNode>
            </p:video>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Long Text</a:t>
            </a:r>
          </a:p>
        </p:txBody>
      </p:sp>
      <p:sp>
        <p:nvSpPr>
          <p:cNvPr id="3" name="Content Placeholder 2"/>
          <p:cNvSpPr>
            <a:spLocks noGrp="1"/>
          </p:cNvSpPr>
          <p:nvPr>
            <p:ph idx="1"/>
          </p:nvPr>
        </p:nvSpPr>
        <p:spPr>
          <a:xfrm>
            <a:off x="457200" y="1259114"/>
            <a:ext cx="8229600" cy="4972874"/>
          </a:xfrm>
        </p:spPr>
        <p:txBody>
          <a:bodyPr>
            <a:normAutofit/>
          </a:bodyPr>
          <a:lstStyle/>
          <a:p>
            <a:r>
              <a:rPr lang="en-US" dirty="0" smtClean="0"/>
              <a:t>All </a:t>
            </a:r>
            <a:r>
              <a:rPr lang="en-US" dirty="0"/>
              <a:t>Recording Modes</a:t>
            </a:r>
          </a:p>
          <a:p>
            <a:pPr lvl="2"/>
            <a:r>
              <a:rPr lang="en-US" dirty="0"/>
              <a:t>Change Editor/Text </a:t>
            </a:r>
            <a:r>
              <a:rPr lang="en-US" dirty="0" smtClean="0"/>
              <a:t>Table</a:t>
            </a:r>
          </a:p>
          <a:p>
            <a:pPr lvl="2"/>
            <a:endParaRPr lang="en-US" dirty="0"/>
          </a:p>
          <a:p>
            <a:pPr lvl="2"/>
            <a:endParaRPr lang="en-US" dirty="0" smtClean="0"/>
          </a:p>
          <a:p>
            <a:pPr lvl="2"/>
            <a:endParaRPr lang="en-US" dirty="0"/>
          </a:p>
          <a:p>
            <a:pPr lvl="2"/>
            <a:endParaRPr lang="en-US" dirty="0" smtClean="0"/>
          </a:p>
          <a:p>
            <a:pPr lvl="2"/>
            <a:endParaRPr lang="en-US" dirty="0"/>
          </a:p>
          <a:p>
            <a:pPr lvl="2"/>
            <a:endParaRPr lang="en-US" dirty="0"/>
          </a:p>
          <a:p>
            <a:pPr lvl="2"/>
            <a:endParaRPr lang="en-US" dirty="0" smtClean="0"/>
          </a:p>
          <a:p>
            <a:pPr lvl="2"/>
            <a:endParaRPr lang="en-US" dirty="0"/>
          </a:p>
          <a:p>
            <a:pPr lvl="2"/>
            <a:r>
              <a:rPr lang="en-US" dirty="0" smtClean="0"/>
              <a:t>72 Characters Per Line</a:t>
            </a:r>
          </a:p>
        </p:txBody>
      </p:sp>
      <p:pic>
        <p:nvPicPr>
          <p:cNvPr id="4" name="Picture 3"/>
          <p:cNvPicPr>
            <a:picLocks noChangeAspect="1"/>
          </p:cNvPicPr>
          <p:nvPr/>
        </p:nvPicPr>
        <p:blipFill>
          <a:blip r:embed="rId3"/>
          <a:stretch>
            <a:fillRect/>
          </a:stretch>
        </p:blipFill>
        <p:spPr>
          <a:xfrm>
            <a:off x="1728787" y="2103914"/>
            <a:ext cx="5686425" cy="2543175"/>
          </a:xfrm>
          <a:prstGeom prst="rect">
            <a:avLst/>
          </a:prstGeom>
          <a:effectLst>
            <a:outerShdw blurRad="190500" algn="ctr" rotWithShape="0">
              <a:srgbClr val="000000">
                <a:alpha val="70000"/>
              </a:srgbClr>
            </a:outerShdw>
          </a:effectLst>
        </p:spPr>
      </p:pic>
      <p:sp>
        <p:nvSpPr>
          <p:cNvPr id="7" name="Chevron 6"/>
          <p:cNvSpPr/>
          <p:nvPr/>
        </p:nvSpPr>
        <p:spPr>
          <a:xfrm>
            <a:off x="7772400" y="76215"/>
            <a:ext cx="922288" cy="597877"/>
          </a:xfrm>
          <a:prstGeom prst="chevron">
            <a:avLst>
              <a:gd name="adj" fmla="val 40000"/>
            </a:avLst>
          </a:prstGeom>
          <a:solidFill>
            <a:srgbClr val="295071"/>
          </a:solidFill>
        </p:spPr>
        <p:style>
          <a:lnRef idx="2">
            <a:schemeClr val="lt1">
              <a:hueOff val="0"/>
              <a:satOff val="0"/>
              <a:lumOff val="0"/>
              <a:alphaOff val="0"/>
            </a:schemeClr>
          </a:lnRef>
          <a:fillRef idx="1">
            <a:scrgbClr r="0" g="0" b="0"/>
          </a:fillRef>
          <a:effectRef idx="0">
            <a:schemeClr val="accent3">
              <a:hueOff val="0"/>
              <a:satOff val="0"/>
              <a:lumOff val="0"/>
              <a:alphaOff val="0"/>
            </a:schemeClr>
          </a:effectRef>
          <a:fontRef idx="minor">
            <a:schemeClr val="lt1"/>
          </a:fontRef>
        </p:style>
        <p:txBody>
          <a:bodyPr/>
          <a:lstStyle/>
          <a:p>
            <a:r>
              <a:rPr lang="en-US" sz="3600" dirty="0" smtClean="0">
                <a:latin typeface="Broadway" panose="04040905080B02020502" pitchFamily="82" charset="0"/>
              </a:rPr>
              <a:t>T</a:t>
            </a:r>
            <a:endParaRPr lang="en-US" sz="3600" dirty="0">
              <a:latin typeface="Broadway" panose="04040905080B02020502" pitchFamily="82" charset="0"/>
            </a:endParaRPr>
          </a:p>
        </p:txBody>
      </p:sp>
    </p:spTree>
    <p:extLst>
      <p:ext uri="{BB962C8B-B14F-4D97-AF65-F5344CB8AC3E}">
        <p14:creationId xmlns:p14="http://schemas.microsoft.com/office/powerpoint/2010/main" val="9095091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par>
                          <p:cTn id="7" fill="hold">
                            <p:stCondLst>
                              <p:cond delay="0"/>
                            </p:stCondLst>
                            <p:childTnLst>
                              <p:par>
                                <p:cTn id="8" presetID="10" presetClass="entr" presetSubtype="0" fill="hold" nodeType="after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childTnLst>
                          </p:cTn>
                        </p:par>
                        <p:par>
                          <p:cTn id="11" fill="hold">
                            <p:stCondLst>
                              <p:cond delay="500"/>
                            </p:stCondLst>
                            <p:childTnLst>
                              <p:par>
                                <p:cTn id="12" presetID="10" presetClass="entr" presetSubtype="0" fill="hold" nodeType="after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fade">
                                      <p:cBhvr>
                                        <p:cTn id="14" dur="500"/>
                                        <p:tgtEl>
                                          <p:spTgt spid="4"/>
                                        </p:tgtEl>
                                      </p:cBhvr>
                                    </p:animEffect>
                                  </p:childTnLst>
                                </p:cTn>
                              </p:par>
                            </p:childTnLst>
                          </p:cTn>
                        </p:par>
                        <p:par>
                          <p:cTn id="15" fill="hold">
                            <p:stCondLst>
                              <p:cond delay="1000"/>
                            </p:stCondLst>
                            <p:childTnLst>
                              <p:par>
                                <p:cTn id="16" presetID="10" presetClass="entr" presetSubtype="0" fill="hold" nodeType="afterEffect">
                                  <p:stCondLst>
                                    <p:cond delay="0"/>
                                  </p:stCondLst>
                                  <p:childTnLst>
                                    <p:set>
                                      <p:cBhvr>
                                        <p:cTn id="17" dur="1" fill="hold">
                                          <p:stCondLst>
                                            <p:cond delay="0"/>
                                          </p:stCondLst>
                                        </p:cTn>
                                        <p:tgtEl>
                                          <p:spTgt spid="3">
                                            <p:txEl>
                                              <p:pRg st="10" end="10"/>
                                            </p:txEl>
                                          </p:spTgt>
                                        </p:tgtEl>
                                        <p:attrNameLst>
                                          <p:attrName>style.visibility</p:attrName>
                                        </p:attrNameLst>
                                      </p:cBhvr>
                                      <p:to>
                                        <p:strVal val="visible"/>
                                      </p:to>
                                    </p:set>
                                    <p:animEffect transition="in" filter="fade">
                                      <p:cBhvr>
                                        <p:cTn id="18" dur="500"/>
                                        <p:tgtEl>
                                          <p:spTgt spid="3">
                                            <p:txEl>
                                              <p:pRg st="1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Long Text</a:t>
            </a:r>
          </a:p>
        </p:txBody>
      </p:sp>
      <p:sp>
        <p:nvSpPr>
          <p:cNvPr id="7" name="Chevron 6"/>
          <p:cNvSpPr/>
          <p:nvPr/>
        </p:nvSpPr>
        <p:spPr>
          <a:xfrm>
            <a:off x="7772400" y="76215"/>
            <a:ext cx="922288" cy="597877"/>
          </a:xfrm>
          <a:prstGeom prst="chevron">
            <a:avLst>
              <a:gd name="adj" fmla="val 40000"/>
            </a:avLst>
          </a:prstGeom>
          <a:solidFill>
            <a:srgbClr val="295071"/>
          </a:solidFill>
        </p:spPr>
        <p:style>
          <a:lnRef idx="2">
            <a:schemeClr val="lt1">
              <a:hueOff val="0"/>
              <a:satOff val="0"/>
              <a:lumOff val="0"/>
              <a:alphaOff val="0"/>
            </a:schemeClr>
          </a:lnRef>
          <a:fillRef idx="1">
            <a:scrgbClr r="0" g="0" b="0"/>
          </a:fillRef>
          <a:effectRef idx="0">
            <a:schemeClr val="accent3">
              <a:hueOff val="0"/>
              <a:satOff val="0"/>
              <a:lumOff val="0"/>
              <a:alphaOff val="0"/>
            </a:schemeClr>
          </a:effectRef>
          <a:fontRef idx="minor">
            <a:schemeClr val="lt1"/>
          </a:fontRef>
        </p:style>
        <p:txBody>
          <a:bodyPr/>
          <a:lstStyle/>
          <a:p>
            <a:r>
              <a:rPr lang="en-US" sz="3600" dirty="0" smtClean="0">
                <a:latin typeface="Broadway" panose="04040905080B02020502" pitchFamily="82" charset="0"/>
              </a:rPr>
              <a:t>T</a:t>
            </a:r>
            <a:endParaRPr lang="en-US" sz="3600" dirty="0">
              <a:latin typeface="Broadway" panose="04040905080B02020502" pitchFamily="82" charset="0"/>
            </a:endParaRPr>
          </a:p>
        </p:txBody>
      </p:sp>
      <p:pic>
        <p:nvPicPr>
          <p:cNvPr id="6" name="Picture 5"/>
          <p:cNvPicPr>
            <a:picLocks noChangeAspect="1"/>
          </p:cNvPicPr>
          <p:nvPr/>
        </p:nvPicPr>
        <p:blipFill>
          <a:blip r:embed="rId3"/>
          <a:stretch>
            <a:fillRect/>
          </a:stretch>
        </p:blipFill>
        <p:spPr>
          <a:xfrm>
            <a:off x="216122" y="1761991"/>
            <a:ext cx="8680595" cy="2565310"/>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184552022"/>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Long Text</a:t>
            </a:r>
          </a:p>
        </p:txBody>
      </p:sp>
      <p:sp>
        <p:nvSpPr>
          <p:cNvPr id="3" name="Content Placeholder 2"/>
          <p:cNvSpPr>
            <a:spLocks noGrp="1"/>
          </p:cNvSpPr>
          <p:nvPr>
            <p:ph idx="1"/>
          </p:nvPr>
        </p:nvSpPr>
        <p:spPr/>
        <p:txBody>
          <a:bodyPr>
            <a:normAutofit/>
          </a:bodyPr>
          <a:lstStyle/>
          <a:p>
            <a:pPr lvl="1"/>
            <a:r>
              <a:rPr lang="en-US" dirty="0" smtClean="0"/>
              <a:t>Recording Mode - Non-Batch Input</a:t>
            </a:r>
          </a:p>
          <a:p>
            <a:pPr lvl="2"/>
            <a:r>
              <a:rPr lang="en-US" b="1" dirty="0" smtClean="0"/>
              <a:t>With</a:t>
            </a:r>
            <a:r>
              <a:rPr lang="en-US" dirty="0" smtClean="0"/>
              <a:t> </a:t>
            </a:r>
            <a:r>
              <a:rPr lang="en-US" dirty="0"/>
              <a:t>SAP Controls</a:t>
            </a:r>
          </a:p>
          <a:p>
            <a:pPr lvl="2"/>
            <a:endParaRPr lang="en-US" dirty="0" smtClean="0"/>
          </a:p>
          <a:p>
            <a:pPr lvl="2"/>
            <a:endParaRPr lang="en-US" dirty="0"/>
          </a:p>
          <a:p>
            <a:pPr lvl="2"/>
            <a:endParaRPr lang="en-US" dirty="0" smtClean="0"/>
          </a:p>
          <a:p>
            <a:pPr lvl="1"/>
            <a:endParaRPr lang="en-US" dirty="0" smtClean="0"/>
          </a:p>
          <a:p>
            <a:pPr lvl="1"/>
            <a:r>
              <a:rPr lang="en-US" dirty="0" smtClean="0"/>
              <a:t>Mapper</a:t>
            </a:r>
            <a:endParaRPr lang="en-US" dirty="0"/>
          </a:p>
          <a:p>
            <a:pPr lvl="2"/>
            <a:r>
              <a:rPr lang="en-US" dirty="0" smtClean="0"/>
              <a:t>Long </a:t>
            </a:r>
            <a:r>
              <a:rPr lang="en-US" dirty="0"/>
              <a:t>Text </a:t>
            </a:r>
            <a:r>
              <a:rPr lang="en-US" dirty="0" smtClean="0"/>
              <a:t>button</a:t>
            </a:r>
            <a:endParaRPr lang="en-US" dirty="0"/>
          </a:p>
          <a:p>
            <a:pPr lvl="2"/>
            <a:r>
              <a:rPr lang="en-US" dirty="0"/>
              <a:t>Separate Mapper screen</a:t>
            </a:r>
          </a:p>
        </p:txBody>
      </p:sp>
      <p:pic>
        <p:nvPicPr>
          <p:cNvPr id="1029"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78484" y="4575933"/>
            <a:ext cx="7181974" cy="1181189"/>
          </a:xfrm>
          <a:prstGeom prst="rect">
            <a:avLst/>
          </a:prstGeom>
          <a:noFill/>
          <a:ln>
            <a:noFill/>
          </a:ln>
          <a:effectLst>
            <a:outerShdw blurRad="190500" algn="ctr" rotWithShape="0">
              <a:schemeClr val="tx1">
                <a:alpha val="70000"/>
              </a:scheme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Rectangle 6"/>
          <p:cNvSpPr/>
          <p:nvPr/>
        </p:nvSpPr>
        <p:spPr>
          <a:xfrm>
            <a:off x="7205957" y="4805900"/>
            <a:ext cx="566443" cy="529104"/>
          </a:xfrm>
          <a:prstGeom prst="rect">
            <a:avLst/>
          </a:prstGeom>
          <a:noFill/>
          <a:ln w="28575">
            <a:solidFill>
              <a:schemeClr val="accent6">
                <a:lumMod val="7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pic>
        <p:nvPicPr>
          <p:cNvPr id="4" name="Picture 3"/>
          <p:cNvPicPr>
            <a:picLocks noChangeAspect="1"/>
          </p:cNvPicPr>
          <p:nvPr/>
        </p:nvPicPr>
        <p:blipFill>
          <a:blip r:embed="rId4"/>
          <a:stretch>
            <a:fillRect/>
          </a:stretch>
        </p:blipFill>
        <p:spPr>
          <a:xfrm>
            <a:off x="1631009" y="2080620"/>
            <a:ext cx="5876925" cy="1314450"/>
          </a:xfrm>
          <a:prstGeom prst="rect">
            <a:avLst/>
          </a:prstGeom>
          <a:effectLst>
            <a:outerShdw blurRad="190500" algn="ctr" rotWithShape="0">
              <a:srgbClr val="000000">
                <a:alpha val="70000"/>
              </a:srgbClr>
            </a:outerShdw>
          </a:effectLst>
        </p:spPr>
      </p:pic>
      <p:sp>
        <p:nvSpPr>
          <p:cNvPr id="9" name="Rectangle 8"/>
          <p:cNvSpPr/>
          <p:nvPr/>
        </p:nvSpPr>
        <p:spPr>
          <a:xfrm flipH="1">
            <a:off x="2084218" y="3061163"/>
            <a:ext cx="1219711" cy="246625"/>
          </a:xfrm>
          <a:prstGeom prst="rect">
            <a:avLst/>
          </a:prstGeom>
          <a:noFill/>
          <a:ln w="28575">
            <a:solidFill>
              <a:schemeClr val="accent6">
                <a:lumMod val="7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0" name="Chevron 9"/>
          <p:cNvSpPr/>
          <p:nvPr/>
        </p:nvSpPr>
        <p:spPr>
          <a:xfrm>
            <a:off x="7772400" y="76215"/>
            <a:ext cx="922288" cy="597877"/>
          </a:xfrm>
          <a:prstGeom prst="chevron">
            <a:avLst>
              <a:gd name="adj" fmla="val 40000"/>
            </a:avLst>
          </a:prstGeom>
          <a:solidFill>
            <a:srgbClr val="295071"/>
          </a:solidFill>
        </p:spPr>
        <p:style>
          <a:lnRef idx="2">
            <a:schemeClr val="lt1">
              <a:hueOff val="0"/>
              <a:satOff val="0"/>
              <a:lumOff val="0"/>
              <a:alphaOff val="0"/>
            </a:schemeClr>
          </a:lnRef>
          <a:fillRef idx="1">
            <a:scrgbClr r="0" g="0" b="0"/>
          </a:fillRef>
          <a:effectRef idx="0">
            <a:schemeClr val="accent3">
              <a:hueOff val="0"/>
              <a:satOff val="0"/>
              <a:lumOff val="0"/>
              <a:alphaOff val="0"/>
            </a:schemeClr>
          </a:effectRef>
          <a:fontRef idx="minor">
            <a:schemeClr val="lt1"/>
          </a:fontRef>
        </p:style>
        <p:txBody>
          <a:bodyPr/>
          <a:lstStyle/>
          <a:p>
            <a:r>
              <a:rPr lang="en-US" sz="3600" dirty="0" smtClean="0">
                <a:latin typeface="Broadway" panose="04040905080B02020502" pitchFamily="82" charset="0"/>
              </a:rPr>
              <a:t>T</a:t>
            </a:r>
            <a:endParaRPr lang="en-US" sz="3600" dirty="0">
              <a:latin typeface="Broadway" panose="04040905080B02020502" pitchFamily="82" charset="0"/>
            </a:endParaRPr>
          </a:p>
        </p:txBody>
      </p:sp>
    </p:spTree>
    <p:extLst>
      <p:ext uri="{BB962C8B-B14F-4D97-AF65-F5344CB8AC3E}">
        <p14:creationId xmlns:p14="http://schemas.microsoft.com/office/powerpoint/2010/main" val="39715343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par>
                          <p:cTn id="7" fill="hold">
                            <p:stCondLst>
                              <p:cond delay="0"/>
                            </p:stCondLst>
                            <p:childTnLst>
                              <p:par>
                                <p:cTn id="8" presetID="10" presetClass="entr" presetSubtype="0" fill="hold" nodeType="after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childTnLst>
                          </p:cTn>
                        </p:par>
                        <p:par>
                          <p:cTn id="11" fill="hold">
                            <p:stCondLst>
                              <p:cond delay="500"/>
                            </p:stCondLst>
                            <p:childTnLst>
                              <p:par>
                                <p:cTn id="12" presetID="10" presetClass="entr" presetSubtype="0" fill="hold" nodeType="after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fade">
                                      <p:cBhvr>
                                        <p:cTn id="14" dur="500"/>
                                        <p:tgtEl>
                                          <p:spTgt spid="4"/>
                                        </p:tgtEl>
                                      </p:cBhvr>
                                    </p:animEffect>
                                  </p:childTnLst>
                                </p:cTn>
                              </p:par>
                            </p:childTnLst>
                          </p:cTn>
                        </p:par>
                        <p:par>
                          <p:cTn id="15" fill="hold">
                            <p:stCondLst>
                              <p:cond delay="1000"/>
                            </p:stCondLst>
                            <p:childTnLst>
                              <p:par>
                                <p:cTn id="16" presetID="10" presetClass="entr" presetSubtype="0" fill="hold" grpId="0" nodeType="after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fade">
                                      <p:cBhvr>
                                        <p:cTn id="18" dur="500"/>
                                        <p:tgtEl>
                                          <p:spTgt spid="9"/>
                                        </p:tgtEl>
                                      </p:cBhvr>
                                    </p:animEffec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6" end="6"/>
                                            </p:txEl>
                                          </p:spTgt>
                                        </p:tgtEl>
                                        <p:attrNameLst>
                                          <p:attrName>style.visibility</p:attrName>
                                        </p:attrNameLst>
                                      </p:cBhvr>
                                      <p:to>
                                        <p:strVal val="visible"/>
                                      </p:to>
                                    </p:set>
                                  </p:childTnLst>
                                </p:cTn>
                              </p:par>
                            </p:childTnLst>
                          </p:cTn>
                        </p:par>
                        <p:par>
                          <p:cTn id="23" fill="hold">
                            <p:stCondLst>
                              <p:cond delay="0"/>
                            </p:stCondLst>
                            <p:childTnLst>
                              <p:par>
                                <p:cTn id="24" presetID="10" presetClass="entr" presetSubtype="0" fill="hold" nodeType="afterEffect">
                                  <p:stCondLst>
                                    <p:cond delay="0"/>
                                  </p:stCondLst>
                                  <p:childTnLst>
                                    <p:set>
                                      <p:cBhvr>
                                        <p:cTn id="25" dur="1" fill="hold">
                                          <p:stCondLst>
                                            <p:cond delay="0"/>
                                          </p:stCondLst>
                                        </p:cTn>
                                        <p:tgtEl>
                                          <p:spTgt spid="3">
                                            <p:txEl>
                                              <p:pRg st="7" end="7"/>
                                            </p:txEl>
                                          </p:spTgt>
                                        </p:tgtEl>
                                        <p:attrNameLst>
                                          <p:attrName>style.visibility</p:attrName>
                                        </p:attrNameLst>
                                      </p:cBhvr>
                                      <p:to>
                                        <p:strVal val="visible"/>
                                      </p:to>
                                    </p:set>
                                    <p:animEffect transition="in" filter="fade">
                                      <p:cBhvr>
                                        <p:cTn id="26" dur="500"/>
                                        <p:tgtEl>
                                          <p:spTgt spid="3">
                                            <p:txEl>
                                              <p:pRg st="7" end="7"/>
                                            </p:txEl>
                                          </p:spTgt>
                                        </p:tgtEl>
                                      </p:cBhvr>
                                    </p:animEffect>
                                  </p:childTnLst>
                                </p:cTn>
                              </p:par>
                            </p:childTnLst>
                          </p:cTn>
                        </p:par>
                        <p:par>
                          <p:cTn id="27" fill="hold">
                            <p:stCondLst>
                              <p:cond delay="500"/>
                            </p:stCondLst>
                            <p:childTnLst>
                              <p:par>
                                <p:cTn id="28" presetID="10" presetClass="entr" presetSubtype="0" fill="hold" nodeType="afterEffect">
                                  <p:stCondLst>
                                    <p:cond delay="0"/>
                                  </p:stCondLst>
                                  <p:childTnLst>
                                    <p:set>
                                      <p:cBhvr>
                                        <p:cTn id="29" dur="1" fill="hold">
                                          <p:stCondLst>
                                            <p:cond delay="0"/>
                                          </p:stCondLst>
                                        </p:cTn>
                                        <p:tgtEl>
                                          <p:spTgt spid="1029"/>
                                        </p:tgtEl>
                                        <p:attrNameLst>
                                          <p:attrName>style.visibility</p:attrName>
                                        </p:attrNameLst>
                                      </p:cBhvr>
                                      <p:to>
                                        <p:strVal val="visible"/>
                                      </p:to>
                                    </p:set>
                                    <p:animEffect transition="in" filter="fade">
                                      <p:cBhvr>
                                        <p:cTn id="30" dur="500"/>
                                        <p:tgtEl>
                                          <p:spTgt spid="1029"/>
                                        </p:tgtEl>
                                      </p:cBhvr>
                                    </p:animEffect>
                                  </p:childTnLst>
                                </p:cTn>
                              </p:par>
                            </p:childTnLst>
                          </p:cTn>
                        </p:par>
                        <p:par>
                          <p:cTn id="31" fill="hold">
                            <p:stCondLst>
                              <p:cond delay="1000"/>
                            </p:stCondLst>
                            <p:childTnLst>
                              <p:par>
                                <p:cTn id="32" presetID="10" presetClass="entr" presetSubtype="0" fill="hold" grpId="0" nodeType="afterEffect">
                                  <p:stCondLst>
                                    <p:cond delay="0"/>
                                  </p:stCondLst>
                                  <p:childTnLst>
                                    <p:set>
                                      <p:cBhvr>
                                        <p:cTn id="33" dur="1" fill="hold">
                                          <p:stCondLst>
                                            <p:cond delay="0"/>
                                          </p:stCondLst>
                                        </p:cTn>
                                        <p:tgtEl>
                                          <p:spTgt spid="7"/>
                                        </p:tgtEl>
                                        <p:attrNameLst>
                                          <p:attrName>style.visibility</p:attrName>
                                        </p:attrNameLst>
                                      </p:cBhvr>
                                      <p:to>
                                        <p:strVal val="visible"/>
                                      </p:to>
                                    </p:set>
                                    <p:animEffect transition="in" filter="fade">
                                      <p:cBhvr>
                                        <p:cTn id="34" dur="500"/>
                                        <p:tgtEl>
                                          <p:spTgt spid="7"/>
                                        </p:tgtEl>
                                      </p:cBhvr>
                                    </p:animEffect>
                                  </p:childTnLst>
                                </p:cTn>
                              </p:par>
                            </p:childTnLst>
                          </p:cTn>
                        </p:par>
                        <p:par>
                          <p:cTn id="35" fill="hold">
                            <p:stCondLst>
                              <p:cond delay="1500"/>
                            </p:stCondLst>
                            <p:childTnLst>
                              <p:par>
                                <p:cTn id="36" presetID="10" presetClass="entr" presetSubtype="0" fill="hold" nodeType="afterEffect">
                                  <p:stCondLst>
                                    <p:cond delay="0"/>
                                  </p:stCondLst>
                                  <p:childTnLst>
                                    <p:set>
                                      <p:cBhvr>
                                        <p:cTn id="37" dur="1" fill="hold">
                                          <p:stCondLst>
                                            <p:cond delay="0"/>
                                          </p:stCondLst>
                                        </p:cTn>
                                        <p:tgtEl>
                                          <p:spTgt spid="3">
                                            <p:txEl>
                                              <p:pRg st="8" end="8"/>
                                            </p:txEl>
                                          </p:spTgt>
                                        </p:tgtEl>
                                        <p:attrNameLst>
                                          <p:attrName>style.visibility</p:attrName>
                                        </p:attrNameLst>
                                      </p:cBhvr>
                                      <p:to>
                                        <p:strVal val="visible"/>
                                      </p:to>
                                    </p:set>
                                    <p:animEffect transition="in" filter="fade">
                                      <p:cBhvr>
                                        <p:cTn id="38" dur="500"/>
                                        <p:tgtEl>
                                          <p:spTgt spid="3">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9"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Long Text</a:t>
            </a:r>
          </a:p>
        </p:txBody>
      </p:sp>
      <p:sp>
        <p:nvSpPr>
          <p:cNvPr id="10" name="Chevron 9"/>
          <p:cNvSpPr/>
          <p:nvPr/>
        </p:nvSpPr>
        <p:spPr>
          <a:xfrm>
            <a:off x="7772400" y="76215"/>
            <a:ext cx="922288" cy="597877"/>
          </a:xfrm>
          <a:prstGeom prst="chevron">
            <a:avLst>
              <a:gd name="adj" fmla="val 40000"/>
            </a:avLst>
          </a:prstGeom>
          <a:solidFill>
            <a:srgbClr val="295071"/>
          </a:solidFill>
        </p:spPr>
        <p:style>
          <a:lnRef idx="2">
            <a:schemeClr val="lt1">
              <a:hueOff val="0"/>
              <a:satOff val="0"/>
              <a:lumOff val="0"/>
              <a:alphaOff val="0"/>
            </a:schemeClr>
          </a:lnRef>
          <a:fillRef idx="1">
            <a:scrgbClr r="0" g="0" b="0"/>
          </a:fillRef>
          <a:effectRef idx="0">
            <a:schemeClr val="accent3">
              <a:hueOff val="0"/>
              <a:satOff val="0"/>
              <a:lumOff val="0"/>
              <a:alphaOff val="0"/>
            </a:schemeClr>
          </a:effectRef>
          <a:fontRef idx="minor">
            <a:schemeClr val="lt1"/>
          </a:fontRef>
        </p:style>
        <p:txBody>
          <a:bodyPr/>
          <a:lstStyle/>
          <a:p>
            <a:r>
              <a:rPr lang="en-US" sz="3600" dirty="0" smtClean="0">
                <a:latin typeface="Broadway" panose="04040905080B02020502" pitchFamily="82" charset="0"/>
              </a:rPr>
              <a:t>T</a:t>
            </a:r>
            <a:endParaRPr lang="en-US" sz="3600" dirty="0">
              <a:latin typeface="Broadway" panose="04040905080B02020502" pitchFamily="82" charset="0"/>
            </a:endParaRPr>
          </a:p>
        </p:txBody>
      </p:sp>
      <p:pic>
        <p:nvPicPr>
          <p:cNvPr id="6" name="Picture 5"/>
          <p:cNvPicPr>
            <a:picLocks noChangeAspect="1"/>
          </p:cNvPicPr>
          <p:nvPr/>
        </p:nvPicPr>
        <p:blipFill>
          <a:blip r:embed="rId3"/>
          <a:stretch>
            <a:fillRect/>
          </a:stretch>
        </p:blipFill>
        <p:spPr>
          <a:xfrm>
            <a:off x="218941" y="1738312"/>
            <a:ext cx="8702174" cy="2725121"/>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502247589"/>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Long Text Record/Map/Run</a:t>
            </a:r>
            <a:endParaRPr lang="en-US" dirty="0"/>
          </a:p>
        </p:txBody>
      </p:sp>
      <p:pic>
        <p:nvPicPr>
          <p:cNvPr id="6" name="Long Text Recording">
            <a:hlinkClick r:id="" action="ppaction://media"/>
          </p:cNvPr>
          <p:cNvPicPr>
            <a:picLocks noGrp="1" noChangeAspect="1"/>
          </p:cNvPicPr>
          <p:nvPr>
            <p:ph idx="1"/>
            <a:videoFile r:link="rId2"/>
            <p:extLst>
              <p:ext uri="{DAA4B4D4-6D71-4841-9C94-3DE7FCFB9230}">
                <p14:media xmlns:p14="http://schemas.microsoft.com/office/powerpoint/2010/main" r:embed="rId1"/>
              </p:ext>
            </p:extLst>
          </p:nvPr>
        </p:nvPicPr>
        <p:blipFill>
          <a:blip r:embed="rId5"/>
          <a:stretch>
            <a:fillRect/>
          </a:stretch>
        </p:blipFill>
        <p:spPr>
          <a:xfrm>
            <a:off x="533400" y="1217613"/>
            <a:ext cx="8105775" cy="4559300"/>
          </a:xfrm>
        </p:spPr>
      </p:pic>
      <p:sp>
        <p:nvSpPr>
          <p:cNvPr id="5" name="Chevron 4"/>
          <p:cNvSpPr/>
          <p:nvPr/>
        </p:nvSpPr>
        <p:spPr>
          <a:xfrm>
            <a:off x="7772400" y="76215"/>
            <a:ext cx="922288" cy="597877"/>
          </a:xfrm>
          <a:prstGeom prst="chevron">
            <a:avLst>
              <a:gd name="adj" fmla="val 40000"/>
            </a:avLst>
          </a:prstGeom>
          <a:solidFill>
            <a:srgbClr val="295071"/>
          </a:solidFill>
        </p:spPr>
        <p:style>
          <a:lnRef idx="2">
            <a:schemeClr val="lt1">
              <a:hueOff val="0"/>
              <a:satOff val="0"/>
              <a:lumOff val="0"/>
              <a:alphaOff val="0"/>
            </a:schemeClr>
          </a:lnRef>
          <a:fillRef idx="1">
            <a:scrgbClr r="0" g="0" b="0"/>
          </a:fillRef>
          <a:effectRef idx="0">
            <a:schemeClr val="accent3">
              <a:hueOff val="0"/>
              <a:satOff val="0"/>
              <a:lumOff val="0"/>
              <a:alphaOff val="0"/>
            </a:schemeClr>
          </a:effectRef>
          <a:fontRef idx="minor">
            <a:schemeClr val="lt1"/>
          </a:fontRef>
        </p:style>
        <p:txBody>
          <a:bodyPr/>
          <a:lstStyle/>
          <a:p>
            <a:r>
              <a:rPr lang="en-US" sz="3600" dirty="0" smtClean="0">
                <a:latin typeface="Broadway" panose="04040905080B02020502" pitchFamily="82" charset="0"/>
              </a:rPr>
              <a:t>T</a:t>
            </a:r>
            <a:endParaRPr lang="en-US" sz="3600" dirty="0">
              <a:latin typeface="Broadway" panose="04040905080B02020502" pitchFamily="82" charset="0"/>
            </a:endParaRPr>
          </a:p>
        </p:txBody>
      </p:sp>
    </p:spTree>
    <p:extLst>
      <p:ext uri="{BB962C8B-B14F-4D97-AF65-F5344CB8AC3E}">
        <p14:creationId xmlns:p14="http://schemas.microsoft.com/office/powerpoint/2010/main" val="100776155"/>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6"/>
                                        </p:tgtEl>
                                      </p:cBhvr>
                                    </p:cmd>
                                  </p:childTnLst>
                                </p:cTn>
                              </p:par>
                            </p:childTnLst>
                          </p:cTn>
                        </p:par>
                      </p:childTnLst>
                    </p:cTn>
                  </p:par>
                </p:childTnLst>
              </p:cTn>
              <p:nextCondLst>
                <p:cond evt="onClick" delay="0">
                  <p:tgtEl>
                    <p:spTgt spid="6"/>
                  </p:tgtEl>
                </p:cond>
              </p:nextCondLst>
            </p:seq>
            <p:video>
              <p:cMediaNode vol="80000">
                <p:cTn id="7" fill="hold" display="0">
                  <p:stCondLst>
                    <p:cond delay="indefinite"/>
                  </p:stCondLst>
                </p:cTn>
                <p:tgtEl>
                  <p:spTgt spid="6"/>
                </p:tgtEl>
              </p:cMediaNode>
            </p:video>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Multi-Line Item Transactions</a:t>
            </a:r>
          </a:p>
        </p:txBody>
      </p:sp>
      <p:sp>
        <p:nvSpPr>
          <p:cNvPr id="3" name="Content Placeholder 2"/>
          <p:cNvSpPr>
            <a:spLocks noGrp="1"/>
          </p:cNvSpPr>
          <p:nvPr>
            <p:ph idx="1"/>
          </p:nvPr>
        </p:nvSpPr>
        <p:spPr>
          <a:xfrm>
            <a:off x="457200" y="1259114"/>
            <a:ext cx="8229600" cy="4773696"/>
          </a:xfrm>
        </p:spPr>
        <p:txBody>
          <a:bodyPr>
            <a:normAutofit/>
          </a:bodyPr>
          <a:lstStyle/>
          <a:p>
            <a:pPr lvl="1"/>
            <a:r>
              <a:rPr lang="en-US" dirty="0" smtClean="0"/>
              <a:t>Tables/Grids</a:t>
            </a:r>
          </a:p>
          <a:p>
            <a:pPr lvl="2"/>
            <a:r>
              <a:rPr lang="en-US" dirty="0" smtClean="0"/>
              <a:t>Screen has Header and Detail sections</a:t>
            </a:r>
          </a:p>
          <a:p>
            <a:pPr lvl="2"/>
            <a:r>
              <a:rPr lang="en-US" dirty="0" smtClean="0"/>
              <a:t>Button to add a row</a:t>
            </a:r>
          </a:p>
          <a:p>
            <a:pPr lvl="1"/>
            <a:r>
              <a:rPr lang="en-US" dirty="0" smtClean="0"/>
              <a:t>Recording Tips</a:t>
            </a:r>
          </a:p>
          <a:p>
            <a:pPr lvl="2"/>
            <a:r>
              <a:rPr lang="en-US" dirty="0" smtClean="0"/>
              <a:t>Analyze behavior</a:t>
            </a:r>
          </a:p>
          <a:p>
            <a:pPr lvl="3"/>
            <a:r>
              <a:rPr lang="en-US" dirty="0" smtClean="0"/>
              <a:t>Do the table lines move up or down?</a:t>
            </a:r>
            <a:endParaRPr lang="en-US" dirty="0"/>
          </a:p>
          <a:p>
            <a:pPr lvl="2"/>
            <a:r>
              <a:rPr lang="en-US" dirty="0"/>
              <a:t>Press Enter to make break between Header and </a:t>
            </a:r>
            <a:r>
              <a:rPr lang="en-US" dirty="0" smtClean="0"/>
              <a:t>Table</a:t>
            </a:r>
            <a:endParaRPr lang="en-US" dirty="0"/>
          </a:p>
          <a:p>
            <a:pPr lvl="2"/>
            <a:r>
              <a:rPr lang="en-US" dirty="0" smtClean="0"/>
              <a:t>Enter 2 items</a:t>
            </a:r>
          </a:p>
          <a:p>
            <a:pPr lvl="2"/>
            <a:endParaRPr lang="en-US" dirty="0" smtClean="0"/>
          </a:p>
          <a:p>
            <a:endParaRPr lang="en-US" dirty="0" smtClean="0"/>
          </a:p>
          <a:p>
            <a:pPr lvl="1"/>
            <a:endParaRPr lang="en-US" dirty="0" smtClean="0"/>
          </a:p>
        </p:txBody>
      </p:sp>
      <p:sp>
        <p:nvSpPr>
          <p:cNvPr id="7" name="Chevron 6"/>
          <p:cNvSpPr/>
          <p:nvPr/>
        </p:nvSpPr>
        <p:spPr>
          <a:xfrm>
            <a:off x="7772400" y="76215"/>
            <a:ext cx="922288" cy="597877"/>
          </a:xfrm>
          <a:prstGeom prst="chevron">
            <a:avLst>
              <a:gd name="adj" fmla="val 40000"/>
            </a:avLst>
          </a:prstGeom>
          <a:solidFill>
            <a:srgbClr val="295071"/>
          </a:solidFill>
        </p:spPr>
        <p:style>
          <a:lnRef idx="2">
            <a:schemeClr val="lt1">
              <a:hueOff val="0"/>
              <a:satOff val="0"/>
              <a:lumOff val="0"/>
              <a:alphaOff val="0"/>
            </a:schemeClr>
          </a:lnRef>
          <a:fillRef idx="1">
            <a:scrgbClr r="0" g="0" b="0"/>
          </a:fillRef>
          <a:effectRef idx="0">
            <a:schemeClr val="accent3">
              <a:hueOff val="0"/>
              <a:satOff val="0"/>
              <a:lumOff val="0"/>
              <a:alphaOff val="0"/>
            </a:schemeClr>
          </a:effectRef>
          <a:fontRef idx="minor">
            <a:schemeClr val="lt1"/>
          </a:fontRef>
        </p:style>
        <p:txBody>
          <a:bodyPr/>
          <a:lstStyle/>
          <a:p>
            <a:r>
              <a:rPr lang="en-US" sz="3600" dirty="0" smtClean="0">
                <a:latin typeface="Broadway" panose="04040905080B02020502" pitchFamily="82" charset="0"/>
              </a:rPr>
              <a:t>T</a:t>
            </a:r>
            <a:endParaRPr lang="en-US" sz="3600" dirty="0">
              <a:latin typeface="Broadway" panose="04040905080B02020502" pitchFamily="82" charset="0"/>
            </a:endParaRPr>
          </a:p>
        </p:txBody>
      </p:sp>
    </p:spTree>
    <p:extLst>
      <p:ext uri="{BB962C8B-B14F-4D97-AF65-F5344CB8AC3E}">
        <p14:creationId xmlns:p14="http://schemas.microsoft.com/office/powerpoint/2010/main" val="26926759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par>
                          <p:cTn id="7" fill="hold">
                            <p:stCondLst>
                              <p:cond delay="0"/>
                            </p:stCondLst>
                            <p:childTnLst>
                              <p:par>
                                <p:cTn id="8" presetID="10" presetClass="entr" presetSubtype="0" fill="hold" nodeType="after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1000"/>
                                        <p:tgtEl>
                                          <p:spTgt spid="3">
                                            <p:txEl>
                                              <p:pRg st="1" end="1"/>
                                            </p:txEl>
                                          </p:spTgt>
                                        </p:tgtEl>
                                      </p:cBhvr>
                                    </p:animEffect>
                                  </p:childTnLst>
                                </p:cTn>
                              </p:par>
                            </p:childTnLst>
                          </p:cTn>
                        </p:par>
                        <p:par>
                          <p:cTn id="11" fill="hold">
                            <p:stCondLst>
                              <p:cond delay="1000"/>
                            </p:stCondLst>
                            <p:childTnLst>
                              <p:par>
                                <p:cTn id="12" presetID="10" presetClass="entr" presetSubtype="0" fill="hold" nodeType="afterEffect">
                                  <p:stCondLst>
                                    <p:cond delay="0"/>
                                  </p:stCondLst>
                                  <p:childTnLst>
                                    <p:set>
                                      <p:cBhvr>
                                        <p:cTn id="13" dur="1" fill="hold">
                                          <p:stCondLst>
                                            <p:cond delay="0"/>
                                          </p:stCondLst>
                                        </p:cTn>
                                        <p:tgtEl>
                                          <p:spTgt spid="3">
                                            <p:txEl>
                                              <p:pRg st="2" end="2"/>
                                            </p:txEl>
                                          </p:spTgt>
                                        </p:tgtEl>
                                        <p:attrNameLst>
                                          <p:attrName>style.visibility</p:attrName>
                                        </p:attrNameLst>
                                      </p:cBhvr>
                                      <p:to>
                                        <p:strVal val="visible"/>
                                      </p:to>
                                    </p:set>
                                    <p:animEffect transition="in" filter="fade">
                                      <p:cBhvr>
                                        <p:cTn id="14" dur="1000"/>
                                        <p:tgtEl>
                                          <p:spTgt spid="3">
                                            <p:txEl>
                                              <p:pRg st="2" end="2"/>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par>
                          <p:cTn id="19" fill="hold">
                            <p:stCondLst>
                              <p:cond delay="0"/>
                            </p:stCondLst>
                            <p:childTnLst>
                              <p:par>
                                <p:cTn id="20" presetID="10" presetClass="entr" presetSubtype="0" fill="hold" nodeType="after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fade">
                                      <p:cBhvr>
                                        <p:cTn id="22" dur="500"/>
                                        <p:tgtEl>
                                          <p:spTgt spid="3">
                                            <p:txEl>
                                              <p:pRg st="4" end="4"/>
                                            </p:txEl>
                                          </p:spTgt>
                                        </p:tgtEl>
                                      </p:cBhvr>
                                    </p:animEffect>
                                  </p:childTnLst>
                                </p:cTn>
                              </p:par>
                            </p:childTnLst>
                          </p:cTn>
                        </p:par>
                        <p:par>
                          <p:cTn id="23" fill="hold">
                            <p:stCondLst>
                              <p:cond delay="500"/>
                            </p:stCondLst>
                            <p:childTnLst>
                              <p:par>
                                <p:cTn id="24" presetID="10" presetClass="entr" presetSubtype="0" fill="hold" nodeType="afterEffect">
                                  <p:stCondLst>
                                    <p:cond delay="0"/>
                                  </p:stCondLst>
                                  <p:childTnLst>
                                    <p:set>
                                      <p:cBhvr>
                                        <p:cTn id="25" dur="1" fill="hold">
                                          <p:stCondLst>
                                            <p:cond delay="0"/>
                                          </p:stCondLst>
                                        </p:cTn>
                                        <p:tgtEl>
                                          <p:spTgt spid="3">
                                            <p:txEl>
                                              <p:pRg st="5" end="5"/>
                                            </p:txEl>
                                          </p:spTgt>
                                        </p:tgtEl>
                                        <p:attrNameLst>
                                          <p:attrName>style.visibility</p:attrName>
                                        </p:attrNameLst>
                                      </p:cBhvr>
                                      <p:to>
                                        <p:strVal val="visible"/>
                                      </p:to>
                                    </p:set>
                                    <p:animEffect transition="in" filter="fade">
                                      <p:cBhvr>
                                        <p:cTn id="26" dur="500"/>
                                        <p:tgtEl>
                                          <p:spTgt spid="3">
                                            <p:txEl>
                                              <p:pRg st="5" end="5"/>
                                            </p:txEl>
                                          </p:spTgt>
                                        </p:tgtEl>
                                      </p:cBhvr>
                                    </p:animEffect>
                                  </p:childTnLst>
                                </p:cTn>
                              </p:par>
                            </p:childTnLst>
                          </p:cTn>
                        </p:par>
                        <p:par>
                          <p:cTn id="27" fill="hold">
                            <p:stCondLst>
                              <p:cond delay="1000"/>
                            </p:stCondLst>
                            <p:childTnLst>
                              <p:par>
                                <p:cTn id="28" presetID="10" presetClass="entr" presetSubtype="0" fill="hold" nodeType="afterEffect">
                                  <p:stCondLst>
                                    <p:cond delay="0"/>
                                  </p:stCondLst>
                                  <p:childTnLst>
                                    <p:set>
                                      <p:cBhvr>
                                        <p:cTn id="29" dur="1" fill="hold">
                                          <p:stCondLst>
                                            <p:cond delay="0"/>
                                          </p:stCondLst>
                                        </p:cTn>
                                        <p:tgtEl>
                                          <p:spTgt spid="3">
                                            <p:txEl>
                                              <p:pRg st="6" end="6"/>
                                            </p:txEl>
                                          </p:spTgt>
                                        </p:tgtEl>
                                        <p:attrNameLst>
                                          <p:attrName>style.visibility</p:attrName>
                                        </p:attrNameLst>
                                      </p:cBhvr>
                                      <p:to>
                                        <p:strVal val="visible"/>
                                      </p:to>
                                    </p:set>
                                    <p:animEffect transition="in" filter="fade">
                                      <p:cBhvr>
                                        <p:cTn id="30" dur="500"/>
                                        <p:tgtEl>
                                          <p:spTgt spid="3">
                                            <p:txEl>
                                              <p:pRg st="6" end="6"/>
                                            </p:txEl>
                                          </p:spTgt>
                                        </p:tgtEl>
                                      </p:cBhvr>
                                    </p:animEffect>
                                  </p:childTnLst>
                                </p:cTn>
                              </p:par>
                            </p:childTnLst>
                          </p:cTn>
                        </p:par>
                        <p:par>
                          <p:cTn id="31" fill="hold">
                            <p:stCondLst>
                              <p:cond delay="1500"/>
                            </p:stCondLst>
                            <p:childTnLst>
                              <p:par>
                                <p:cTn id="32" presetID="10" presetClass="entr" presetSubtype="0" fill="hold" nodeType="afterEffect">
                                  <p:stCondLst>
                                    <p:cond delay="0"/>
                                  </p:stCondLst>
                                  <p:childTnLst>
                                    <p:set>
                                      <p:cBhvr>
                                        <p:cTn id="33" dur="1" fill="hold">
                                          <p:stCondLst>
                                            <p:cond delay="0"/>
                                          </p:stCondLst>
                                        </p:cTn>
                                        <p:tgtEl>
                                          <p:spTgt spid="3">
                                            <p:txEl>
                                              <p:pRg st="7" end="7"/>
                                            </p:txEl>
                                          </p:spTgt>
                                        </p:tgtEl>
                                        <p:attrNameLst>
                                          <p:attrName>style.visibility</p:attrName>
                                        </p:attrNameLst>
                                      </p:cBhvr>
                                      <p:to>
                                        <p:strVal val="visible"/>
                                      </p:to>
                                    </p:set>
                                    <p:animEffect transition="in" filter="fade">
                                      <p:cBhvr>
                                        <p:cTn id="34" dur="5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Multi-Line Item Transactions</a:t>
            </a:r>
          </a:p>
        </p:txBody>
      </p:sp>
      <p:sp>
        <p:nvSpPr>
          <p:cNvPr id="3" name="Content Placeholder 2"/>
          <p:cNvSpPr>
            <a:spLocks noGrp="1"/>
          </p:cNvSpPr>
          <p:nvPr>
            <p:ph idx="1"/>
          </p:nvPr>
        </p:nvSpPr>
        <p:spPr/>
        <p:txBody>
          <a:bodyPr>
            <a:normAutofit/>
          </a:bodyPr>
          <a:lstStyle/>
          <a:p>
            <a:r>
              <a:rPr lang="en-US" dirty="0" smtClean="0"/>
              <a:t>Where</a:t>
            </a:r>
          </a:p>
          <a:p>
            <a:pPr lvl="1"/>
            <a:r>
              <a:rPr lang="en-US" dirty="0" smtClean="0"/>
              <a:t>Expert tab</a:t>
            </a:r>
          </a:p>
          <a:p>
            <a:pPr lvl="1"/>
            <a:r>
              <a:rPr lang="en-US" dirty="0" smtClean="0"/>
              <a:t>Highlight rows</a:t>
            </a:r>
          </a:p>
          <a:p>
            <a:pPr lvl="1"/>
            <a:r>
              <a:rPr lang="en-US" dirty="0" smtClean="0"/>
              <a:t>Select Loop</a:t>
            </a:r>
          </a:p>
          <a:p>
            <a:pPr lvl="1"/>
            <a:r>
              <a:rPr lang="en-US" dirty="0" smtClean="0"/>
              <a:t>Loop Properties</a:t>
            </a:r>
          </a:p>
          <a:p>
            <a:pPr lvl="2"/>
            <a:r>
              <a:rPr lang="en-US" dirty="0" smtClean="0"/>
              <a:t>Start/End Rows</a:t>
            </a:r>
          </a:p>
          <a:p>
            <a:pPr lvl="2"/>
            <a:r>
              <a:rPr lang="en-US" dirty="0" smtClean="0"/>
              <a:t>Column</a:t>
            </a:r>
          </a:p>
          <a:p>
            <a:pPr lvl="2"/>
            <a:r>
              <a:rPr lang="en-US" dirty="0" smtClean="0"/>
              <a:t>Identifiers</a:t>
            </a:r>
          </a:p>
          <a:p>
            <a:pPr lvl="1"/>
            <a:endParaRPr lang="en-US" dirty="0" smtClean="0"/>
          </a:p>
          <a:p>
            <a:pPr lvl="1"/>
            <a:endParaRPr lang="en-US" dirty="0" smtClean="0"/>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027467" y="1888480"/>
            <a:ext cx="4731785" cy="3382752"/>
          </a:xfrm>
          <a:prstGeom prst="rect">
            <a:avLst/>
          </a:prstGeom>
          <a:noFill/>
          <a:ln>
            <a:noFill/>
          </a:ln>
          <a:effectLst>
            <a:outerShdw blurRad="190500" algn="ctr" rotWithShape="0">
              <a:schemeClr val="tx1">
                <a:alpha val="70000"/>
              </a:scheme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 name="Oval 7"/>
          <p:cNvSpPr/>
          <p:nvPr/>
        </p:nvSpPr>
        <p:spPr>
          <a:xfrm>
            <a:off x="4183520" y="2038020"/>
            <a:ext cx="378953" cy="397163"/>
          </a:xfrm>
          <a:prstGeom prst="ellipse">
            <a:avLst/>
          </a:prstGeom>
          <a:noFill/>
          <a:ln w="28575">
            <a:solidFill>
              <a:schemeClr val="accent6">
                <a:lumMod val="7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pic>
        <p:nvPicPr>
          <p:cNvPr id="1028"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62474" y="2781131"/>
            <a:ext cx="3990975" cy="3409950"/>
          </a:xfrm>
          <a:prstGeom prst="rect">
            <a:avLst/>
          </a:prstGeom>
          <a:noFill/>
          <a:ln>
            <a:noFill/>
          </a:ln>
          <a:effectLst>
            <a:outerShdw blurRad="190500" algn="ctr" rotWithShape="0">
              <a:schemeClr val="tx1">
                <a:alpha val="70000"/>
              </a:scheme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9" name="Chevron 8"/>
          <p:cNvSpPr/>
          <p:nvPr/>
        </p:nvSpPr>
        <p:spPr>
          <a:xfrm>
            <a:off x="7772400" y="76215"/>
            <a:ext cx="922288" cy="597877"/>
          </a:xfrm>
          <a:prstGeom prst="chevron">
            <a:avLst>
              <a:gd name="adj" fmla="val 40000"/>
            </a:avLst>
          </a:prstGeom>
          <a:solidFill>
            <a:srgbClr val="295071"/>
          </a:solidFill>
        </p:spPr>
        <p:style>
          <a:lnRef idx="2">
            <a:schemeClr val="lt1">
              <a:hueOff val="0"/>
              <a:satOff val="0"/>
              <a:lumOff val="0"/>
              <a:alphaOff val="0"/>
            </a:schemeClr>
          </a:lnRef>
          <a:fillRef idx="1">
            <a:scrgbClr r="0" g="0" b="0"/>
          </a:fillRef>
          <a:effectRef idx="0">
            <a:schemeClr val="accent3">
              <a:hueOff val="0"/>
              <a:satOff val="0"/>
              <a:lumOff val="0"/>
              <a:alphaOff val="0"/>
            </a:schemeClr>
          </a:effectRef>
          <a:fontRef idx="minor">
            <a:schemeClr val="lt1"/>
          </a:fontRef>
        </p:style>
        <p:txBody>
          <a:bodyPr/>
          <a:lstStyle/>
          <a:p>
            <a:r>
              <a:rPr lang="en-US" sz="3600" dirty="0" smtClean="0">
                <a:latin typeface="Broadway" panose="04040905080B02020502" pitchFamily="82" charset="0"/>
              </a:rPr>
              <a:t>T</a:t>
            </a:r>
            <a:endParaRPr lang="en-US" sz="3600" dirty="0">
              <a:latin typeface="Broadway" panose="04040905080B02020502" pitchFamily="82" charset="0"/>
            </a:endParaRPr>
          </a:p>
        </p:txBody>
      </p:sp>
    </p:spTree>
    <p:extLst>
      <p:ext uri="{BB962C8B-B14F-4D97-AF65-F5344CB8AC3E}">
        <p14:creationId xmlns:p14="http://schemas.microsoft.com/office/powerpoint/2010/main" val="14200210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inVertic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nodeType="clickEffect">
                                  <p:stCondLst>
                                    <p:cond delay="0"/>
                                  </p:stCondLst>
                                  <p:childTnLst>
                                    <p:set>
                                      <p:cBhvr>
                                        <p:cTn id="15" dur="1" fill="hold">
                                          <p:stCondLst>
                                            <p:cond delay="0"/>
                                          </p:stCondLst>
                                        </p:cTn>
                                        <p:tgtEl>
                                          <p:spTgt spid="3">
                                            <p:txEl>
                                              <p:pRg st="2" end="2"/>
                                            </p:txEl>
                                          </p:spTgt>
                                        </p:tgtEl>
                                        <p:attrNameLst>
                                          <p:attrName>style.visibility</p:attrName>
                                        </p:attrNameLst>
                                      </p:cBhvr>
                                      <p:to>
                                        <p:strVal val="visible"/>
                                      </p:to>
                                    </p:set>
                                  </p:childTnLst>
                                </p:cTn>
                              </p:par>
                              <p:par>
                                <p:cTn id="16" presetID="10" presetClass="entr" presetSubtype="0" fill="hold" nodeType="withEffect">
                                  <p:stCondLst>
                                    <p:cond delay="0"/>
                                  </p:stCondLst>
                                  <p:childTnLst>
                                    <p:set>
                                      <p:cBhvr>
                                        <p:cTn id="17" dur="1" fill="hold">
                                          <p:stCondLst>
                                            <p:cond delay="0"/>
                                          </p:stCondLst>
                                        </p:cTn>
                                        <p:tgtEl>
                                          <p:spTgt spid="1026"/>
                                        </p:tgtEl>
                                        <p:attrNameLst>
                                          <p:attrName>style.visibility</p:attrName>
                                        </p:attrNameLst>
                                      </p:cBhvr>
                                      <p:to>
                                        <p:strVal val="visible"/>
                                      </p:to>
                                    </p:set>
                                    <p:animEffect transition="in" filter="fade">
                                      <p:cBhvr>
                                        <p:cTn id="18" dur="500"/>
                                        <p:tgtEl>
                                          <p:spTgt spid="1026"/>
                                        </p:tgtEl>
                                      </p:cBhvr>
                                    </p:animEffec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childTnLst>
                                </p:cTn>
                              </p:par>
                            </p:childTnLst>
                          </p:cTn>
                        </p:par>
                        <p:par>
                          <p:cTn id="23" fill="hold">
                            <p:stCondLst>
                              <p:cond delay="0"/>
                            </p:stCondLst>
                            <p:childTnLst>
                              <p:par>
                                <p:cTn id="24" presetID="10" presetClass="entr" presetSubtype="0" fill="hold" grpId="0" nodeType="after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fade">
                                      <p:cBhvr>
                                        <p:cTn id="26" dur="500"/>
                                        <p:tgtEl>
                                          <p:spTgt spid="8"/>
                                        </p:tgtEl>
                                      </p:cBhvr>
                                    </p:animEffec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childTnLst>
                                </p:cTn>
                              </p:par>
                            </p:childTnLst>
                          </p:cTn>
                        </p:par>
                        <p:par>
                          <p:cTn id="31" fill="hold">
                            <p:stCondLst>
                              <p:cond delay="0"/>
                            </p:stCondLst>
                            <p:childTnLst>
                              <p:par>
                                <p:cTn id="32" presetID="10" presetClass="entr" presetSubtype="0" fill="hold" nodeType="afterEffect">
                                  <p:stCondLst>
                                    <p:cond delay="0"/>
                                  </p:stCondLst>
                                  <p:childTnLst>
                                    <p:set>
                                      <p:cBhvr>
                                        <p:cTn id="33" dur="1" fill="hold">
                                          <p:stCondLst>
                                            <p:cond delay="0"/>
                                          </p:stCondLst>
                                        </p:cTn>
                                        <p:tgtEl>
                                          <p:spTgt spid="3">
                                            <p:txEl>
                                              <p:pRg st="5" end="5"/>
                                            </p:txEl>
                                          </p:spTgt>
                                        </p:tgtEl>
                                        <p:attrNameLst>
                                          <p:attrName>style.visibility</p:attrName>
                                        </p:attrNameLst>
                                      </p:cBhvr>
                                      <p:to>
                                        <p:strVal val="visible"/>
                                      </p:to>
                                    </p:set>
                                    <p:animEffect transition="in" filter="fade">
                                      <p:cBhvr>
                                        <p:cTn id="34" dur="500"/>
                                        <p:tgtEl>
                                          <p:spTgt spid="3">
                                            <p:txEl>
                                              <p:pRg st="5" end="5"/>
                                            </p:txEl>
                                          </p:spTgt>
                                        </p:tgtEl>
                                      </p:cBhvr>
                                    </p:animEffect>
                                  </p:childTnLst>
                                </p:cTn>
                              </p:par>
                            </p:childTnLst>
                          </p:cTn>
                        </p:par>
                        <p:par>
                          <p:cTn id="35" fill="hold">
                            <p:stCondLst>
                              <p:cond delay="500"/>
                            </p:stCondLst>
                            <p:childTnLst>
                              <p:par>
                                <p:cTn id="36" presetID="10" presetClass="entr" presetSubtype="0" fill="hold" nodeType="afterEffect">
                                  <p:stCondLst>
                                    <p:cond delay="0"/>
                                  </p:stCondLst>
                                  <p:childTnLst>
                                    <p:set>
                                      <p:cBhvr>
                                        <p:cTn id="37" dur="1" fill="hold">
                                          <p:stCondLst>
                                            <p:cond delay="0"/>
                                          </p:stCondLst>
                                        </p:cTn>
                                        <p:tgtEl>
                                          <p:spTgt spid="1028"/>
                                        </p:tgtEl>
                                        <p:attrNameLst>
                                          <p:attrName>style.visibility</p:attrName>
                                        </p:attrNameLst>
                                      </p:cBhvr>
                                      <p:to>
                                        <p:strVal val="visible"/>
                                      </p:to>
                                    </p:set>
                                    <p:animEffect transition="in" filter="fade">
                                      <p:cBhvr>
                                        <p:cTn id="38" dur="500"/>
                                        <p:tgtEl>
                                          <p:spTgt spid="1028"/>
                                        </p:tgtEl>
                                      </p:cBhvr>
                                    </p:animEffect>
                                  </p:childTnLst>
                                </p:cTn>
                              </p:par>
                            </p:childTnLst>
                          </p:cTn>
                        </p:par>
                        <p:par>
                          <p:cTn id="39" fill="hold">
                            <p:stCondLst>
                              <p:cond delay="1000"/>
                            </p:stCondLst>
                            <p:childTnLst>
                              <p:par>
                                <p:cTn id="40" presetID="10" presetClass="entr" presetSubtype="0" fill="hold" nodeType="afterEffect">
                                  <p:stCondLst>
                                    <p:cond delay="0"/>
                                  </p:stCondLst>
                                  <p:childTnLst>
                                    <p:set>
                                      <p:cBhvr>
                                        <p:cTn id="41" dur="1" fill="hold">
                                          <p:stCondLst>
                                            <p:cond delay="0"/>
                                          </p:stCondLst>
                                        </p:cTn>
                                        <p:tgtEl>
                                          <p:spTgt spid="3">
                                            <p:txEl>
                                              <p:pRg st="6" end="6"/>
                                            </p:txEl>
                                          </p:spTgt>
                                        </p:tgtEl>
                                        <p:attrNameLst>
                                          <p:attrName>style.visibility</p:attrName>
                                        </p:attrNameLst>
                                      </p:cBhvr>
                                      <p:to>
                                        <p:strVal val="visible"/>
                                      </p:to>
                                    </p:set>
                                    <p:animEffect transition="in" filter="fade">
                                      <p:cBhvr>
                                        <p:cTn id="42" dur="1000"/>
                                        <p:tgtEl>
                                          <p:spTgt spid="3">
                                            <p:txEl>
                                              <p:pRg st="6" end="6"/>
                                            </p:txEl>
                                          </p:spTgt>
                                        </p:tgtEl>
                                      </p:cBhvr>
                                    </p:animEffect>
                                  </p:childTnLst>
                                </p:cTn>
                              </p:par>
                            </p:childTnLst>
                          </p:cTn>
                        </p:par>
                        <p:par>
                          <p:cTn id="43" fill="hold">
                            <p:stCondLst>
                              <p:cond delay="2000"/>
                            </p:stCondLst>
                            <p:childTnLst>
                              <p:par>
                                <p:cTn id="44" presetID="10" presetClass="entr" presetSubtype="0" fill="hold" nodeType="afterEffect">
                                  <p:stCondLst>
                                    <p:cond delay="0"/>
                                  </p:stCondLst>
                                  <p:childTnLst>
                                    <p:set>
                                      <p:cBhvr>
                                        <p:cTn id="45" dur="1" fill="hold">
                                          <p:stCondLst>
                                            <p:cond delay="0"/>
                                          </p:stCondLst>
                                        </p:cTn>
                                        <p:tgtEl>
                                          <p:spTgt spid="3">
                                            <p:txEl>
                                              <p:pRg st="7" end="7"/>
                                            </p:txEl>
                                          </p:spTgt>
                                        </p:tgtEl>
                                        <p:attrNameLst>
                                          <p:attrName>style.visibility</p:attrName>
                                        </p:attrNameLst>
                                      </p:cBhvr>
                                      <p:to>
                                        <p:strVal val="visible"/>
                                      </p:to>
                                    </p:set>
                                    <p:animEffect transition="in" filter="fade">
                                      <p:cBhvr>
                                        <p:cTn id="46" dur="10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Introduction</a:t>
            </a:r>
            <a:endParaRPr lang="en-US" dirty="0"/>
          </a:p>
        </p:txBody>
      </p:sp>
      <p:pic>
        <p:nvPicPr>
          <p:cNvPr id="8" name="Picture 7" descr="7111051320.png"/>
          <p:cNvPicPr>
            <a:picLocks noChangeAspect="1"/>
          </p:cNvPicPr>
          <p:nvPr/>
        </p:nvPicPr>
        <p:blipFill>
          <a:blip r:embed="rId3"/>
          <a:stretch>
            <a:fillRect/>
          </a:stretch>
        </p:blipFill>
        <p:spPr>
          <a:xfrm>
            <a:off x="800572" y="1206778"/>
            <a:ext cx="7542857" cy="4444444"/>
          </a:xfrm>
          <a:prstGeom prst="rect">
            <a:avLst/>
          </a:prstGeom>
        </p:spPr>
      </p:pic>
    </p:spTree>
    <p:extLst>
      <p:ext uri="{BB962C8B-B14F-4D97-AF65-F5344CB8AC3E}">
        <p14:creationId xmlns:p14="http://schemas.microsoft.com/office/powerpoint/2010/main" val="2972747936"/>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Multi-Line Item Transactions</a:t>
            </a:r>
          </a:p>
        </p:txBody>
      </p:sp>
      <p:sp>
        <p:nvSpPr>
          <p:cNvPr id="3" name="Content Placeholder 2"/>
          <p:cNvSpPr>
            <a:spLocks noGrp="1"/>
          </p:cNvSpPr>
          <p:nvPr>
            <p:ph idx="1"/>
          </p:nvPr>
        </p:nvSpPr>
        <p:spPr>
          <a:xfrm>
            <a:off x="457200" y="1259114"/>
            <a:ext cx="8229600" cy="5007871"/>
          </a:xfrm>
        </p:spPr>
        <p:txBody>
          <a:bodyPr>
            <a:normAutofit/>
          </a:bodyPr>
          <a:lstStyle/>
          <a:p>
            <a:pPr lvl="1"/>
            <a:r>
              <a:rPr lang="en-US" dirty="0" smtClean="0"/>
              <a:t>Rows added</a:t>
            </a:r>
          </a:p>
          <a:p>
            <a:pPr lvl="1"/>
            <a:endParaRPr lang="en-US" dirty="0" smtClean="0"/>
          </a:p>
          <a:p>
            <a:pPr lvl="1"/>
            <a:endParaRPr lang="en-US" dirty="0"/>
          </a:p>
          <a:p>
            <a:pPr lvl="1"/>
            <a:endParaRPr lang="en-US" dirty="0" smtClean="0"/>
          </a:p>
          <a:p>
            <a:pPr lvl="1"/>
            <a:r>
              <a:rPr lang="en-US" dirty="0" smtClean="0"/>
              <a:t>Template auto populated</a:t>
            </a:r>
          </a:p>
          <a:p>
            <a:pPr lvl="2"/>
            <a:endParaRPr lang="en-US" dirty="0" smtClean="0"/>
          </a:p>
          <a:p>
            <a:pPr lvl="1"/>
            <a:r>
              <a:rPr lang="en-US" dirty="0" smtClean="0"/>
              <a:t>Delete Loop by deleting a row</a:t>
            </a:r>
            <a:endParaRPr lang="en-US" dirty="0"/>
          </a:p>
          <a:p>
            <a:pPr lvl="2"/>
            <a:endParaRPr lang="en-US" dirty="0" smtClean="0"/>
          </a:p>
          <a:p>
            <a:pPr lvl="1"/>
            <a:r>
              <a:rPr lang="en-US" dirty="0" smtClean="0"/>
              <a:t>When not to apply a Loop</a:t>
            </a:r>
          </a:p>
          <a:p>
            <a:endParaRPr lang="en-US" dirty="0" smtClean="0"/>
          </a:p>
          <a:p>
            <a:endParaRPr lang="en-US" dirty="0" smtClean="0"/>
          </a:p>
          <a:p>
            <a:pPr lvl="1"/>
            <a:endParaRPr lang="en-US" dirty="0" smtClean="0"/>
          </a:p>
        </p:txBody>
      </p:sp>
      <p:pic>
        <p:nvPicPr>
          <p:cNvPr id="7"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07497" y="988350"/>
            <a:ext cx="3695112" cy="1819132"/>
          </a:xfrm>
          <a:prstGeom prst="rect">
            <a:avLst/>
          </a:prstGeom>
          <a:noFill/>
          <a:ln>
            <a:noFill/>
          </a:ln>
          <a:effectLst>
            <a:outerShdw blurRad="190500" algn="ctr" rotWithShape="0">
              <a:schemeClr val="tx1">
                <a:alpha val="70000"/>
              </a:scheme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075"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124063" y="3032823"/>
            <a:ext cx="981075" cy="1209675"/>
          </a:xfrm>
          <a:prstGeom prst="rect">
            <a:avLst/>
          </a:prstGeom>
          <a:noFill/>
          <a:ln>
            <a:noFill/>
          </a:ln>
          <a:effectLst>
            <a:outerShdw blurRad="190500" algn="ctr" rotWithShape="0">
              <a:schemeClr val="tx1">
                <a:alpha val="70000"/>
              </a:scheme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 name="Chevron 7"/>
          <p:cNvSpPr/>
          <p:nvPr/>
        </p:nvSpPr>
        <p:spPr>
          <a:xfrm>
            <a:off x="7772400" y="76215"/>
            <a:ext cx="922288" cy="597877"/>
          </a:xfrm>
          <a:prstGeom prst="chevron">
            <a:avLst>
              <a:gd name="adj" fmla="val 40000"/>
            </a:avLst>
          </a:prstGeom>
          <a:solidFill>
            <a:srgbClr val="295071"/>
          </a:solidFill>
        </p:spPr>
        <p:style>
          <a:lnRef idx="2">
            <a:schemeClr val="lt1">
              <a:hueOff val="0"/>
              <a:satOff val="0"/>
              <a:lumOff val="0"/>
              <a:alphaOff val="0"/>
            </a:schemeClr>
          </a:lnRef>
          <a:fillRef idx="1">
            <a:scrgbClr r="0" g="0" b="0"/>
          </a:fillRef>
          <a:effectRef idx="0">
            <a:schemeClr val="accent3">
              <a:hueOff val="0"/>
              <a:satOff val="0"/>
              <a:lumOff val="0"/>
              <a:alphaOff val="0"/>
            </a:schemeClr>
          </a:effectRef>
          <a:fontRef idx="minor">
            <a:schemeClr val="lt1"/>
          </a:fontRef>
        </p:style>
        <p:txBody>
          <a:bodyPr/>
          <a:lstStyle/>
          <a:p>
            <a:r>
              <a:rPr lang="en-US" sz="3600" dirty="0" smtClean="0">
                <a:latin typeface="Broadway" panose="04040905080B02020502" pitchFamily="82" charset="0"/>
              </a:rPr>
              <a:t>T</a:t>
            </a:r>
            <a:endParaRPr lang="en-US" sz="3600" dirty="0">
              <a:latin typeface="Broadway" panose="04040905080B02020502" pitchFamily="82" charset="0"/>
            </a:endParaRPr>
          </a:p>
        </p:txBody>
      </p:sp>
    </p:spTree>
    <p:extLst>
      <p:ext uri="{BB962C8B-B14F-4D97-AF65-F5344CB8AC3E}">
        <p14:creationId xmlns:p14="http://schemas.microsoft.com/office/powerpoint/2010/main" val="40479285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par>
                          <p:cTn id="7" fill="hold">
                            <p:stCondLst>
                              <p:cond delay="0"/>
                            </p:stCondLst>
                            <p:childTnLst>
                              <p:par>
                                <p:cTn id="8" presetID="10" presetClass="entr" presetSubtype="0" fill="hold" nodeType="after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par>
                          <p:cTn id="15" fill="hold">
                            <p:stCondLst>
                              <p:cond delay="0"/>
                            </p:stCondLst>
                            <p:childTnLst>
                              <p:par>
                                <p:cTn id="16" presetID="10" presetClass="entr" presetSubtype="0" fill="hold" nodeType="afterEffect">
                                  <p:stCondLst>
                                    <p:cond delay="0"/>
                                  </p:stCondLst>
                                  <p:childTnLst>
                                    <p:set>
                                      <p:cBhvr>
                                        <p:cTn id="17" dur="1" fill="hold">
                                          <p:stCondLst>
                                            <p:cond delay="0"/>
                                          </p:stCondLst>
                                        </p:cTn>
                                        <p:tgtEl>
                                          <p:spTgt spid="3075"/>
                                        </p:tgtEl>
                                        <p:attrNameLst>
                                          <p:attrName>style.visibility</p:attrName>
                                        </p:attrNameLst>
                                      </p:cBhvr>
                                      <p:to>
                                        <p:strVal val="visible"/>
                                      </p:to>
                                    </p:set>
                                    <p:animEffect transition="in" filter="fade">
                                      <p:cBhvr>
                                        <p:cTn id="18" dur="500"/>
                                        <p:tgtEl>
                                          <p:spTgt spid="3075"/>
                                        </p:tgtEl>
                                      </p:cBhvr>
                                    </p:animEffec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Multi-Line Item Transactions</a:t>
            </a:r>
          </a:p>
        </p:txBody>
      </p:sp>
      <p:sp>
        <p:nvSpPr>
          <p:cNvPr id="8" name="Chevron 7"/>
          <p:cNvSpPr/>
          <p:nvPr/>
        </p:nvSpPr>
        <p:spPr>
          <a:xfrm>
            <a:off x="7772400" y="76215"/>
            <a:ext cx="922288" cy="597877"/>
          </a:xfrm>
          <a:prstGeom prst="chevron">
            <a:avLst>
              <a:gd name="adj" fmla="val 40000"/>
            </a:avLst>
          </a:prstGeom>
          <a:solidFill>
            <a:srgbClr val="295071"/>
          </a:solidFill>
        </p:spPr>
        <p:style>
          <a:lnRef idx="2">
            <a:schemeClr val="lt1">
              <a:hueOff val="0"/>
              <a:satOff val="0"/>
              <a:lumOff val="0"/>
              <a:alphaOff val="0"/>
            </a:schemeClr>
          </a:lnRef>
          <a:fillRef idx="1">
            <a:scrgbClr r="0" g="0" b="0"/>
          </a:fillRef>
          <a:effectRef idx="0">
            <a:schemeClr val="accent3">
              <a:hueOff val="0"/>
              <a:satOff val="0"/>
              <a:lumOff val="0"/>
              <a:alphaOff val="0"/>
            </a:schemeClr>
          </a:effectRef>
          <a:fontRef idx="minor">
            <a:schemeClr val="lt1"/>
          </a:fontRef>
        </p:style>
        <p:txBody>
          <a:bodyPr/>
          <a:lstStyle/>
          <a:p>
            <a:r>
              <a:rPr lang="en-US" sz="3600" dirty="0" smtClean="0">
                <a:latin typeface="Broadway" panose="04040905080B02020502" pitchFamily="82" charset="0"/>
              </a:rPr>
              <a:t>T</a:t>
            </a:r>
            <a:endParaRPr lang="en-US" sz="3600" dirty="0">
              <a:latin typeface="Broadway" panose="04040905080B02020502" pitchFamily="82" charset="0"/>
            </a:endParaRPr>
          </a:p>
        </p:txBody>
      </p:sp>
      <p:pic>
        <p:nvPicPr>
          <p:cNvPr id="5" name="AUTHORJournalEntry">
            <a:hlinkClick r:id="" action="ppaction://media"/>
          </p:cNvPr>
          <p:cNvPicPr>
            <a:picLocks noGrp="1" noChangeAspect="1"/>
          </p:cNvPicPr>
          <p:nvPr>
            <p:ph idx="1"/>
            <a:videoFile r:link="rId2"/>
            <p:extLst>
              <p:ext uri="{DAA4B4D4-6D71-4841-9C94-3DE7FCFB9230}">
                <p14:media xmlns:p14="http://schemas.microsoft.com/office/powerpoint/2010/main" r:embed="rId1"/>
              </p:ext>
            </p:extLst>
          </p:nvPr>
        </p:nvPicPr>
        <p:blipFill>
          <a:blip r:embed="rId5"/>
          <a:stretch>
            <a:fillRect/>
          </a:stretch>
        </p:blipFill>
        <p:spPr>
          <a:xfrm>
            <a:off x="533400" y="1217613"/>
            <a:ext cx="8105775" cy="4559300"/>
          </a:xfrm>
        </p:spPr>
      </p:pic>
    </p:spTree>
    <p:extLst>
      <p:ext uri="{BB962C8B-B14F-4D97-AF65-F5344CB8AC3E}">
        <p14:creationId xmlns:p14="http://schemas.microsoft.com/office/powerpoint/2010/main" val="4292754313"/>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5"/>
                                        </p:tgtEl>
                                      </p:cBhvr>
                                    </p:cmd>
                                  </p:childTnLst>
                                </p:cTn>
                              </p:par>
                            </p:childTnLst>
                          </p:cTn>
                        </p:par>
                      </p:childTnLst>
                    </p:cTn>
                  </p:par>
                </p:childTnLst>
              </p:cTn>
              <p:nextCondLst>
                <p:cond evt="onClick" delay="0">
                  <p:tgtEl>
                    <p:spTgt spid="5"/>
                  </p:tgtEl>
                </p:cond>
              </p:nextCondLst>
            </p:seq>
            <p:video>
              <p:cMediaNode vol="80000">
                <p:cTn id="7" fill="hold" display="0">
                  <p:stCondLst>
                    <p:cond delay="indefinite"/>
                  </p:stCondLst>
                </p:cTn>
                <p:tgtEl>
                  <p:spTgt spid="5"/>
                </p:tgtEl>
              </p:cMediaNode>
            </p:video>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Multi-Sheet Loops</a:t>
            </a:r>
          </a:p>
        </p:txBody>
      </p:sp>
      <p:sp>
        <p:nvSpPr>
          <p:cNvPr id="3" name="Content Placeholder 2"/>
          <p:cNvSpPr>
            <a:spLocks noGrp="1"/>
          </p:cNvSpPr>
          <p:nvPr>
            <p:ph idx="1"/>
          </p:nvPr>
        </p:nvSpPr>
        <p:spPr/>
        <p:txBody>
          <a:bodyPr/>
          <a:lstStyle/>
          <a:p>
            <a:pPr lvl="1"/>
            <a:r>
              <a:rPr lang="en-US" dirty="0" smtClean="0"/>
              <a:t>Add </a:t>
            </a:r>
            <a:r>
              <a:rPr lang="en-US" dirty="0"/>
              <a:t>s</a:t>
            </a:r>
            <a:r>
              <a:rPr lang="en-US" dirty="0" smtClean="0"/>
              <a:t>heet</a:t>
            </a:r>
          </a:p>
          <a:p>
            <a:pPr lvl="1"/>
            <a:r>
              <a:rPr lang="en-US" dirty="0" smtClean="0"/>
              <a:t>Select rows</a:t>
            </a:r>
          </a:p>
          <a:p>
            <a:pPr lvl="1"/>
            <a:r>
              <a:rPr lang="en-US" dirty="0" smtClean="0"/>
              <a:t>Add Loop</a:t>
            </a:r>
          </a:p>
          <a:p>
            <a:pPr lvl="2"/>
            <a:r>
              <a:rPr lang="en-US" dirty="0" smtClean="0"/>
              <a:t>Apply Multi Sheet</a:t>
            </a:r>
          </a:p>
          <a:p>
            <a:pPr lvl="2"/>
            <a:r>
              <a:rPr lang="en-US" dirty="0" smtClean="0"/>
              <a:t>Select Sheets</a:t>
            </a:r>
          </a:p>
          <a:p>
            <a:pPr lvl="2"/>
            <a:r>
              <a:rPr lang="en-US" dirty="0" smtClean="0"/>
              <a:t>Enter Column</a:t>
            </a:r>
          </a:p>
          <a:p>
            <a:pPr marL="0" indent="0">
              <a:buNone/>
            </a:pPr>
            <a:endParaRPr lang="en-US" dirty="0" smtClean="0"/>
          </a:p>
          <a:p>
            <a:endParaRPr lang="en-US" dirty="0" smtClean="0"/>
          </a:p>
          <a:p>
            <a:pPr lvl="1"/>
            <a:endParaRPr lang="en-US" dirty="0" smtClean="0"/>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079631" y="2019163"/>
            <a:ext cx="4726965" cy="3763611"/>
          </a:xfrm>
          <a:prstGeom prst="rect">
            <a:avLst/>
          </a:prstGeom>
          <a:noFill/>
          <a:ln>
            <a:noFill/>
          </a:ln>
          <a:effectLst>
            <a:outerShdw blurRad="190500" algn="ctr" rotWithShape="0">
              <a:schemeClr val="tx1">
                <a:alpha val="70000"/>
              </a:scheme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Oval 6"/>
          <p:cNvSpPr/>
          <p:nvPr/>
        </p:nvSpPr>
        <p:spPr>
          <a:xfrm>
            <a:off x="4227122" y="2947988"/>
            <a:ext cx="1174871" cy="238125"/>
          </a:xfrm>
          <a:prstGeom prst="ellipse">
            <a:avLst/>
          </a:prstGeom>
          <a:noFill/>
          <a:ln w="28575">
            <a:solidFill>
              <a:schemeClr val="accent6">
                <a:lumMod val="7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8" name="Chevron 7"/>
          <p:cNvSpPr/>
          <p:nvPr/>
        </p:nvSpPr>
        <p:spPr>
          <a:xfrm>
            <a:off x="7772400" y="76215"/>
            <a:ext cx="922288" cy="597877"/>
          </a:xfrm>
          <a:prstGeom prst="chevron">
            <a:avLst>
              <a:gd name="adj" fmla="val 40000"/>
            </a:avLst>
          </a:prstGeom>
          <a:solidFill>
            <a:srgbClr val="295071"/>
          </a:solidFill>
        </p:spPr>
        <p:style>
          <a:lnRef idx="2">
            <a:schemeClr val="lt1">
              <a:hueOff val="0"/>
              <a:satOff val="0"/>
              <a:lumOff val="0"/>
              <a:alphaOff val="0"/>
            </a:schemeClr>
          </a:lnRef>
          <a:fillRef idx="1">
            <a:scrgbClr r="0" g="0" b="0"/>
          </a:fillRef>
          <a:effectRef idx="0">
            <a:schemeClr val="accent3">
              <a:hueOff val="0"/>
              <a:satOff val="0"/>
              <a:lumOff val="0"/>
              <a:alphaOff val="0"/>
            </a:schemeClr>
          </a:effectRef>
          <a:fontRef idx="minor">
            <a:schemeClr val="lt1"/>
          </a:fontRef>
        </p:style>
        <p:txBody>
          <a:bodyPr/>
          <a:lstStyle/>
          <a:p>
            <a:r>
              <a:rPr lang="en-US" sz="3600" dirty="0" smtClean="0">
                <a:latin typeface="Broadway" panose="04040905080B02020502" pitchFamily="82" charset="0"/>
              </a:rPr>
              <a:t>T</a:t>
            </a:r>
            <a:endParaRPr lang="en-US" sz="3600" dirty="0">
              <a:latin typeface="Broadway" panose="04040905080B02020502" pitchFamily="82" charset="0"/>
            </a:endParaRPr>
          </a:p>
        </p:txBody>
      </p:sp>
    </p:spTree>
    <p:extLst>
      <p:ext uri="{BB962C8B-B14F-4D97-AF65-F5344CB8AC3E}">
        <p14:creationId xmlns:p14="http://schemas.microsoft.com/office/powerpoint/2010/main" val="684329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par>
                          <p:cTn id="15" fill="hold">
                            <p:stCondLst>
                              <p:cond delay="0"/>
                            </p:stCondLst>
                            <p:childTnLst>
                              <p:par>
                                <p:cTn id="16" presetID="10" presetClass="entr" presetSubtype="0" fill="hold" nodeType="afterEffect">
                                  <p:stCondLst>
                                    <p:cond delay="0"/>
                                  </p:stCondLst>
                                  <p:childTnLst>
                                    <p:set>
                                      <p:cBhvr>
                                        <p:cTn id="17" dur="1" fill="hold">
                                          <p:stCondLst>
                                            <p:cond delay="0"/>
                                          </p:stCondLst>
                                        </p:cTn>
                                        <p:tgtEl>
                                          <p:spTgt spid="3">
                                            <p:txEl>
                                              <p:pRg st="3" end="3"/>
                                            </p:txEl>
                                          </p:spTgt>
                                        </p:tgtEl>
                                        <p:attrNameLst>
                                          <p:attrName>style.visibility</p:attrName>
                                        </p:attrNameLst>
                                      </p:cBhvr>
                                      <p:to>
                                        <p:strVal val="visible"/>
                                      </p:to>
                                    </p:set>
                                    <p:animEffect transition="in" filter="fade">
                                      <p:cBhvr>
                                        <p:cTn id="18" dur="500"/>
                                        <p:tgtEl>
                                          <p:spTgt spid="3">
                                            <p:txEl>
                                              <p:pRg st="3" end="3"/>
                                            </p:txEl>
                                          </p:spTgt>
                                        </p:tgtEl>
                                      </p:cBhvr>
                                    </p:animEffect>
                                  </p:childTnLst>
                                </p:cTn>
                              </p:par>
                            </p:childTnLst>
                          </p:cTn>
                        </p:par>
                        <p:par>
                          <p:cTn id="19" fill="hold">
                            <p:stCondLst>
                              <p:cond delay="500"/>
                            </p:stCondLst>
                            <p:childTnLst>
                              <p:par>
                                <p:cTn id="20" presetID="10" presetClass="entr" presetSubtype="0" fill="hold" grpId="0" nodeType="after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500"/>
                                        <p:tgtEl>
                                          <p:spTgt spid="7"/>
                                        </p:tgtEl>
                                      </p:cBhvr>
                                    </p:animEffect>
                                  </p:childTnLst>
                                </p:cTn>
                              </p:par>
                            </p:childTnLst>
                          </p:cTn>
                        </p:par>
                        <p:par>
                          <p:cTn id="23" fill="hold">
                            <p:stCondLst>
                              <p:cond delay="1000"/>
                            </p:stCondLst>
                            <p:childTnLst>
                              <p:par>
                                <p:cTn id="24" presetID="10" presetClass="entr" presetSubtype="0" fill="hold" nodeType="afterEffect">
                                  <p:stCondLst>
                                    <p:cond delay="0"/>
                                  </p:stCondLst>
                                  <p:childTnLst>
                                    <p:set>
                                      <p:cBhvr>
                                        <p:cTn id="25" dur="1" fill="hold">
                                          <p:stCondLst>
                                            <p:cond delay="0"/>
                                          </p:stCondLst>
                                        </p:cTn>
                                        <p:tgtEl>
                                          <p:spTgt spid="3">
                                            <p:txEl>
                                              <p:pRg st="4" end="4"/>
                                            </p:txEl>
                                          </p:spTgt>
                                        </p:tgtEl>
                                        <p:attrNameLst>
                                          <p:attrName>style.visibility</p:attrName>
                                        </p:attrNameLst>
                                      </p:cBhvr>
                                      <p:to>
                                        <p:strVal val="visible"/>
                                      </p:to>
                                    </p:set>
                                    <p:animEffect transition="in" filter="fade">
                                      <p:cBhvr>
                                        <p:cTn id="26" dur="500"/>
                                        <p:tgtEl>
                                          <p:spTgt spid="3">
                                            <p:txEl>
                                              <p:pRg st="4" end="4"/>
                                            </p:txEl>
                                          </p:spTgt>
                                        </p:tgtEl>
                                      </p:cBhvr>
                                    </p:animEffect>
                                  </p:childTnLst>
                                </p:cTn>
                              </p:par>
                            </p:childTnLst>
                          </p:cTn>
                        </p:par>
                        <p:par>
                          <p:cTn id="27" fill="hold">
                            <p:stCondLst>
                              <p:cond delay="1500"/>
                            </p:stCondLst>
                            <p:childTnLst>
                              <p:par>
                                <p:cTn id="28" presetID="10" presetClass="entr" presetSubtype="0" fill="hold" nodeType="afterEffect">
                                  <p:stCondLst>
                                    <p:cond delay="0"/>
                                  </p:stCondLst>
                                  <p:childTnLst>
                                    <p:set>
                                      <p:cBhvr>
                                        <p:cTn id="29" dur="1" fill="hold">
                                          <p:stCondLst>
                                            <p:cond delay="0"/>
                                          </p:stCondLst>
                                        </p:cTn>
                                        <p:tgtEl>
                                          <p:spTgt spid="3">
                                            <p:txEl>
                                              <p:pRg st="5" end="5"/>
                                            </p:txEl>
                                          </p:spTgt>
                                        </p:tgtEl>
                                        <p:attrNameLst>
                                          <p:attrName>style.visibility</p:attrName>
                                        </p:attrNameLst>
                                      </p:cBhvr>
                                      <p:to>
                                        <p:strVal val="visible"/>
                                      </p:to>
                                    </p:set>
                                    <p:animEffect transition="in" filter="fade">
                                      <p:cBhvr>
                                        <p:cTn id="30"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Multi-Sheet Loops</a:t>
            </a:r>
          </a:p>
        </p:txBody>
      </p:sp>
      <p:sp>
        <p:nvSpPr>
          <p:cNvPr id="3" name="Content Placeholder 2"/>
          <p:cNvSpPr>
            <a:spLocks noGrp="1"/>
          </p:cNvSpPr>
          <p:nvPr>
            <p:ph idx="1"/>
          </p:nvPr>
        </p:nvSpPr>
        <p:spPr>
          <a:xfrm>
            <a:off x="457200" y="1259114"/>
            <a:ext cx="8229600" cy="4892304"/>
          </a:xfrm>
        </p:spPr>
        <p:txBody>
          <a:bodyPr>
            <a:normAutofit/>
          </a:bodyPr>
          <a:lstStyle/>
          <a:p>
            <a:pPr lvl="1"/>
            <a:r>
              <a:rPr lang="en-US" dirty="0" smtClean="0"/>
              <a:t>Map to </a:t>
            </a:r>
            <a:r>
              <a:rPr lang="en-US" dirty="0"/>
              <a:t>c</a:t>
            </a:r>
            <a:r>
              <a:rPr lang="en-US" dirty="0" smtClean="0"/>
              <a:t>orrect </a:t>
            </a:r>
            <a:r>
              <a:rPr lang="en-US" dirty="0"/>
              <a:t>s</a:t>
            </a:r>
            <a:r>
              <a:rPr lang="en-US" dirty="0" smtClean="0"/>
              <a:t>heet</a:t>
            </a:r>
          </a:p>
          <a:p>
            <a:pPr lvl="1"/>
            <a:endParaRPr lang="en-US" dirty="0" smtClean="0"/>
          </a:p>
          <a:p>
            <a:pPr lvl="1"/>
            <a:endParaRPr lang="en-US" dirty="0"/>
          </a:p>
          <a:p>
            <a:pPr lvl="1"/>
            <a:endParaRPr lang="en-US" dirty="0" smtClean="0"/>
          </a:p>
          <a:p>
            <a:pPr lvl="1"/>
            <a:r>
              <a:rPr lang="en-US" dirty="0" smtClean="0"/>
              <a:t>Join Key Column</a:t>
            </a:r>
          </a:p>
          <a:p>
            <a:pPr lvl="2"/>
            <a:r>
              <a:rPr lang="en-US" dirty="0" smtClean="0"/>
              <a:t>Header – One </a:t>
            </a:r>
            <a:r>
              <a:rPr lang="en-US" dirty="0"/>
              <a:t>r</a:t>
            </a:r>
            <a:r>
              <a:rPr lang="en-US" dirty="0" smtClean="0"/>
              <a:t>ow</a:t>
            </a:r>
          </a:p>
          <a:p>
            <a:pPr lvl="2"/>
            <a:r>
              <a:rPr lang="en-US" dirty="0" smtClean="0"/>
              <a:t>Detail – Multiple </a:t>
            </a:r>
            <a:r>
              <a:rPr lang="en-US" dirty="0"/>
              <a:t>r</a:t>
            </a:r>
            <a:r>
              <a:rPr lang="en-US" dirty="0" smtClean="0"/>
              <a:t>ows</a:t>
            </a:r>
          </a:p>
          <a:p>
            <a:pPr lvl="1"/>
            <a:endParaRPr lang="en-US" dirty="0" smtClean="0"/>
          </a:p>
          <a:p>
            <a:pPr lvl="1"/>
            <a:r>
              <a:rPr lang="en-US" dirty="0" smtClean="0"/>
              <a:t>Log messages only on Header sheet</a:t>
            </a:r>
          </a:p>
          <a:p>
            <a:endParaRPr lang="en-US" dirty="0" smtClean="0"/>
          </a:p>
          <a:p>
            <a:endParaRPr lang="en-US" dirty="0" smtClean="0"/>
          </a:p>
          <a:p>
            <a:pPr lvl="1"/>
            <a:endParaRPr lang="en-US" dirty="0" smtClean="0"/>
          </a:p>
        </p:txBody>
      </p:sp>
      <p:pic>
        <p:nvPicPr>
          <p:cNvPr id="205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01537" y="1660554"/>
            <a:ext cx="5486400" cy="1104900"/>
          </a:xfrm>
          <a:prstGeom prst="rect">
            <a:avLst/>
          </a:prstGeom>
          <a:noFill/>
          <a:ln>
            <a:noFill/>
          </a:ln>
          <a:effectLst>
            <a:outerShdw blurRad="190500" algn="ctr" rotWithShape="0">
              <a:schemeClr val="tx1">
                <a:alpha val="70000"/>
              </a:scheme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2"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724947" y="2690584"/>
            <a:ext cx="2057400" cy="1533525"/>
          </a:xfrm>
          <a:prstGeom prst="rect">
            <a:avLst/>
          </a:prstGeom>
          <a:noFill/>
          <a:ln>
            <a:noFill/>
          </a:ln>
          <a:effectLst>
            <a:outerShdw blurRad="190500" algn="ctr" rotWithShape="0">
              <a:schemeClr val="tx1">
                <a:alpha val="70000"/>
              </a:scheme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3"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116154" y="2642526"/>
            <a:ext cx="1743075" cy="2486025"/>
          </a:xfrm>
          <a:prstGeom prst="rect">
            <a:avLst/>
          </a:prstGeom>
          <a:noFill/>
          <a:ln>
            <a:noFill/>
          </a:ln>
          <a:effectLst>
            <a:outerShdw blurRad="190500" algn="ctr" rotWithShape="0">
              <a:schemeClr val="tx1">
                <a:alpha val="70000"/>
              </a:scheme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1" name="Oval 10"/>
          <p:cNvSpPr/>
          <p:nvPr/>
        </p:nvSpPr>
        <p:spPr>
          <a:xfrm>
            <a:off x="6359236" y="1584888"/>
            <a:ext cx="1028701" cy="1180566"/>
          </a:xfrm>
          <a:prstGeom prst="ellipse">
            <a:avLst/>
          </a:prstGeom>
          <a:noFill/>
          <a:ln w="28575">
            <a:solidFill>
              <a:schemeClr val="accent6">
                <a:lumMod val="7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cxnSp>
        <p:nvCxnSpPr>
          <p:cNvPr id="16" name="Elbow Connector 15"/>
          <p:cNvCxnSpPr/>
          <p:nvPr/>
        </p:nvCxnSpPr>
        <p:spPr>
          <a:xfrm>
            <a:off x="5345228" y="3784262"/>
            <a:ext cx="2013396" cy="717904"/>
          </a:xfrm>
          <a:prstGeom prst="bentConnector3">
            <a:avLst/>
          </a:prstGeom>
          <a:ln w="57150">
            <a:solidFill>
              <a:schemeClr val="accent6">
                <a:lumMod val="60000"/>
                <a:lumOff val="40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17" name="Left Brace 16"/>
          <p:cNvSpPr/>
          <p:nvPr/>
        </p:nvSpPr>
        <p:spPr>
          <a:xfrm>
            <a:off x="7263450" y="4218656"/>
            <a:ext cx="304800" cy="604837"/>
          </a:xfrm>
          <a:prstGeom prst="leftBrace">
            <a:avLst/>
          </a:prstGeom>
          <a:ln w="57150">
            <a:solidFill>
              <a:schemeClr val="accent6">
                <a:lumMod val="60000"/>
                <a:lumOff val="40000"/>
              </a:schemeClr>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dirty="0"/>
          </a:p>
        </p:txBody>
      </p:sp>
      <p:cxnSp>
        <p:nvCxnSpPr>
          <p:cNvPr id="23" name="Elbow Connector 22"/>
          <p:cNvCxnSpPr/>
          <p:nvPr/>
        </p:nvCxnSpPr>
        <p:spPr>
          <a:xfrm>
            <a:off x="5389232" y="3410107"/>
            <a:ext cx="2013396" cy="202725"/>
          </a:xfrm>
          <a:prstGeom prst="bentConnector3">
            <a:avLst/>
          </a:prstGeom>
          <a:ln w="57150">
            <a:solidFill>
              <a:schemeClr val="accent6">
                <a:lumMod val="60000"/>
                <a:lumOff val="40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24" name="Left Brace 23"/>
          <p:cNvSpPr/>
          <p:nvPr/>
        </p:nvSpPr>
        <p:spPr>
          <a:xfrm>
            <a:off x="7274292" y="3420979"/>
            <a:ext cx="304800" cy="383706"/>
          </a:xfrm>
          <a:prstGeom prst="leftBrace">
            <a:avLst/>
          </a:prstGeom>
          <a:ln w="57150">
            <a:solidFill>
              <a:schemeClr val="accent6">
                <a:lumMod val="60000"/>
                <a:lumOff val="40000"/>
              </a:schemeClr>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dirty="0"/>
          </a:p>
        </p:txBody>
      </p:sp>
      <p:sp>
        <p:nvSpPr>
          <p:cNvPr id="14" name="Chevron 13"/>
          <p:cNvSpPr/>
          <p:nvPr/>
        </p:nvSpPr>
        <p:spPr>
          <a:xfrm>
            <a:off x="7772400" y="76215"/>
            <a:ext cx="922288" cy="597877"/>
          </a:xfrm>
          <a:prstGeom prst="chevron">
            <a:avLst>
              <a:gd name="adj" fmla="val 40000"/>
            </a:avLst>
          </a:prstGeom>
          <a:solidFill>
            <a:srgbClr val="295071"/>
          </a:solidFill>
        </p:spPr>
        <p:style>
          <a:lnRef idx="2">
            <a:schemeClr val="lt1">
              <a:hueOff val="0"/>
              <a:satOff val="0"/>
              <a:lumOff val="0"/>
              <a:alphaOff val="0"/>
            </a:schemeClr>
          </a:lnRef>
          <a:fillRef idx="1">
            <a:scrgbClr r="0" g="0" b="0"/>
          </a:fillRef>
          <a:effectRef idx="0">
            <a:schemeClr val="accent3">
              <a:hueOff val="0"/>
              <a:satOff val="0"/>
              <a:lumOff val="0"/>
              <a:alphaOff val="0"/>
            </a:schemeClr>
          </a:effectRef>
          <a:fontRef idx="minor">
            <a:schemeClr val="lt1"/>
          </a:fontRef>
        </p:style>
        <p:txBody>
          <a:bodyPr/>
          <a:lstStyle/>
          <a:p>
            <a:r>
              <a:rPr lang="en-US" sz="3600" dirty="0" smtClean="0">
                <a:latin typeface="Broadway" panose="04040905080B02020502" pitchFamily="82" charset="0"/>
              </a:rPr>
              <a:t>T</a:t>
            </a:r>
            <a:endParaRPr lang="en-US" sz="3600" dirty="0">
              <a:latin typeface="Broadway" panose="04040905080B02020502" pitchFamily="82" charset="0"/>
            </a:endParaRPr>
          </a:p>
        </p:txBody>
      </p:sp>
    </p:spTree>
    <p:extLst>
      <p:ext uri="{BB962C8B-B14F-4D97-AF65-F5344CB8AC3E}">
        <p14:creationId xmlns:p14="http://schemas.microsoft.com/office/powerpoint/2010/main" val="9738167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0" presetClass="entr" presetSubtype="0" fill="hold" nodeType="withEffect">
                                  <p:stCondLst>
                                    <p:cond delay="0"/>
                                  </p:stCondLst>
                                  <p:childTnLst>
                                    <p:set>
                                      <p:cBhvr>
                                        <p:cTn id="8" dur="1" fill="hold">
                                          <p:stCondLst>
                                            <p:cond delay="0"/>
                                          </p:stCondLst>
                                        </p:cTn>
                                        <p:tgtEl>
                                          <p:spTgt spid="2051"/>
                                        </p:tgtEl>
                                        <p:attrNameLst>
                                          <p:attrName>style.visibility</p:attrName>
                                        </p:attrNameLst>
                                      </p:cBhvr>
                                      <p:to>
                                        <p:strVal val="visible"/>
                                      </p:to>
                                    </p:set>
                                    <p:animEffect transition="in" filter="fade">
                                      <p:cBhvr>
                                        <p:cTn id="9" dur="500"/>
                                        <p:tgtEl>
                                          <p:spTgt spid="2051"/>
                                        </p:tgtEl>
                                      </p:cBhvr>
                                    </p:animEffect>
                                  </p:childTnLst>
                                </p:cTn>
                              </p:par>
                            </p:childTnLst>
                          </p:cTn>
                        </p:par>
                        <p:par>
                          <p:cTn id="10" fill="hold">
                            <p:stCondLst>
                              <p:cond delay="500"/>
                            </p:stCondLst>
                            <p:childTnLst>
                              <p:par>
                                <p:cTn id="11" presetID="10" presetClass="entr" presetSubtype="0" fill="hold" grpId="0" nodeType="after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fade">
                                      <p:cBhvr>
                                        <p:cTn id="13" dur="500"/>
                                        <p:tgtEl>
                                          <p:spTgt spid="11"/>
                                        </p:tgtEl>
                                      </p:cBhvr>
                                    </p:animEffect>
                                  </p:childTnLst>
                                </p:cTn>
                              </p:par>
                            </p:childTnLst>
                          </p:cTn>
                        </p:par>
                      </p:childTnLst>
                    </p:cTn>
                  </p:par>
                  <p:par>
                    <p:cTn id="14" fill="hold">
                      <p:stCondLst>
                        <p:cond delay="indefinite"/>
                      </p:stCondLst>
                      <p:childTnLst>
                        <p:par>
                          <p:cTn id="15" fill="hold">
                            <p:stCondLst>
                              <p:cond delay="0"/>
                            </p:stCondLst>
                            <p:childTnLst>
                              <p:par>
                                <p:cTn id="16" presetID="1" presetClass="entr" presetSubtype="0" fill="hold" nodeType="clickEffect">
                                  <p:stCondLst>
                                    <p:cond delay="0"/>
                                  </p:stCondLst>
                                  <p:childTnLst>
                                    <p:set>
                                      <p:cBhvr>
                                        <p:cTn id="17" dur="1" fill="hold">
                                          <p:stCondLst>
                                            <p:cond delay="0"/>
                                          </p:stCondLst>
                                        </p:cTn>
                                        <p:tgtEl>
                                          <p:spTgt spid="3">
                                            <p:txEl>
                                              <p:pRg st="4" end="4"/>
                                            </p:txEl>
                                          </p:spTgt>
                                        </p:tgtEl>
                                        <p:attrNameLst>
                                          <p:attrName>style.visibility</p:attrName>
                                        </p:attrNameLst>
                                      </p:cBhvr>
                                      <p:to>
                                        <p:strVal val="visible"/>
                                      </p:to>
                                    </p:set>
                                  </p:childTnLst>
                                </p:cTn>
                              </p:par>
                            </p:childTnLst>
                          </p:cTn>
                        </p:par>
                        <p:par>
                          <p:cTn id="18" fill="hold">
                            <p:stCondLst>
                              <p:cond delay="0"/>
                            </p:stCondLst>
                            <p:childTnLst>
                              <p:par>
                                <p:cTn id="19" presetID="10" presetClass="entr" presetSubtype="0" fill="hold" nodeType="afterEffect">
                                  <p:stCondLst>
                                    <p:cond delay="0"/>
                                  </p:stCondLst>
                                  <p:childTnLst>
                                    <p:set>
                                      <p:cBhvr>
                                        <p:cTn id="20" dur="1" fill="hold">
                                          <p:stCondLst>
                                            <p:cond delay="0"/>
                                          </p:stCondLst>
                                        </p:cTn>
                                        <p:tgtEl>
                                          <p:spTgt spid="3">
                                            <p:txEl>
                                              <p:pRg st="5" end="5"/>
                                            </p:txEl>
                                          </p:spTgt>
                                        </p:tgtEl>
                                        <p:attrNameLst>
                                          <p:attrName>style.visibility</p:attrName>
                                        </p:attrNameLst>
                                      </p:cBhvr>
                                      <p:to>
                                        <p:strVal val="visible"/>
                                      </p:to>
                                    </p:set>
                                    <p:animEffect transition="in" filter="fade">
                                      <p:cBhvr>
                                        <p:cTn id="21" dur="500"/>
                                        <p:tgtEl>
                                          <p:spTgt spid="3">
                                            <p:txEl>
                                              <p:pRg st="5" end="5"/>
                                            </p:txEl>
                                          </p:spTgt>
                                        </p:tgtEl>
                                      </p:cBhvr>
                                    </p:animEffect>
                                  </p:childTnLst>
                                </p:cTn>
                              </p:par>
                            </p:childTnLst>
                          </p:cTn>
                        </p:par>
                        <p:par>
                          <p:cTn id="22" fill="hold">
                            <p:stCondLst>
                              <p:cond delay="500"/>
                            </p:stCondLst>
                            <p:childTnLst>
                              <p:par>
                                <p:cTn id="23" presetID="10" presetClass="entr" presetSubtype="0" fill="hold" nodeType="afterEffect">
                                  <p:stCondLst>
                                    <p:cond delay="0"/>
                                  </p:stCondLst>
                                  <p:childTnLst>
                                    <p:set>
                                      <p:cBhvr>
                                        <p:cTn id="24" dur="1" fill="hold">
                                          <p:stCondLst>
                                            <p:cond delay="0"/>
                                          </p:stCondLst>
                                        </p:cTn>
                                        <p:tgtEl>
                                          <p:spTgt spid="2052"/>
                                        </p:tgtEl>
                                        <p:attrNameLst>
                                          <p:attrName>style.visibility</p:attrName>
                                        </p:attrNameLst>
                                      </p:cBhvr>
                                      <p:to>
                                        <p:strVal val="visible"/>
                                      </p:to>
                                    </p:set>
                                    <p:animEffect transition="in" filter="fade">
                                      <p:cBhvr>
                                        <p:cTn id="25" dur="500"/>
                                        <p:tgtEl>
                                          <p:spTgt spid="2052"/>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nodeType="clickEffect">
                                  <p:stCondLst>
                                    <p:cond delay="0"/>
                                  </p:stCondLst>
                                  <p:childTnLst>
                                    <p:set>
                                      <p:cBhvr>
                                        <p:cTn id="29" dur="1" fill="hold">
                                          <p:stCondLst>
                                            <p:cond delay="0"/>
                                          </p:stCondLst>
                                        </p:cTn>
                                        <p:tgtEl>
                                          <p:spTgt spid="3">
                                            <p:txEl>
                                              <p:pRg st="6" end="6"/>
                                            </p:txEl>
                                          </p:spTgt>
                                        </p:tgtEl>
                                        <p:attrNameLst>
                                          <p:attrName>style.visibility</p:attrName>
                                        </p:attrNameLst>
                                      </p:cBhvr>
                                      <p:to>
                                        <p:strVal val="visible"/>
                                      </p:to>
                                    </p:set>
                                    <p:animEffect transition="in" filter="fade">
                                      <p:cBhvr>
                                        <p:cTn id="30" dur="500"/>
                                        <p:tgtEl>
                                          <p:spTgt spid="3">
                                            <p:txEl>
                                              <p:pRg st="6" end="6"/>
                                            </p:txEl>
                                          </p:spTgt>
                                        </p:tgtEl>
                                      </p:cBhvr>
                                    </p:animEffect>
                                  </p:childTnLst>
                                </p:cTn>
                              </p:par>
                            </p:childTnLst>
                          </p:cTn>
                        </p:par>
                        <p:par>
                          <p:cTn id="31" fill="hold">
                            <p:stCondLst>
                              <p:cond delay="500"/>
                            </p:stCondLst>
                            <p:childTnLst>
                              <p:par>
                                <p:cTn id="32" presetID="10" presetClass="entr" presetSubtype="0" fill="hold" nodeType="afterEffect">
                                  <p:stCondLst>
                                    <p:cond delay="0"/>
                                  </p:stCondLst>
                                  <p:childTnLst>
                                    <p:set>
                                      <p:cBhvr>
                                        <p:cTn id="33" dur="1" fill="hold">
                                          <p:stCondLst>
                                            <p:cond delay="0"/>
                                          </p:stCondLst>
                                        </p:cTn>
                                        <p:tgtEl>
                                          <p:spTgt spid="2053"/>
                                        </p:tgtEl>
                                        <p:attrNameLst>
                                          <p:attrName>style.visibility</p:attrName>
                                        </p:attrNameLst>
                                      </p:cBhvr>
                                      <p:to>
                                        <p:strVal val="visible"/>
                                      </p:to>
                                    </p:set>
                                    <p:animEffect transition="in" filter="fade">
                                      <p:cBhvr>
                                        <p:cTn id="34" dur="500"/>
                                        <p:tgtEl>
                                          <p:spTgt spid="2053"/>
                                        </p:tgtEl>
                                      </p:cBhvr>
                                    </p:animEffect>
                                  </p:childTnLst>
                                </p:cTn>
                              </p:par>
                            </p:childTnLst>
                          </p:cTn>
                        </p:par>
                        <p:par>
                          <p:cTn id="35" fill="hold">
                            <p:stCondLst>
                              <p:cond delay="1000"/>
                            </p:stCondLst>
                            <p:childTnLst>
                              <p:par>
                                <p:cTn id="36" presetID="22" presetClass="entr" presetSubtype="8" fill="hold" nodeType="afterEffect">
                                  <p:stCondLst>
                                    <p:cond delay="0"/>
                                  </p:stCondLst>
                                  <p:childTnLst>
                                    <p:set>
                                      <p:cBhvr>
                                        <p:cTn id="37" dur="1" fill="hold">
                                          <p:stCondLst>
                                            <p:cond delay="0"/>
                                          </p:stCondLst>
                                        </p:cTn>
                                        <p:tgtEl>
                                          <p:spTgt spid="23"/>
                                        </p:tgtEl>
                                        <p:attrNameLst>
                                          <p:attrName>style.visibility</p:attrName>
                                        </p:attrNameLst>
                                      </p:cBhvr>
                                      <p:to>
                                        <p:strVal val="visible"/>
                                      </p:to>
                                    </p:set>
                                    <p:animEffect transition="in" filter="wipe(left)">
                                      <p:cBhvr>
                                        <p:cTn id="38" dur="500"/>
                                        <p:tgtEl>
                                          <p:spTgt spid="23"/>
                                        </p:tgtEl>
                                      </p:cBhvr>
                                    </p:animEffect>
                                  </p:childTnLst>
                                </p:cTn>
                              </p:par>
                            </p:childTnLst>
                          </p:cTn>
                        </p:par>
                        <p:par>
                          <p:cTn id="39" fill="hold">
                            <p:stCondLst>
                              <p:cond delay="1500"/>
                            </p:stCondLst>
                            <p:childTnLst>
                              <p:par>
                                <p:cTn id="40" presetID="22" presetClass="entr" presetSubtype="8" fill="hold" grpId="0" nodeType="afterEffect">
                                  <p:stCondLst>
                                    <p:cond delay="0"/>
                                  </p:stCondLst>
                                  <p:childTnLst>
                                    <p:set>
                                      <p:cBhvr>
                                        <p:cTn id="41" dur="1" fill="hold">
                                          <p:stCondLst>
                                            <p:cond delay="0"/>
                                          </p:stCondLst>
                                        </p:cTn>
                                        <p:tgtEl>
                                          <p:spTgt spid="24"/>
                                        </p:tgtEl>
                                        <p:attrNameLst>
                                          <p:attrName>style.visibility</p:attrName>
                                        </p:attrNameLst>
                                      </p:cBhvr>
                                      <p:to>
                                        <p:strVal val="visible"/>
                                      </p:to>
                                    </p:set>
                                    <p:animEffect transition="in" filter="wipe(left)">
                                      <p:cBhvr>
                                        <p:cTn id="42" dur="500"/>
                                        <p:tgtEl>
                                          <p:spTgt spid="24"/>
                                        </p:tgtEl>
                                      </p:cBhvr>
                                    </p:animEffect>
                                  </p:childTnLst>
                                </p:cTn>
                              </p:par>
                            </p:childTnLst>
                          </p:cTn>
                        </p:par>
                        <p:par>
                          <p:cTn id="43" fill="hold">
                            <p:stCondLst>
                              <p:cond delay="2000"/>
                            </p:stCondLst>
                            <p:childTnLst>
                              <p:par>
                                <p:cTn id="44" presetID="22" presetClass="entr" presetSubtype="8" fill="hold" nodeType="afterEffect">
                                  <p:stCondLst>
                                    <p:cond delay="0"/>
                                  </p:stCondLst>
                                  <p:childTnLst>
                                    <p:set>
                                      <p:cBhvr>
                                        <p:cTn id="45" dur="1" fill="hold">
                                          <p:stCondLst>
                                            <p:cond delay="0"/>
                                          </p:stCondLst>
                                        </p:cTn>
                                        <p:tgtEl>
                                          <p:spTgt spid="16"/>
                                        </p:tgtEl>
                                        <p:attrNameLst>
                                          <p:attrName>style.visibility</p:attrName>
                                        </p:attrNameLst>
                                      </p:cBhvr>
                                      <p:to>
                                        <p:strVal val="visible"/>
                                      </p:to>
                                    </p:set>
                                    <p:animEffect transition="in" filter="wipe(left)">
                                      <p:cBhvr>
                                        <p:cTn id="46" dur="500"/>
                                        <p:tgtEl>
                                          <p:spTgt spid="16"/>
                                        </p:tgtEl>
                                      </p:cBhvr>
                                    </p:animEffect>
                                  </p:childTnLst>
                                </p:cTn>
                              </p:par>
                            </p:childTnLst>
                          </p:cTn>
                        </p:par>
                        <p:par>
                          <p:cTn id="47" fill="hold">
                            <p:stCondLst>
                              <p:cond delay="2500"/>
                            </p:stCondLst>
                            <p:childTnLst>
                              <p:par>
                                <p:cTn id="48" presetID="22" presetClass="entr" presetSubtype="8" fill="hold" grpId="0" nodeType="afterEffect">
                                  <p:stCondLst>
                                    <p:cond delay="0"/>
                                  </p:stCondLst>
                                  <p:childTnLst>
                                    <p:set>
                                      <p:cBhvr>
                                        <p:cTn id="49" dur="1" fill="hold">
                                          <p:stCondLst>
                                            <p:cond delay="0"/>
                                          </p:stCondLst>
                                        </p:cTn>
                                        <p:tgtEl>
                                          <p:spTgt spid="17"/>
                                        </p:tgtEl>
                                        <p:attrNameLst>
                                          <p:attrName>style.visibility</p:attrName>
                                        </p:attrNameLst>
                                      </p:cBhvr>
                                      <p:to>
                                        <p:strVal val="visible"/>
                                      </p:to>
                                    </p:set>
                                    <p:animEffect transition="in" filter="wipe(left)">
                                      <p:cBhvr>
                                        <p:cTn id="50" dur="500"/>
                                        <p:tgtEl>
                                          <p:spTgt spid="17"/>
                                        </p:tgtEl>
                                      </p:cBhvr>
                                    </p:animEffec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nodeType="clickEffect">
                                  <p:stCondLst>
                                    <p:cond delay="0"/>
                                  </p:stCondLst>
                                  <p:childTnLst>
                                    <p:set>
                                      <p:cBhvr>
                                        <p:cTn id="54"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7" grpId="0" animBg="1"/>
      <p:bldP spid="24" grpId="0" animBg="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Multi-Sheet Loops</a:t>
            </a:r>
          </a:p>
        </p:txBody>
      </p:sp>
      <p:pic>
        <p:nvPicPr>
          <p:cNvPr id="4" name="Multi Sheet Loop">
            <a:hlinkClick r:id="" action="ppaction://media"/>
          </p:cNvPr>
          <p:cNvPicPr>
            <a:picLocks noGrp="1" noChangeAspect="1"/>
          </p:cNvPicPr>
          <p:nvPr>
            <p:ph idx="1"/>
            <a:videoFile r:link="rId2"/>
            <p:extLst>
              <p:ext uri="{DAA4B4D4-6D71-4841-9C94-3DE7FCFB9230}">
                <p14:media xmlns:p14="http://schemas.microsoft.com/office/powerpoint/2010/main" r:embed="rId1"/>
              </p:ext>
            </p:extLst>
          </p:nvPr>
        </p:nvPicPr>
        <p:blipFill>
          <a:blip r:embed="rId5"/>
          <a:stretch>
            <a:fillRect/>
          </a:stretch>
        </p:blipFill>
        <p:spPr>
          <a:xfrm>
            <a:off x="533400" y="1217613"/>
            <a:ext cx="8105775" cy="4559300"/>
          </a:xfrm>
        </p:spPr>
      </p:pic>
    </p:spTree>
    <p:extLst>
      <p:ext uri="{BB962C8B-B14F-4D97-AF65-F5344CB8AC3E}">
        <p14:creationId xmlns:p14="http://schemas.microsoft.com/office/powerpoint/2010/main" val="1289181815"/>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4"/>
                                        </p:tgtEl>
                                      </p:cBhvr>
                                    </p:cmd>
                                  </p:childTnLst>
                                </p:cTn>
                              </p:par>
                            </p:childTnLst>
                          </p:cTn>
                        </p:par>
                      </p:childTnLst>
                    </p:cTn>
                  </p:par>
                </p:childTnLst>
              </p:cTn>
              <p:nextCondLst>
                <p:cond evt="onClick" delay="0">
                  <p:tgtEl>
                    <p:spTgt spid="4"/>
                  </p:tgtEl>
                </p:cond>
              </p:nextCondLst>
            </p:seq>
            <p:video>
              <p:cMediaNode vol="80000">
                <p:cTn id="7" fill="hold" display="0">
                  <p:stCondLst>
                    <p:cond delay="indefinite"/>
                  </p:stCondLst>
                </p:cTn>
                <p:tgtEl>
                  <p:spTgt spid="4"/>
                </p:tgtEl>
              </p:cMediaNode>
            </p:video>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Cell Based Mapping</a:t>
            </a:r>
          </a:p>
        </p:txBody>
      </p:sp>
      <p:pic>
        <p:nvPicPr>
          <p:cNvPr id="4098" name="Picture 2"/>
          <p:cNvPicPr>
            <a:picLocks noChangeAspect="1" noChangeArrowheads="1"/>
          </p:cNvPicPr>
          <p:nvPr/>
        </p:nvPicPr>
        <p:blipFill>
          <a:blip r:embed="rId3"/>
          <a:srcRect b="6362"/>
          <a:stretch>
            <a:fillRect/>
          </a:stretch>
        </p:blipFill>
        <p:spPr bwMode="auto">
          <a:xfrm>
            <a:off x="3079538" y="1772771"/>
            <a:ext cx="5683462" cy="3364825"/>
          </a:xfrm>
          <a:prstGeom prst="rect">
            <a:avLst/>
          </a:prstGeom>
          <a:ln>
            <a:solidFill>
              <a:schemeClr val="tx2">
                <a:lumMod val="75000"/>
              </a:schemeClr>
            </a:solidFill>
          </a:ln>
          <a:effectLst>
            <a:outerShdw blurRad="190500" algn="tl" rotWithShape="0">
              <a:srgbClr val="000000">
                <a:alpha val="70000"/>
              </a:srgbClr>
            </a:outerShdw>
          </a:effectLst>
        </p:spPr>
      </p:pic>
      <p:sp>
        <p:nvSpPr>
          <p:cNvPr id="7" name="Content Placeholder 2"/>
          <p:cNvSpPr>
            <a:spLocks noGrp="1"/>
          </p:cNvSpPr>
          <p:nvPr>
            <p:ph idx="1"/>
          </p:nvPr>
        </p:nvSpPr>
        <p:spPr>
          <a:xfrm>
            <a:off x="457200" y="1493837"/>
            <a:ext cx="8305800" cy="4525963"/>
          </a:xfrm>
        </p:spPr>
        <p:txBody>
          <a:bodyPr>
            <a:normAutofit/>
          </a:bodyPr>
          <a:lstStyle/>
          <a:p>
            <a:pPr lvl="1"/>
            <a:endParaRPr lang="en-US" dirty="0" smtClean="0"/>
          </a:p>
          <a:p>
            <a:pPr lvl="1"/>
            <a:r>
              <a:rPr lang="en-US" dirty="0" smtClean="0"/>
              <a:t>Excel form</a:t>
            </a:r>
          </a:p>
          <a:p>
            <a:pPr lvl="1"/>
            <a:endParaRPr lang="en-US" dirty="0" smtClean="0"/>
          </a:p>
          <a:p>
            <a:pPr lvl="1"/>
            <a:r>
              <a:rPr lang="en-US" dirty="0" smtClean="0"/>
              <a:t>Log cell</a:t>
            </a:r>
          </a:p>
          <a:p>
            <a:pPr lvl="1"/>
            <a:endParaRPr lang="en-US" dirty="0" smtClean="0"/>
          </a:p>
          <a:p>
            <a:pPr lvl="1"/>
            <a:r>
              <a:rPr lang="en-US" dirty="0" smtClean="0"/>
              <a:t>Validation</a:t>
            </a:r>
          </a:p>
        </p:txBody>
      </p:sp>
      <p:sp>
        <p:nvSpPr>
          <p:cNvPr id="8" name="Oval 7"/>
          <p:cNvSpPr/>
          <p:nvPr/>
        </p:nvSpPr>
        <p:spPr>
          <a:xfrm>
            <a:off x="7629525" y="2819401"/>
            <a:ext cx="571500" cy="323850"/>
          </a:xfrm>
          <a:prstGeom prst="ellipse">
            <a:avLst/>
          </a:prstGeom>
          <a:noFill/>
          <a:ln w="28575">
            <a:solidFill>
              <a:schemeClr val="accent6">
                <a:lumMod val="7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0" name="Chevron 9"/>
          <p:cNvSpPr/>
          <p:nvPr/>
        </p:nvSpPr>
        <p:spPr>
          <a:xfrm>
            <a:off x="7772400" y="76215"/>
            <a:ext cx="922288" cy="597877"/>
          </a:xfrm>
          <a:prstGeom prst="chevron">
            <a:avLst>
              <a:gd name="adj" fmla="val 40000"/>
            </a:avLst>
          </a:prstGeom>
          <a:solidFill>
            <a:srgbClr val="295071"/>
          </a:solidFill>
        </p:spPr>
        <p:style>
          <a:lnRef idx="2">
            <a:schemeClr val="lt1">
              <a:hueOff val="0"/>
              <a:satOff val="0"/>
              <a:lumOff val="0"/>
              <a:alphaOff val="0"/>
            </a:schemeClr>
          </a:lnRef>
          <a:fillRef idx="1">
            <a:scrgbClr r="0" g="0" b="0"/>
          </a:fillRef>
          <a:effectRef idx="0">
            <a:schemeClr val="accent3">
              <a:hueOff val="0"/>
              <a:satOff val="0"/>
              <a:lumOff val="0"/>
              <a:alphaOff val="0"/>
            </a:schemeClr>
          </a:effectRef>
          <a:fontRef idx="minor">
            <a:schemeClr val="lt1"/>
          </a:fontRef>
        </p:style>
        <p:txBody>
          <a:bodyPr/>
          <a:lstStyle/>
          <a:p>
            <a:r>
              <a:rPr lang="en-US" sz="3600" dirty="0" smtClean="0">
                <a:latin typeface="Broadway" panose="04040905080B02020502" pitchFamily="82" charset="0"/>
              </a:rPr>
              <a:t>T</a:t>
            </a:r>
            <a:endParaRPr lang="en-US" sz="3600" dirty="0">
              <a:latin typeface="Broadway" panose="04040905080B02020502" pitchFamily="82" charset="0"/>
            </a:endParaRPr>
          </a:p>
        </p:txBody>
      </p:sp>
    </p:spTree>
    <p:extLst>
      <p:ext uri="{BB962C8B-B14F-4D97-AF65-F5344CB8AC3E}">
        <p14:creationId xmlns:p14="http://schemas.microsoft.com/office/powerpoint/2010/main" val="1502835294"/>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nodeType="clickEffect">
                                  <p:stCondLst>
                                    <p:cond delay="0"/>
                                  </p:stCondLst>
                                  <p:childTnLst>
                                    <p:set>
                                      <p:cBhvr>
                                        <p:cTn id="11" dur="1" fill="hold">
                                          <p:stCondLst>
                                            <p:cond delay="0"/>
                                          </p:stCondLst>
                                        </p:cTn>
                                        <p:tgtEl>
                                          <p:spTgt spid="7">
                                            <p:txEl>
                                              <p:pRg st="1" end="1"/>
                                            </p:txEl>
                                          </p:spTgt>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nodeType="clickEffect">
                                  <p:stCondLst>
                                    <p:cond delay="0"/>
                                  </p:stCondLst>
                                  <p:childTnLst>
                                    <p:set>
                                      <p:cBhvr>
                                        <p:cTn id="15" dur="1" fill="hold">
                                          <p:stCondLst>
                                            <p:cond delay="0"/>
                                          </p:stCondLst>
                                        </p:cTn>
                                        <p:tgtEl>
                                          <p:spTgt spid="7">
                                            <p:txEl>
                                              <p:pRg st="3" end="3"/>
                                            </p:txEl>
                                          </p:spTgt>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nodeType="clickEffect">
                                  <p:stCondLst>
                                    <p:cond delay="0"/>
                                  </p:stCondLst>
                                  <p:childTnLst>
                                    <p:set>
                                      <p:cBhvr>
                                        <p:cTn id="19" dur="1" fill="hold">
                                          <p:stCondLst>
                                            <p:cond delay="0"/>
                                          </p:stCondLst>
                                        </p:cTn>
                                        <p:tgtEl>
                                          <p:spTgt spid="7">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Cell Based Loops</a:t>
            </a:r>
          </a:p>
        </p:txBody>
      </p:sp>
      <p:pic>
        <p:nvPicPr>
          <p:cNvPr id="5" name="Picture 4"/>
          <p:cNvPicPr>
            <a:picLocks noChangeAspect="1" noChangeArrowheads="1"/>
          </p:cNvPicPr>
          <p:nvPr/>
        </p:nvPicPr>
        <p:blipFill>
          <a:blip r:embed="rId3"/>
          <a:srcRect/>
          <a:stretch>
            <a:fillRect/>
          </a:stretch>
        </p:blipFill>
        <p:spPr bwMode="auto">
          <a:xfrm>
            <a:off x="4734460" y="1318419"/>
            <a:ext cx="4284942" cy="3916362"/>
          </a:xfrm>
          <a:prstGeom prst="rect">
            <a:avLst/>
          </a:prstGeom>
          <a:ln>
            <a:solidFill>
              <a:schemeClr val="tx2">
                <a:lumMod val="75000"/>
              </a:schemeClr>
            </a:solidFill>
          </a:ln>
          <a:effectLst>
            <a:outerShdw blurRad="190500" algn="tl" rotWithShape="0">
              <a:srgbClr val="000000">
                <a:alpha val="70000"/>
              </a:srgbClr>
            </a:outerShdw>
          </a:effectLst>
        </p:spPr>
      </p:pic>
      <p:sp>
        <p:nvSpPr>
          <p:cNvPr id="6" name="Rectangle 5"/>
          <p:cNvSpPr/>
          <p:nvPr/>
        </p:nvSpPr>
        <p:spPr>
          <a:xfrm>
            <a:off x="4751711" y="2080419"/>
            <a:ext cx="4020857" cy="838200"/>
          </a:xfrm>
          <a:prstGeom prst="rect">
            <a:avLst/>
          </a:prstGeom>
          <a:noFill/>
          <a:ln w="41275">
            <a:solidFill>
              <a:schemeClr val="accent6">
                <a:lumMod val="7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7" name="Rectangle 6"/>
          <p:cNvSpPr/>
          <p:nvPr/>
        </p:nvSpPr>
        <p:spPr>
          <a:xfrm>
            <a:off x="4751711" y="3375819"/>
            <a:ext cx="4020858" cy="1858962"/>
          </a:xfrm>
          <a:prstGeom prst="rect">
            <a:avLst/>
          </a:prstGeom>
          <a:noFill/>
          <a:ln w="41275">
            <a:solidFill>
              <a:schemeClr val="tx2">
                <a:lumMod val="60000"/>
                <a:lumOff val="40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pic>
        <p:nvPicPr>
          <p:cNvPr id="6146" name="Picture 2"/>
          <p:cNvPicPr>
            <a:picLocks noChangeAspect="1" noChangeArrowheads="1"/>
          </p:cNvPicPr>
          <p:nvPr/>
        </p:nvPicPr>
        <p:blipFill>
          <a:blip r:embed="rId4"/>
          <a:srcRect/>
          <a:stretch>
            <a:fillRect/>
          </a:stretch>
        </p:blipFill>
        <p:spPr bwMode="auto">
          <a:xfrm>
            <a:off x="3200400" y="3576638"/>
            <a:ext cx="3483015" cy="2671762"/>
          </a:xfrm>
          <a:prstGeom prst="rect">
            <a:avLst/>
          </a:prstGeom>
          <a:ln>
            <a:solidFill>
              <a:schemeClr val="tx2">
                <a:lumMod val="75000"/>
              </a:schemeClr>
            </a:solidFill>
          </a:ln>
          <a:effectLst>
            <a:outerShdw blurRad="190500" algn="tl" rotWithShape="0">
              <a:srgbClr val="000000">
                <a:alpha val="70000"/>
              </a:srgbClr>
            </a:outerShdw>
          </a:effectLst>
        </p:spPr>
      </p:pic>
      <p:sp>
        <p:nvSpPr>
          <p:cNvPr id="10" name="Rectangle 9"/>
          <p:cNvSpPr/>
          <p:nvPr/>
        </p:nvSpPr>
        <p:spPr>
          <a:xfrm>
            <a:off x="3260755" y="4084639"/>
            <a:ext cx="3422660" cy="1066800"/>
          </a:xfrm>
          <a:prstGeom prst="rect">
            <a:avLst/>
          </a:prstGeom>
          <a:noFill/>
          <a:ln w="41275">
            <a:solidFill>
              <a:schemeClr val="accent6">
                <a:lumMod val="7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3" name="Content Placeholder 2"/>
          <p:cNvSpPr>
            <a:spLocks noGrp="1"/>
          </p:cNvSpPr>
          <p:nvPr>
            <p:ph idx="1"/>
          </p:nvPr>
        </p:nvSpPr>
        <p:spPr>
          <a:xfrm>
            <a:off x="457200" y="1570037"/>
            <a:ext cx="8305800" cy="4525963"/>
          </a:xfrm>
        </p:spPr>
        <p:txBody>
          <a:bodyPr>
            <a:normAutofit/>
          </a:bodyPr>
          <a:lstStyle/>
          <a:p>
            <a:pPr lvl="1"/>
            <a:r>
              <a:rPr lang="en-US" dirty="0" smtClean="0"/>
              <a:t>Header</a:t>
            </a:r>
          </a:p>
          <a:p>
            <a:pPr lvl="2"/>
            <a:r>
              <a:rPr lang="en-US" dirty="0" smtClean="0"/>
              <a:t>Outside Loop</a:t>
            </a:r>
          </a:p>
          <a:p>
            <a:pPr lvl="1"/>
            <a:endParaRPr lang="en-US" dirty="0" smtClean="0"/>
          </a:p>
          <a:p>
            <a:pPr lvl="1"/>
            <a:r>
              <a:rPr lang="en-US" dirty="0" smtClean="0"/>
              <a:t>Detail</a:t>
            </a:r>
          </a:p>
          <a:p>
            <a:pPr lvl="2"/>
            <a:r>
              <a:rPr lang="en-US" dirty="0" smtClean="0"/>
              <a:t>Inside Loop</a:t>
            </a:r>
          </a:p>
        </p:txBody>
      </p:sp>
      <p:sp>
        <p:nvSpPr>
          <p:cNvPr id="19" name="Up-Down Arrow 18"/>
          <p:cNvSpPr/>
          <p:nvPr/>
        </p:nvSpPr>
        <p:spPr>
          <a:xfrm>
            <a:off x="4876800" y="2918619"/>
            <a:ext cx="457200" cy="1089820"/>
          </a:xfrm>
          <a:prstGeom prst="upDownArrow">
            <a:avLst/>
          </a:prstGeom>
          <a:solidFill>
            <a:schemeClr val="accent6">
              <a:lumMod val="75000"/>
            </a:schemeClr>
          </a:solidFill>
          <a:ln>
            <a:solidFill>
              <a:schemeClr val="accent6">
                <a:lumMod val="7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1" name="Up-Down Arrow 20"/>
          <p:cNvSpPr/>
          <p:nvPr/>
        </p:nvSpPr>
        <p:spPr>
          <a:xfrm>
            <a:off x="6226215" y="3375819"/>
            <a:ext cx="457200" cy="1858962"/>
          </a:xfrm>
          <a:prstGeom prst="upDownArrow">
            <a:avLst/>
          </a:prstGeom>
          <a:solidFill>
            <a:schemeClr val="tx2">
              <a:lumMod val="60000"/>
              <a:lumOff val="40000"/>
            </a:schemeClr>
          </a:solidFill>
          <a:ln>
            <a:solidFill>
              <a:schemeClr val="tx2">
                <a:lumMod val="60000"/>
                <a:lumOff val="40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9" name="Rectangle 8"/>
          <p:cNvSpPr/>
          <p:nvPr/>
        </p:nvSpPr>
        <p:spPr>
          <a:xfrm>
            <a:off x="3260755" y="5151438"/>
            <a:ext cx="3422660" cy="1096962"/>
          </a:xfrm>
          <a:prstGeom prst="rect">
            <a:avLst/>
          </a:prstGeom>
          <a:noFill/>
          <a:ln w="41275">
            <a:solidFill>
              <a:schemeClr val="tx2">
                <a:lumMod val="60000"/>
                <a:lumOff val="40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5" name="Chevron 14"/>
          <p:cNvSpPr/>
          <p:nvPr/>
        </p:nvSpPr>
        <p:spPr>
          <a:xfrm>
            <a:off x="7772400" y="76215"/>
            <a:ext cx="922288" cy="597877"/>
          </a:xfrm>
          <a:prstGeom prst="chevron">
            <a:avLst>
              <a:gd name="adj" fmla="val 40000"/>
            </a:avLst>
          </a:prstGeom>
          <a:solidFill>
            <a:srgbClr val="295071"/>
          </a:solidFill>
        </p:spPr>
        <p:style>
          <a:lnRef idx="2">
            <a:schemeClr val="lt1">
              <a:hueOff val="0"/>
              <a:satOff val="0"/>
              <a:lumOff val="0"/>
              <a:alphaOff val="0"/>
            </a:schemeClr>
          </a:lnRef>
          <a:fillRef idx="1">
            <a:scrgbClr r="0" g="0" b="0"/>
          </a:fillRef>
          <a:effectRef idx="0">
            <a:schemeClr val="accent3">
              <a:hueOff val="0"/>
              <a:satOff val="0"/>
              <a:lumOff val="0"/>
              <a:alphaOff val="0"/>
            </a:schemeClr>
          </a:effectRef>
          <a:fontRef idx="minor">
            <a:schemeClr val="lt1"/>
          </a:fontRef>
        </p:style>
        <p:txBody>
          <a:bodyPr/>
          <a:lstStyle/>
          <a:p>
            <a:r>
              <a:rPr lang="en-US" sz="3600" dirty="0" smtClean="0">
                <a:latin typeface="Broadway" panose="04040905080B02020502" pitchFamily="82" charset="0"/>
              </a:rPr>
              <a:t>T</a:t>
            </a:r>
            <a:endParaRPr lang="en-US" sz="3600" dirty="0">
              <a:latin typeface="Broadway" panose="04040905080B02020502" pitchFamily="82" charset="0"/>
            </a:endParaRPr>
          </a:p>
        </p:txBody>
      </p:sp>
    </p:spTree>
    <p:extLst>
      <p:ext uri="{BB962C8B-B14F-4D97-AF65-F5344CB8AC3E}">
        <p14:creationId xmlns:p14="http://schemas.microsoft.com/office/powerpoint/2010/main" val="3485635329"/>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
                                            <p:txEl>
                                              <p:pRg st="0" end="0"/>
                                            </p:txEl>
                                          </p:spTgt>
                                        </p:tgtEl>
                                        <p:attrNameLst>
                                          <p:attrName>style.visibility</p:attrName>
                                        </p:attrNameLst>
                                      </p:cBhvr>
                                      <p:to>
                                        <p:strVal val="visible"/>
                                      </p:to>
                                    </p:set>
                                  </p:childTnLst>
                                </p:cTn>
                              </p:par>
                            </p:childTnLst>
                          </p:cTn>
                        </p:par>
                        <p:par>
                          <p:cTn id="7" fill="hold">
                            <p:stCondLst>
                              <p:cond delay="0"/>
                            </p:stCondLst>
                            <p:childTnLst>
                              <p:par>
                                <p:cTn id="8" presetID="10" presetClass="entr" presetSubtype="0" fill="hold" nodeType="afterEffect">
                                  <p:stCondLst>
                                    <p:cond delay="0"/>
                                  </p:stCondLst>
                                  <p:childTnLst>
                                    <p:set>
                                      <p:cBhvr>
                                        <p:cTn id="9" dur="1" fill="hold">
                                          <p:stCondLst>
                                            <p:cond delay="0"/>
                                          </p:stCondLst>
                                        </p:cTn>
                                        <p:tgtEl>
                                          <p:spTgt spid="13">
                                            <p:txEl>
                                              <p:pRg st="1" end="1"/>
                                            </p:txEl>
                                          </p:spTgt>
                                        </p:tgtEl>
                                        <p:attrNameLst>
                                          <p:attrName>style.visibility</p:attrName>
                                        </p:attrNameLst>
                                      </p:cBhvr>
                                      <p:to>
                                        <p:strVal val="visible"/>
                                      </p:to>
                                    </p:set>
                                    <p:animEffect transition="in" filter="fade">
                                      <p:cBhvr>
                                        <p:cTn id="10" dur="500"/>
                                        <p:tgtEl>
                                          <p:spTgt spid="13">
                                            <p:txEl>
                                              <p:pRg st="1" end="1"/>
                                            </p:txEl>
                                          </p:spTgt>
                                        </p:tgtEl>
                                      </p:cBhvr>
                                    </p:animEffect>
                                  </p:childTnLst>
                                </p:cTn>
                              </p:par>
                            </p:childTnLst>
                          </p:cTn>
                        </p:par>
                        <p:par>
                          <p:cTn id="11" fill="hold">
                            <p:stCondLst>
                              <p:cond delay="500"/>
                            </p:stCondLst>
                            <p:childTnLst>
                              <p:par>
                                <p:cTn id="12" presetID="10" presetClass="entr" presetSubtype="0" fill="hold" grpId="0" nodeType="after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500"/>
                                        <p:tgtEl>
                                          <p:spTgt spid="6"/>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500"/>
                                        <p:tgtEl>
                                          <p:spTgt spid="10"/>
                                        </p:tgtEl>
                                      </p:cBhvr>
                                    </p:animEffect>
                                  </p:childTnLst>
                                </p:cTn>
                              </p:par>
                            </p:childTnLst>
                          </p:cTn>
                        </p:par>
                        <p:par>
                          <p:cTn id="18" fill="hold">
                            <p:stCondLst>
                              <p:cond delay="1000"/>
                            </p:stCondLst>
                            <p:childTnLst>
                              <p:par>
                                <p:cTn id="19" presetID="16" presetClass="entr" presetSubtype="42" fill="hold" grpId="0" nodeType="afterEffect">
                                  <p:stCondLst>
                                    <p:cond delay="0"/>
                                  </p:stCondLst>
                                  <p:childTnLst>
                                    <p:set>
                                      <p:cBhvr>
                                        <p:cTn id="20" dur="1" fill="hold">
                                          <p:stCondLst>
                                            <p:cond delay="0"/>
                                          </p:stCondLst>
                                        </p:cTn>
                                        <p:tgtEl>
                                          <p:spTgt spid="19"/>
                                        </p:tgtEl>
                                        <p:attrNameLst>
                                          <p:attrName>style.visibility</p:attrName>
                                        </p:attrNameLst>
                                      </p:cBhvr>
                                      <p:to>
                                        <p:strVal val="visible"/>
                                      </p:to>
                                    </p:set>
                                    <p:animEffect transition="in" filter="barn(outHorizontal)">
                                      <p:cBhvr>
                                        <p:cTn id="21" dur="500"/>
                                        <p:tgtEl>
                                          <p:spTgt spid="19"/>
                                        </p:tgtEl>
                                      </p:cBhvr>
                                    </p:animEffect>
                                  </p:childTnLst>
                                </p:cTn>
                              </p:par>
                            </p:childTnLst>
                          </p:cTn>
                        </p:par>
                      </p:childTnLst>
                    </p:cTn>
                  </p:par>
                  <p:par>
                    <p:cTn id="22" fill="hold">
                      <p:stCondLst>
                        <p:cond delay="indefinite"/>
                      </p:stCondLst>
                      <p:childTnLst>
                        <p:par>
                          <p:cTn id="23" fill="hold">
                            <p:stCondLst>
                              <p:cond delay="0"/>
                            </p:stCondLst>
                            <p:childTnLst>
                              <p:par>
                                <p:cTn id="24" presetID="1" presetClass="entr" presetSubtype="0" fill="hold" nodeType="clickEffect">
                                  <p:stCondLst>
                                    <p:cond delay="0"/>
                                  </p:stCondLst>
                                  <p:childTnLst>
                                    <p:set>
                                      <p:cBhvr>
                                        <p:cTn id="25" dur="1" fill="hold">
                                          <p:stCondLst>
                                            <p:cond delay="0"/>
                                          </p:stCondLst>
                                        </p:cTn>
                                        <p:tgtEl>
                                          <p:spTgt spid="13">
                                            <p:txEl>
                                              <p:pRg st="3" end="3"/>
                                            </p:txEl>
                                          </p:spTgt>
                                        </p:tgtEl>
                                        <p:attrNameLst>
                                          <p:attrName>style.visibility</p:attrName>
                                        </p:attrNameLst>
                                      </p:cBhvr>
                                      <p:to>
                                        <p:strVal val="visible"/>
                                      </p:to>
                                    </p:set>
                                  </p:childTnLst>
                                </p:cTn>
                              </p:par>
                            </p:childTnLst>
                          </p:cTn>
                        </p:par>
                        <p:par>
                          <p:cTn id="26" fill="hold">
                            <p:stCondLst>
                              <p:cond delay="0"/>
                            </p:stCondLst>
                            <p:childTnLst>
                              <p:par>
                                <p:cTn id="27" presetID="1" presetClass="entr" presetSubtype="0" fill="hold" nodeType="afterEffect">
                                  <p:stCondLst>
                                    <p:cond delay="0"/>
                                  </p:stCondLst>
                                  <p:childTnLst>
                                    <p:set>
                                      <p:cBhvr>
                                        <p:cTn id="28" dur="1" fill="hold">
                                          <p:stCondLst>
                                            <p:cond delay="0"/>
                                          </p:stCondLst>
                                        </p:cTn>
                                        <p:tgtEl>
                                          <p:spTgt spid="13">
                                            <p:txEl>
                                              <p:pRg st="4" end="4"/>
                                            </p:txEl>
                                          </p:spTgt>
                                        </p:tgtEl>
                                        <p:attrNameLst>
                                          <p:attrName>style.visibility</p:attrName>
                                        </p:attrNameLst>
                                      </p:cBhvr>
                                      <p:to>
                                        <p:strVal val="visible"/>
                                      </p:to>
                                    </p:set>
                                  </p:childTnLst>
                                </p:cTn>
                              </p:par>
                            </p:childTnLst>
                          </p:cTn>
                        </p:par>
                        <p:par>
                          <p:cTn id="29" fill="hold">
                            <p:stCondLst>
                              <p:cond delay="0"/>
                            </p:stCondLst>
                            <p:childTnLst>
                              <p:par>
                                <p:cTn id="30" presetID="10" presetClass="entr" presetSubtype="0" fill="hold" grpId="0" nodeType="after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fade">
                                      <p:cBhvr>
                                        <p:cTn id="32" dur="500"/>
                                        <p:tgtEl>
                                          <p:spTgt spid="7"/>
                                        </p:tgtEl>
                                      </p:cBhvr>
                                    </p:animEffect>
                                  </p:childTnLst>
                                </p:cTn>
                              </p:par>
                            </p:childTnLst>
                          </p:cTn>
                        </p:par>
                        <p:par>
                          <p:cTn id="33" fill="hold">
                            <p:stCondLst>
                              <p:cond delay="500"/>
                            </p:stCondLst>
                            <p:childTnLst>
                              <p:par>
                                <p:cTn id="34" presetID="10" presetClass="entr" presetSubtype="0" fill="hold" grpId="0" nodeType="afterEffect">
                                  <p:stCondLst>
                                    <p:cond delay="0"/>
                                  </p:stCondLst>
                                  <p:childTnLst>
                                    <p:set>
                                      <p:cBhvr>
                                        <p:cTn id="35" dur="1" fill="hold">
                                          <p:stCondLst>
                                            <p:cond delay="0"/>
                                          </p:stCondLst>
                                        </p:cTn>
                                        <p:tgtEl>
                                          <p:spTgt spid="9"/>
                                        </p:tgtEl>
                                        <p:attrNameLst>
                                          <p:attrName>style.visibility</p:attrName>
                                        </p:attrNameLst>
                                      </p:cBhvr>
                                      <p:to>
                                        <p:strVal val="visible"/>
                                      </p:to>
                                    </p:set>
                                    <p:animEffect transition="in" filter="fade">
                                      <p:cBhvr>
                                        <p:cTn id="36" dur="500"/>
                                        <p:tgtEl>
                                          <p:spTgt spid="9"/>
                                        </p:tgtEl>
                                      </p:cBhvr>
                                    </p:animEffect>
                                  </p:childTnLst>
                                </p:cTn>
                              </p:par>
                            </p:childTnLst>
                          </p:cTn>
                        </p:par>
                        <p:par>
                          <p:cTn id="37" fill="hold">
                            <p:stCondLst>
                              <p:cond delay="1000"/>
                            </p:stCondLst>
                            <p:childTnLst>
                              <p:par>
                                <p:cTn id="38" presetID="16" presetClass="entr" presetSubtype="42" fill="hold" grpId="0" nodeType="afterEffect">
                                  <p:stCondLst>
                                    <p:cond delay="0"/>
                                  </p:stCondLst>
                                  <p:childTnLst>
                                    <p:set>
                                      <p:cBhvr>
                                        <p:cTn id="39" dur="1" fill="hold">
                                          <p:stCondLst>
                                            <p:cond delay="0"/>
                                          </p:stCondLst>
                                        </p:cTn>
                                        <p:tgtEl>
                                          <p:spTgt spid="21"/>
                                        </p:tgtEl>
                                        <p:attrNameLst>
                                          <p:attrName>style.visibility</p:attrName>
                                        </p:attrNameLst>
                                      </p:cBhvr>
                                      <p:to>
                                        <p:strVal val="visible"/>
                                      </p:to>
                                    </p:set>
                                    <p:animEffect transition="in" filter="barn(outHorizontal)">
                                      <p:cBhvr>
                                        <p:cTn id="40"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10" grpId="0" animBg="1"/>
      <p:bldP spid="19" grpId="0" animBg="1"/>
      <p:bldP spid="21" grpId="0" animBg="1"/>
      <p:bldP spid="9" grpId="0" animBg="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Cell Based Loops</a:t>
            </a:r>
          </a:p>
        </p:txBody>
      </p:sp>
      <p:pic>
        <p:nvPicPr>
          <p:cNvPr id="5" name="Picture 2"/>
          <p:cNvPicPr>
            <a:picLocks noChangeAspect="1" noChangeArrowheads="1"/>
          </p:cNvPicPr>
          <p:nvPr/>
        </p:nvPicPr>
        <p:blipFill>
          <a:blip r:embed="rId3"/>
          <a:srcRect r="24715"/>
          <a:stretch>
            <a:fillRect/>
          </a:stretch>
        </p:blipFill>
        <p:spPr bwMode="auto">
          <a:xfrm>
            <a:off x="4823920" y="3646996"/>
            <a:ext cx="3657600" cy="2356849"/>
          </a:xfrm>
          <a:prstGeom prst="rect">
            <a:avLst/>
          </a:prstGeom>
          <a:ln>
            <a:noFill/>
          </a:ln>
          <a:effectLst>
            <a:outerShdw blurRad="190500" algn="tl" rotWithShape="0">
              <a:srgbClr val="000000">
                <a:alpha val="70000"/>
              </a:srgbClr>
            </a:outerShdw>
          </a:effectLst>
        </p:spPr>
      </p:pic>
      <p:pic>
        <p:nvPicPr>
          <p:cNvPr id="7170" name="Picture 2"/>
          <p:cNvPicPr>
            <a:picLocks noChangeAspect="1" noChangeArrowheads="1"/>
          </p:cNvPicPr>
          <p:nvPr/>
        </p:nvPicPr>
        <p:blipFill>
          <a:blip r:embed="rId4"/>
          <a:srcRect/>
          <a:stretch>
            <a:fillRect/>
          </a:stretch>
        </p:blipFill>
        <p:spPr bwMode="auto">
          <a:xfrm>
            <a:off x="4953000" y="1417638"/>
            <a:ext cx="3399440" cy="2019300"/>
          </a:xfrm>
          <a:prstGeom prst="rect">
            <a:avLst/>
          </a:prstGeom>
          <a:ln>
            <a:noFill/>
          </a:ln>
          <a:effectLst>
            <a:outerShdw blurRad="190500" algn="tl" rotWithShape="0">
              <a:srgbClr val="000000">
                <a:alpha val="70000"/>
              </a:srgbClr>
            </a:outerShdw>
          </a:effectLst>
        </p:spPr>
      </p:pic>
      <p:pic>
        <p:nvPicPr>
          <p:cNvPr id="7171" name="Picture 3"/>
          <p:cNvPicPr>
            <a:picLocks noChangeAspect="1" noChangeArrowheads="1"/>
          </p:cNvPicPr>
          <p:nvPr/>
        </p:nvPicPr>
        <p:blipFill>
          <a:blip r:embed="rId5"/>
          <a:srcRect/>
          <a:stretch>
            <a:fillRect/>
          </a:stretch>
        </p:blipFill>
        <p:spPr bwMode="auto">
          <a:xfrm>
            <a:off x="661122" y="3933645"/>
            <a:ext cx="3910878" cy="2238554"/>
          </a:xfrm>
          <a:prstGeom prst="rect">
            <a:avLst/>
          </a:prstGeom>
          <a:ln>
            <a:noFill/>
          </a:ln>
          <a:effectLst>
            <a:outerShdw blurRad="190500" algn="tl" rotWithShape="0">
              <a:srgbClr val="000000">
                <a:alpha val="70000"/>
              </a:srgbClr>
            </a:outerShdw>
          </a:effectLst>
        </p:spPr>
      </p:pic>
      <p:sp>
        <p:nvSpPr>
          <p:cNvPr id="14" name="Left Brace 13"/>
          <p:cNvSpPr/>
          <p:nvPr/>
        </p:nvSpPr>
        <p:spPr>
          <a:xfrm rot="16200000">
            <a:off x="6719890" y="1171576"/>
            <a:ext cx="304800" cy="1543048"/>
          </a:xfrm>
          <a:prstGeom prst="leftBrace">
            <a:avLst/>
          </a:prstGeom>
          <a:ln>
            <a:solidFill>
              <a:schemeClr val="accent6">
                <a:lumMod val="75000"/>
              </a:schemeClr>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dirty="0"/>
          </a:p>
        </p:txBody>
      </p:sp>
      <p:sp>
        <p:nvSpPr>
          <p:cNvPr id="15" name="Left Brace 14"/>
          <p:cNvSpPr/>
          <p:nvPr/>
        </p:nvSpPr>
        <p:spPr>
          <a:xfrm rot="10800000" flipH="1" flipV="1">
            <a:off x="5257800" y="2362199"/>
            <a:ext cx="266700" cy="381001"/>
          </a:xfrm>
          <a:prstGeom prst="leftBrace">
            <a:avLst/>
          </a:prstGeom>
          <a:ln>
            <a:solidFill>
              <a:schemeClr val="accent6">
                <a:lumMod val="75000"/>
              </a:schemeClr>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dirty="0"/>
          </a:p>
        </p:txBody>
      </p:sp>
      <p:cxnSp>
        <p:nvCxnSpPr>
          <p:cNvPr id="18" name="Straight Arrow Connector 17"/>
          <p:cNvCxnSpPr>
            <a:stCxn id="15" idx="1"/>
            <a:endCxn id="22" idx="1"/>
          </p:cNvCxnSpPr>
          <p:nvPr/>
        </p:nvCxnSpPr>
        <p:spPr>
          <a:xfrm flipH="1">
            <a:off x="990599" y="2552700"/>
            <a:ext cx="4267201" cy="3362325"/>
          </a:xfrm>
          <a:prstGeom prst="straightConnector1">
            <a:avLst/>
          </a:prstGeom>
          <a:ln>
            <a:solidFill>
              <a:schemeClr val="accent6">
                <a:lumMod val="75000"/>
              </a:schemeClr>
            </a:solidFill>
            <a:tailEnd type="arrow"/>
          </a:ln>
        </p:spPr>
        <p:style>
          <a:lnRef idx="2">
            <a:schemeClr val="accent1"/>
          </a:lnRef>
          <a:fillRef idx="0">
            <a:schemeClr val="accent1"/>
          </a:fillRef>
          <a:effectRef idx="1">
            <a:schemeClr val="accent1"/>
          </a:effectRef>
          <a:fontRef idx="minor">
            <a:schemeClr val="tx1"/>
          </a:fontRef>
        </p:style>
      </p:cxnSp>
      <p:cxnSp>
        <p:nvCxnSpPr>
          <p:cNvPr id="20" name="Straight Arrow Connector 19"/>
          <p:cNvCxnSpPr>
            <a:stCxn id="14" idx="1"/>
            <a:endCxn id="16" idx="1"/>
          </p:cNvCxnSpPr>
          <p:nvPr/>
        </p:nvCxnSpPr>
        <p:spPr>
          <a:xfrm flipH="1">
            <a:off x="5295900" y="2095500"/>
            <a:ext cx="1576390" cy="3386092"/>
          </a:xfrm>
          <a:prstGeom prst="straightConnector1">
            <a:avLst/>
          </a:prstGeom>
          <a:ln>
            <a:solidFill>
              <a:schemeClr val="accent6">
                <a:lumMod val="75000"/>
              </a:schemeClr>
            </a:solidFill>
            <a:tailEnd type="arrow"/>
          </a:ln>
        </p:spPr>
        <p:style>
          <a:lnRef idx="2">
            <a:schemeClr val="accent1"/>
          </a:lnRef>
          <a:fillRef idx="0">
            <a:schemeClr val="accent1"/>
          </a:fillRef>
          <a:effectRef idx="1">
            <a:schemeClr val="accent1"/>
          </a:effectRef>
          <a:fontRef idx="minor">
            <a:schemeClr val="tx1"/>
          </a:fontRef>
        </p:style>
      </p:cxnSp>
      <p:sp>
        <p:nvSpPr>
          <p:cNvPr id="21" name="Content Placeholder 2"/>
          <p:cNvSpPr>
            <a:spLocks noGrp="1"/>
          </p:cNvSpPr>
          <p:nvPr>
            <p:ph idx="1"/>
          </p:nvPr>
        </p:nvSpPr>
        <p:spPr>
          <a:xfrm>
            <a:off x="457200" y="1417638"/>
            <a:ext cx="8305800" cy="4525963"/>
          </a:xfrm>
        </p:spPr>
        <p:txBody>
          <a:bodyPr>
            <a:normAutofit/>
          </a:bodyPr>
          <a:lstStyle/>
          <a:p>
            <a:pPr lvl="1"/>
            <a:r>
              <a:rPr lang="en-US" dirty="0" smtClean="0"/>
              <a:t>Mapper </a:t>
            </a:r>
          </a:p>
          <a:p>
            <a:pPr lvl="2"/>
            <a:r>
              <a:rPr lang="en-US" dirty="0" smtClean="0"/>
              <a:t>Start/End Rows</a:t>
            </a:r>
          </a:p>
          <a:p>
            <a:pPr lvl="1"/>
            <a:r>
              <a:rPr lang="en-US" dirty="0" smtClean="0"/>
              <a:t>Excel </a:t>
            </a:r>
          </a:p>
          <a:p>
            <a:pPr lvl="2"/>
            <a:r>
              <a:rPr lang="en-US" dirty="0" smtClean="0"/>
              <a:t>Start/End Rows</a:t>
            </a:r>
          </a:p>
        </p:txBody>
      </p:sp>
      <p:sp>
        <p:nvSpPr>
          <p:cNvPr id="16" name="Left Brace 15"/>
          <p:cNvSpPr/>
          <p:nvPr/>
        </p:nvSpPr>
        <p:spPr>
          <a:xfrm rot="10800000">
            <a:off x="4991100" y="5052921"/>
            <a:ext cx="304800" cy="857342"/>
          </a:xfrm>
          <a:prstGeom prst="leftBrace">
            <a:avLst/>
          </a:prstGeom>
          <a:ln>
            <a:solidFill>
              <a:schemeClr val="accent6">
                <a:lumMod val="75000"/>
              </a:schemeClr>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dirty="0"/>
          </a:p>
        </p:txBody>
      </p:sp>
      <p:sp>
        <p:nvSpPr>
          <p:cNvPr id="22" name="Left Brace 21"/>
          <p:cNvSpPr/>
          <p:nvPr/>
        </p:nvSpPr>
        <p:spPr>
          <a:xfrm rot="10800000">
            <a:off x="685799" y="5534025"/>
            <a:ext cx="304800" cy="762000"/>
          </a:xfrm>
          <a:prstGeom prst="leftBrace">
            <a:avLst/>
          </a:prstGeom>
          <a:ln>
            <a:solidFill>
              <a:schemeClr val="accent6">
                <a:lumMod val="75000"/>
              </a:schemeClr>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dirty="0"/>
          </a:p>
        </p:txBody>
      </p:sp>
      <p:sp>
        <p:nvSpPr>
          <p:cNvPr id="17" name="Chevron 16"/>
          <p:cNvSpPr/>
          <p:nvPr/>
        </p:nvSpPr>
        <p:spPr>
          <a:xfrm>
            <a:off x="7772400" y="76215"/>
            <a:ext cx="922288" cy="597877"/>
          </a:xfrm>
          <a:prstGeom prst="chevron">
            <a:avLst>
              <a:gd name="adj" fmla="val 40000"/>
            </a:avLst>
          </a:prstGeom>
          <a:solidFill>
            <a:srgbClr val="295071"/>
          </a:solidFill>
        </p:spPr>
        <p:style>
          <a:lnRef idx="2">
            <a:schemeClr val="lt1">
              <a:hueOff val="0"/>
              <a:satOff val="0"/>
              <a:lumOff val="0"/>
              <a:alphaOff val="0"/>
            </a:schemeClr>
          </a:lnRef>
          <a:fillRef idx="1">
            <a:scrgbClr r="0" g="0" b="0"/>
          </a:fillRef>
          <a:effectRef idx="0">
            <a:schemeClr val="accent3">
              <a:hueOff val="0"/>
              <a:satOff val="0"/>
              <a:lumOff val="0"/>
              <a:alphaOff val="0"/>
            </a:schemeClr>
          </a:effectRef>
          <a:fontRef idx="minor">
            <a:schemeClr val="lt1"/>
          </a:fontRef>
        </p:style>
        <p:txBody>
          <a:bodyPr/>
          <a:lstStyle/>
          <a:p>
            <a:r>
              <a:rPr lang="en-US" sz="3600" dirty="0" smtClean="0">
                <a:latin typeface="Broadway" panose="04040905080B02020502" pitchFamily="82" charset="0"/>
              </a:rPr>
              <a:t>T</a:t>
            </a:r>
            <a:endParaRPr lang="en-US" sz="3600" dirty="0">
              <a:latin typeface="Broadway" panose="04040905080B02020502" pitchFamily="82" charset="0"/>
            </a:endParaRPr>
          </a:p>
        </p:txBody>
      </p:sp>
    </p:spTree>
    <p:extLst>
      <p:ext uri="{BB962C8B-B14F-4D97-AF65-F5344CB8AC3E}">
        <p14:creationId xmlns:p14="http://schemas.microsoft.com/office/powerpoint/2010/main" val="2006404247"/>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1">
                                            <p:txEl>
                                              <p:pRg st="0" end="0"/>
                                            </p:txEl>
                                          </p:spTgt>
                                        </p:tgtEl>
                                        <p:attrNameLst>
                                          <p:attrName>style.visibility</p:attrName>
                                        </p:attrNameLst>
                                      </p:cBhvr>
                                      <p:to>
                                        <p:strVal val="visible"/>
                                      </p:to>
                                    </p:set>
                                  </p:childTnLst>
                                </p:cTn>
                              </p:par>
                              <p:par>
                                <p:cTn id="7" presetID="10" presetClass="entr" presetSubtype="0" fill="hold" nodeType="withEffect">
                                  <p:stCondLst>
                                    <p:cond delay="0"/>
                                  </p:stCondLst>
                                  <p:childTnLst>
                                    <p:set>
                                      <p:cBhvr>
                                        <p:cTn id="8" dur="1" fill="hold">
                                          <p:stCondLst>
                                            <p:cond delay="0"/>
                                          </p:stCondLst>
                                        </p:cTn>
                                        <p:tgtEl>
                                          <p:spTgt spid="5"/>
                                        </p:tgtEl>
                                        <p:attrNameLst>
                                          <p:attrName>style.visibility</p:attrName>
                                        </p:attrNameLst>
                                      </p:cBhvr>
                                      <p:to>
                                        <p:strVal val="visible"/>
                                      </p:to>
                                    </p:set>
                                    <p:animEffect transition="in" filter="fade">
                                      <p:cBhvr>
                                        <p:cTn id="9" dur="500"/>
                                        <p:tgtEl>
                                          <p:spTgt spid="5"/>
                                        </p:tgtEl>
                                      </p:cBhvr>
                                    </p:animEffect>
                                  </p:childTnLst>
                                </p:cTn>
                              </p:par>
                            </p:childTnLst>
                          </p:cTn>
                        </p:par>
                        <p:par>
                          <p:cTn id="10" fill="hold">
                            <p:stCondLst>
                              <p:cond delay="500"/>
                            </p:stCondLst>
                            <p:childTnLst>
                              <p:par>
                                <p:cTn id="11" presetID="10" presetClass="entr" presetSubtype="0" fill="hold" nodeType="afterEffect">
                                  <p:stCondLst>
                                    <p:cond delay="0"/>
                                  </p:stCondLst>
                                  <p:childTnLst>
                                    <p:set>
                                      <p:cBhvr>
                                        <p:cTn id="12" dur="1" fill="hold">
                                          <p:stCondLst>
                                            <p:cond delay="0"/>
                                          </p:stCondLst>
                                        </p:cTn>
                                        <p:tgtEl>
                                          <p:spTgt spid="21">
                                            <p:txEl>
                                              <p:pRg st="1" end="1"/>
                                            </p:txEl>
                                          </p:spTgt>
                                        </p:tgtEl>
                                        <p:attrNameLst>
                                          <p:attrName>style.visibility</p:attrName>
                                        </p:attrNameLst>
                                      </p:cBhvr>
                                      <p:to>
                                        <p:strVal val="visible"/>
                                      </p:to>
                                    </p:set>
                                    <p:animEffect transition="in" filter="fade">
                                      <p:cBhvr>
                                        <p:cTn id="13" dur="500"/>
                                        <p:tgtEl>
                                          <p:spTgt spid="21">
                                            <p:txEl>
                                              <p:pRg st="1" end="1"/>
                                            </p:txEl>
                                          </p:spTgt>
                                        </p:tgtEl>
                                      </p:cBhvr>
                                    </p:animEffect>
                                  </p:childTnLst>
                                </p:cTn>
                              </p:par>
                              <p:par>
                                <p:cTn id="14" presetID="10" presetClass="entr" presetSubtype="0" fill="hold" nodeType="withEffect">
                                  <p:stCondLst>
                                    <p:cond delay="0"/>
                                  </p:stCondLst>
                                  <p:childTnLst>
                                    <p:set>
                                      <p:cBhvr>
                                        <p:cTn id="15" dur="1" fill="hold">
                                          <p:stCondLst>
                                            <p:cond delay="0"/>
                                          </p:stCondLst>
                                        </p:cTn>
                                        <p:tgtEl>
                                          <p:spTgt spid="7170"/>
                                        </p:tgtEl>
                                        <p:attrNameLst>
                                          <p:attrName>style.visibility</p:attrName>
                                        </p:attrNameLst>
                                      </p:cBhvr>
                                      <p:to>
                                        <p:strVal val="visible"/>
                                      </p:to>
                                    </p:set>
                                    <p:animEffect transition="in" filter="fade">
                                      <p:cBhvr>
                                        <p:cTn id="16" dur="500"/>
                                        <p:tgtEl>
                                          <p:spTgt spid="7170"/>
                                        </p:tgtEl>
                                      </p:cBhvr>
                                    </p:animEffect>
                                  </p:childTnLst>
                                </p:cTn>
                              </p:par>
                            </p:childTnLst>
                          </p:cTn>
                        </p:par>
                        <p:par>
                          <p:cTn id="17" fill="hold">
                            <p:stCondLst>
                              <p:cond delay="1000"/>
                            </p:stCondLst>
                            <p:childTnLst>
                              <p:par>
                                <p:cTn id="18" presetID="22" presetClass="entr" presetSubtype="1" fill="hold" grpId="0" nodeType="afterEffect">
                                  <p:stCondLst>
                                    <p:cond delay="0"/>
                                  </p:stCondLst>
                                  <p:childTnLst>
                                    <p:set>
                                      <p:cBhvr>
                                        <p:cTn id="19" dur="1" fill="hold">
                                          <p:stCondLst>
                                            <p:cond delay="0"/>
                                          </p:stCondLst>
                                        </p:cTn>
                                        <p:tgtEl>
                                          <p:spTgt spid="14"/>
                                        </p:tgtEl>
                                        <p:attrNameLst>
                                          <p:attrName>style.visibility</p:attrName>
                                        </p:attrNameLst>
                                      </p:cBhvr>
                                      <p:to>
                                        <p:strVal val="visible"/>
                                      </p:to>
                                    </p:set>
                                    <p:animEffect transition="in" filter="wipe(up)">
                                      <p:cBhvr>
                                        <p:cTn id="20" dur="500"/>
                                        <p:tgtEl>
                                          <p:spTgt spid="14"/>
                                        </p:tgtEl>
                                      </p:cBhvr>
                                    </p:animEffect>
                                  </p:childTnLst>
                                </p:cTn>
                              </p:par>
                            </p:childTnLst>
                          </p:cTn>
                        </p:par>
                        <p:par>
                          <p:cTn id="21" fill="hold">
                            <p:stCondLst>
                              <p:cond delay="1500"/>
                            </p:stCondLst>
                            <p:childTnLst>
                              <p:par>
                                <p:cTn id="22" presetID="22" presetClass="entr" presetSubtype="1" fill="hold" nodeType="afterEffect">
                                  <p:stCondLst>
                                    <p:cond delay="0"/>
                                  </p:stCondLst>
                                  <p:childTnLst>
                                    <p:set>
                                      <p:cBhvr>
                                        <p:cTn id="23" dur="1" fill="hold">
                                          <p:stCondLst>
                                            <p:cond delay="0"/>
                                          </p:stCondLst>
                                        </p:cTn>
                                        <p:tgtEl>
                                          <p:spTgt spid="20"/>
                                        </p:tgtEl>
                                        <p:attrNameLst>
                                          <p:attrName>style.visibility</p:attrName>
                                        </p:attrNameLst>
                                      </p:cBhvr>
                                      <p:to>
                                        <p:strVal val="visible"/>
                                      </p:to>
                                    </p:set>
                                    <p:animEffect transition="in" filter="wipe(up)">
                                      <p:cBhvr>
                                        <p:cTn id="24" dur="500"/>
                                        <p:tgtEl>
                                          <p:spTgt spid="20"/>
                                        </p:tgtEl>
                                      </p:cBhvr>
                                    </p:animEffect>
                                  </p:childTnLst>
                                </p:cTn>
                              </p:par>
                            </p:childTnLst>
                          </p:cTn>
                        </p:par>
                        <p:par>
                          <p:cTn id="25" fill="hold">
                            <p:stCondLst>
                              <p:cond delay="2000"/>
                            </p:stCondLst>
                            <p:childTnLst>
                              <p:par>
                                <p:cTn id="26" presetID="22" presetClass="entr" presetSubtype="2" fill="hold" grpId="0" nodeType="afterEffect">
                                  <p:stCondLst>
                                    <p:cond delay="0"/>
                                  </p:stCondLst>
                                  <p:childTnLst>
                                    <p:set>
                                      <p:cBhvr>
                                        <p:cTn id="27" dur="1" fill="hold">
                                          <p:stCondLst>
                                            <p:cond delay="0"/>
                                          </p:stCondLst>
                                        </p:cTn>
                                        <p:tgtEl>
                                          <p:spTgt spid="16"/>
                                        </p:tgtEl>
                                        <p:attrNameLst>
                                          <p:attrName>style.visibility</p:attrName>
                                        </p:attrNameLst>
                                      </p:cBhvr>
                                      <p:to>
                                        <p:strVal val="visible"/>
                                      </p:to>
                                    </p:set>
                                    <p:animEffect transition="in" filter="wipe(right)">
                                      <p:cBhvr>
                                        <p:cTn id="28" dur="500"/>
                                        <p:tgtEl>
                                          <p:spTgt spid="16"/>
                                        </p:tgtEl>
                                      </p:cBhvr>
                                    </p:animEffec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21">
                                            <p:txEl>
                                              <p:pRg st="2" end="2"/>
                                            </p:txEl>
                                          </p:spTgt>
                                        </p:tgtEl>
                                        <p:attrNameLst>
                                          <p:attrName>style.visibility</p:attrName>
                                        </p:attrNameLst>
                                      </p:cBhvr>
                                      <p:to>
                                        <p:strVal val="visible"/>
                                      </p:to>
                                    </p:set>
                                  </p:childTnLst>
                                </p:cTn>
                              </p:par>
                            </p:childTnLst>
                          </p:cTn>
                        </p:par>
                        <p:par>
                          <p:cTn id="33" fill="hold">
                            <p:stCondLst>
                              <p:cond delay="0"/>
                            </p:stCondLst>
                            <p:childTnLst>
                              <p:par>
                                <p:cTn id="34" presetID="10" presetClass="entr" presetSubtype="0" fill="hold" nodeType="afterEffect">
                                  <p:stCondLst>
                                    <p:cond delay="0"/>
                                  </p:stCondLst>
                                  <p:childTnLst>
                                    <p:set>
                                      <p:cBhvr>
                                        <p:cTn id="35" dur="1" fill="hold">
                                          <p:stCondLst>
                                            <p:cond delay="0"/>
                                          </p:stCondLst>
                                        </p:cTn>
                                        <p:tgtEl>
                                          <p:spTgt spid="7171"/>
                                        </p:tgtEl>
                                        <p:attrNameLst>
                                          <p:attrName>style.visibility</p:attrName>
                                        </p:attrNameLst>
                                      </p:cBhvr>
                                      <p:to>
                                        <p:strVal val="visible"/>
                                      </p:to>
                                    </p:set>
                                    <p:animEffect transition="in" filter="fade">
                                      <p:cBhvr>
                                        <p:cTn id="36" dur="500"/>
                                        <p:tgtEl>
                                          <p:spTgt spid="7171"/>
                                        </p:tgtEl>
                                      </p:cBhvr>
                                    </p:animEffect>
                                  </p:childTnLst>
                                </p:cTn>
                              </p:par>
                            </p:childTnLst>
                          </p:cTn>
                        </p:par>
                        <p:par>
                          <p:cTn id="37" fill="hold">
                            <p:stCondLst>
                              <p:cond delay="500"/>
                            </p:stCondLst>
                            <p:childTnLst>
                              <p:par>
                                <p:cTn id="38" presetID="10" presetClass="entr" presetSubtype="0" fill="hold" nodeType="afterEffect">
                                  <p:stCondLst>
                                    <p:cond delay="0"/>
                                  </p:stCondLst>
                                  <p:childTnLst>
                                    <p:set>
                                      <p:cBhvr>
                                        <p:cTn id="39" dur="1" fill="hold">
                                          <p:stCondLst>
                                            <p:cond delay="0"/>
                                          </p:stCondLst>
                                        </p:cTn>
                                        <p:tgtEl>
                                          <p:spTgt spid="21">
                                            <p:txEl>
                                              <p:pRg st="3" end="3"/>
                                            </p:txEl>
                                          </p:spTgt>
                                        </p:tgtEl>
                                        <p:attrNameLst>
                                          <p:attrName>style.visibility</p:attrName>
                                        </p:attrNameLst>
                                      </p:cBhvr>
                                      <p:to>
                                        <p:strVal val="visible"/>
                                      </p:to>
                                    </p:set>
                                    <p:animEffect transition="in" filter="fade">
                                      <p:cBhvr>
                                        <p:cTn id="40" dur="500"/>
                                        <p:tgtEl>
                                          <p:spTgt spid="21">
                                            <p:txEl>
                                              <p:pRg st="3" end="3"/>
                                            </p:txEl>
                                          </p:spTgt>
                                        </p:tgtEl>
                                      </p:cBhvr>
                                    </p:animEffect>
                                  </p:childTnLst>
                                </p:cTn>
                              </p:par>
                            </p:childTnLst>
                          </p:cTn>
                        </p:par>
                        <p:par>
                          <p:cTn id="41" fill="hold">
                            <p:stCondLst>
                              <p:cond delay="1000"/>
                            </p:stCondLst>
                            <p:childTnLst>
                              <p:par>
                                <p:cTn id="42" presetID="22" presetClass="entr" presetSubtype="2" fill="hold" grpId="0" nodeType="afterEffect">
                                  <p:stCondLst>
                                    <p:cond delay="0"/>
                                  </p:stCondLst>
                                  <p:childTnLst>
                                    <p:set>
                                      <p:cBhvr>
                                        <p:cTn id="43" dur="1" fill="hold">
                                          <p:stCondLst>
                                            <p:cond delay="0"/>
                                          </p:stCondLst>
                                        </p:cTn>
                                        <p:tgtEl>
                                          <p:spTgt spid="15"/>
                                        </p:tgtEl>
                                        <p:attrNameLst>
                                          <p:attrName>style.visibility</p:attrName>
                                        </p:attrNameLst>
                                      </p:cBhvr>
                                      <p:to>
                                        <p:strVal val="visible"/>
                                      </p:to>
                                    </p:set>
                                    <p:animEffect transition="in" filter="wipe(right)">
                                      <p:cBhvr>
                                        <p:cTn id="44" dur="500"/>
                                        <p:tgtEl>
                                          <p:spTgt spid="15"/>
                                        </p:tgtEl>
                                      </p:cBhvr>
                                    </p:animEffect>
                                  </p:childTnLst>
                                </p:cTn>
                              </p:par>
                            </p:childTnLst>
                          </p:cTn>
                        </p:par>
                        <p:par>
                          <p:cTn id="45" fill="hold">
                            <p:stCondLst>
                              <p:cond delay="1500"/>
                            </p:stCondLst>
                            <p:childTnLst>
                              <p:par>
                                <p:cTn id="46" presetID="22" presetClass="entr" presetSubtype="1" fill="hold" nodeType="afterEffect">
                                  <p:stCondLst>
                                    <p:cond delay="0"/>
                                  </p:stCondLst>
                                  <p:childTnLst>
                                    <p:set>
                                      <p:cBhvr>
                                        <p:cTn id="47" dur="1" fill="hold">
                                          <p:stCondLst>
                                            <p:cond delay="0"/>
                                          </p:stCondLst>
                                        </p:cTn>
                                        <p:tgtEl>
                                          <p:spTgt spid="18"/>
                                        </p:tgtEl>
                                        <p:attrNameLst>
                                          <p:attrName>style.visibility</p:attrName>
                                        </p:attrNameLst>
                                      </p:cBhvr>
                                      <p:to>
                                        <p:strVal val="visible"/>
                                      </p:to>
                                    </p:set>
                                    <p:animEffect transition="in" filter="wipe(up)">
                                      <p:cBhvr>
                                        <p:cTn id="48" dur="500"/>
                                        <p:tgtEl>
                                          <p:spTgt spid="18"/>
                                        </p:tgtEl>
                                      </p:cBhvr>
                                    </p:animEffect>
                                  </p:childTnLst>
                                </p:cTn>
                              </p:par>
                            </p:childTnLst>
                          </p:cTn>
                        </p:par>
                        <p:par>
                          <p:cTn id="49" fill="hold">
                            <p:stCondLst>
                              <p:cond delay="2000"/>
                            </p:stCondLst>
                            <p:childTnLst>
                              <p:par>
                                <p:cTn id="50" presetID="22" presetClass="entr" presetSubtype="2" fill="hold" grpId="0" nodeType="afterEffect">
                                  <p:stCondLst>
                                    <p:cond delay="0"/>
                                  </p:stCondLst>
                                  <p:childTnLst>
                                    <p:set>
                                      <p:cBhvr>
                                        <p:cTn id="51" dur="1" fill="hold">
                                          <p:stCondLst>
                                            <p:cond delay="0"/>
                                          </p:stCondLst>
                                        </p:cTn>
                                        <p:tgtEl>
                                          <p:spTgt spid="22"/>
                                        </p:tgtEl>
                                        <p:attrNameLst>
                                          <p:attrName>style.visibility</p:attrName>
                                        </p:attrNameLst>
                                      </p:cBhvr>
                                      <p:to>
                                        <p:strVal val="visible"/>
                                      </p:to>
                                    </p:set>
                                    <p:animEffect transition="in" filter="wipe(right)">
                                      <p:cBhvr>
                                        <p:cTn id="52"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P spid="16" grpId="0" animBg="1"/>
      <p:bldP spid="22" grpId="0" animBg="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Cell Based Loops</a:t>
            </a:r>
          </a:p>
        </p:txBody>
      </p:sp>
      <p:sp>
        <p:nvSpPr>
          <p:cNvPr id="17" name="Chevron 16"/>
          <p:cNvSpPr/>
          <p:nvPr/>
        </p:nvSpPr>
        <p:spPr>
          <a:xfrm>
            <a:off x="7772400" y="76215"/>
            <a:ext cx="922288" cy="597877"/>
          </a:xfrm>
          <a:prstGeom prst="chevron">
            <a:avLst>
              <a:gd name="adj" fmla="val 40000"/>
            </a:avLst>
          </a:prstGeom>
          <a:solidFill>
            <a:srgbClr val="295071"/>
          </a:solidFill>
        </p:spPr>
        <p:style>
          <a:lnRef idx="2">
            <a:schemeClr val="lt1">
              <a:hueOff val="0"/>
              <a:satOff val="0"/>
              <a:lumOff val="0"/>
              <a:alphaOff val="0"/>
            </a:schemeClr>
          </a:lnRef>
          <a:fillRef idx="1">
            <a:scrgbClr r="0" g="0" b="0"/>
          </a:fillRef>
          <a:effectRef idx="0">
            <a:schemeClr val="accent3">
              <a:hueOff val="0"/>
              <a:satOff val="0"/>
              <a:lumOff val="0"/>
              <a:alphaOff val="0"/>
            </a:schemeClr>
          </a:effectRef>
          <a:fontRef idx="minor">
            <a:schemeClr val="lt1"/>
          </a:fontRef>
        </p:style>
        <p:txBody>
          <a:bodyPr/>
          <a:lstStyle/>
          <a:p>
            <a:r>
              <a:rPr lang="en-US" sz="3600" dirty="0" smtClean="0">
                <a:latin typeface="Broadway" panose="04040905080B02020502" pitchFamily="82" charset="0"/>
              </a:rPr>
              <a:t>T</a:t>
            </a:r>
            <a:endParaRPr lang="en-US" sz="3600" dirty="0">
              <a:latin typeface="Broadway" panose="04040905080B02020502" pitchFamily="82" charset="0"/>
            </a:endParaRPr>
          </a:p>
        </p:txBody>
      </p:sp>
      <p:pic>
        <p:nvPicPr>
          <p:cNvPr id="4" name="Picture 3"/>
          <p:cNvPicPr>
            <a:picLocks noChangeAspect="1"/>
          </p:cNvPicPr>
          <p:nvPr/>
        </p:nvPicPr>
        <p:blipFill rotWithShape="1">
          <a:blip r:embed="rId3"/>
          <a:srcRect t="23236" b="5137"/>
          <a:stretch/>
        </p:blipFill>
        <p:spPr>
          <a:xfrm>
            <a:off x="227671" y="1403798"/>
            <a:ext cx="8698836" cy="3503053"/>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3390637896"/>
      </p:ext>
    </p:extLst>
  </p:cSld>
  <p:clrMapOvr>
    <a:masterClrMapping/>
  </p:clrMapOvr>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Cell Based Loops</a:t>
            </a:r>
            <a:endParaRPr lang="en-US" dirty="0"/>
          </a:p>
        </p:txBody>
      </p:sp>
      <p:pic>
        <p:nvPicPr>
          <p:cNvPr id="4" name="Cell Based">
            <a:hlinkClick r:id="" action="ppaction://media"/>
          </p:cNvPr>
          <p:cNvPicPr>
            <a:picLocks noGrp="1" noChangeAspect="1"/>
          </p:cNvPicPr>
          <p:nvPr>
            <p:ph idx="1"/>
            <a:videoFile r:link="rId2"/>
            <p:extLst>
              <p:ext uri="{DAA4B4D4-6D71-4841-9C94-3DE7FCFB9230}">
                <p14:media xmlns:p14="http://schemas.microsoft.com/office/powerpoint/2010/main" r:embed="rId1"/>
              </p:ext>
            </p:extLst>
          </p:nvPr>
        </p:nvPicPr>
        <p:blipFill>
          <a:blip r:embed="rId5"/>
          <a:stretch>
            <a:fillRect/>
          </a:stretch>
        </p:blipFill>
        <p:spPr>
          <a:xfrm>
            <a:off x="533400" y="1217613"/>
            <a:ext cx="8105775" cy="4559300"/>
          </a:xfrm>
        </p:spPr>
      </p:pic>
    </p:spTree>
    <p:extLst>
      <p:ext uri="{BB962C8B-B14F-4D97-AF65-F5344CB8AC3E}">
        <p14:creationId xmlns:p14="http://schemas.microsoft.com/office/powerpoint/2010/main" val="1432744457"/>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4"/>
                                        </p:tgtEl>
                                      </p:cBhvr>
                                    </p:cmd>
                                  </p:childTnLst>
                                </p:cTn>
                              </p:par>
                            </p:childTnLst>
                          </p:cTn>
                        </p:par>
                      </p:childTnLst>
                    </p:cTn>
                  </p:par>
                </p:childTnLst>
              </p:cTn>
              <p:nextCondLst>
                <p:cond evt="onClick" delay="0">
                  <p:tgtEl>
                    <p:spTgt spid="4"/>
                  </p:tgtEl>
                </p:cond>
              </p:nextCondLst>
            </p:seq>
            <p:video>
              <p:cMediaNode vol="80000">
                <p:cTn id="7" fill="hold" display="0">
                  <p:stCondLst>
                    <p:cond delay="indefinite"/>
                  </p:stCondLst>
                </p:cTn>
                <p:tgtEl>
                  <p:spTgt spid="4"/>
                </p:tgtEl>
              </p:cMediaNode>
            </p:video>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Introduction</a:t>
            </a:r>
            <a:endParaRPr lang="en-US" dirty="0"/>
          </a:p>
        </p:txBody>
      </p:sp>
      <p:pic>
        <p:nvPicPr>
          <p:cNvPr id="4" name="Picture 3" descr="7110955590.png"/>
          <p:cNvPicPr>
            <a:picLocks noChangeAspect="1"/>
          </p:cNvPicPr>
          <p:nvPr/>
        </p:nvPicPr>
        <p:blipFill>
          <a:blip r:embed="rId3"/>
          <a:stretch>
            <a:fillRect/>
          </a:stretch>
        </p:blipFill>
        <p:spPr>
          <a:xfrm>
            <a:off x="800572" y="1587730"/>
            <a:ext cx="7542857" cy="3682540"/>
          </a:xfrm>
          <a:prstGeom prst="rect">
            <a:avLst/>
          </a:prstGeom>
        </p:spPr>
      </p:pic>
    </p:spTree>
    <p:extLst>
      <p:ext uri="{BB962C8B-B14F-4D97-AF65-F5344CB8AC3E}">
        <p14:creationId xmlns:p14="http://schemas.microsoft.com/office/powerpoint/2010/main" val="195952679"/>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lvl="0" defTabSz="457200">
              <a:defRPr/>
            </a:pPr>
            <a:r>
              <a:rPr lang="en-US" dirty="0"/>
              <a:t>Index Based Loop</a:t>
            </a:r>
          </a:p>
        </p:txBody>
      </p:sp>
      <p:sp>
        <p:nvSpPr>
          <p:cNvPr id="6" name="Content Placeholder 5"/>
          <p:cNvSpPr>
            <a:spLocks noGrp="1"/>
          </p:cNvSpPr>
          <p:nvPr>
            <p:ph idx="1"/>
          </p:nvPr>
        </p:nvSpPr>
        <p:spPr/>
        <p:txBody>
          <a:bodyPr>
            <a:normAutofit/>
          </a:bodyPr>
          <a:lstStyle/>
          <a:p>
            <a:pPr lvl="1"/>
            <a:r>
              <a:rPr lang="en-US" dirty="0" smtClean="0"/>
              <a:t>ALV Grids/Tables</a:t>
            </a:r>
          </a:p>
          <a:p>
            <a:pPr lvl="2"/>
            <a:r>
              <a:rPr lang="en-US" dirty="0" smtClean="0"/>
              <a:t>No button to automate adding a row</a:t>
            </a:r>
          </a:p>
          <a:p>
            <a:pPr lvl="1"/>
            <a:endParaRPr lang="en-US" dirty="0" smtClean="0"/>
          </a:p>
          <a:p>
            <a:pPr lvl="1"/>
            <a:r>
              <a:rPr lang="en-US" dirty="0" smtClean="0"/>
              <a:t>Recording </a:t>
            </a:r>
            <a:r>
              <a:rPr lang="en-US" dirty="0"/>
              <a:t>Mode: </a:t>
            </a:r>
            <a:br>
              <a:rPr lang="en-US" dirty="0"/>
            </a:br>
            <a:r>
              <a:rPr lang="en-US" dirty="0"/>
              <a:t>GUI </a:t>
            </a:r>
            <a:r>
              <a:rPr lang="en-US" dirty="0" smtClean="0"/>
              <a:t>Scripting</a:t>
            </a:r>
          </a:p>
          <a:p>
            <a:pPr lvl="1"/>
            <a:endParaRPr lang="en-US" dirty="0"/>
          </a:p>
          <a:p>
            <a:pPr lvl="1"/>
            <a:r>
              <a:rPr lang="en-US" dirty="0"/>
              <a:t>‘Index’ Identifier </a:t>
            </a:r>
            <a:br>
              <a:rPr lang="en-US" dirty="0"/>
            </a:br>
            <a:r>
              <a:rPr lang="en-US" dirty="0"/>
              <a:t>Column</a:t>
            </a:r>
          </a:p>
          <a:p>
            <a:endParaRPr lang="en-US" dirty="0"/>
          </a:p>
        </p:txBody>
      </p:sp>
      <p:pic>
        <p:nvPicPr>
          <p:cNvPr id="4098" name="Picture 2"/>
          <p:cNvPicPr>
            <a:picLocks noChangeAspect="1" noChangeArrowheads="1"/>
          </p:cNvPicPr>
          <p:nvPr/>
        </p:nvPicPr>
        <p:blipFill>
          <a:blip r:embed="rId3"/>
          <a:srcRect/>
          <a:stretch>
            <a:fillRect/>
          </a:stretch>
        </p:blipFill>
        <p:spPr bwMode="auto">
          <a:xfrm>
            <a:off x="4259379" y="2827866"/>
            <a:ext cx="4375808" cy="3255432"/>
          </a:xfrm>
          <a:prstGeom prst="rect">
            <a:avLst/>
          </a:prstGeom>
          <a:ln>
            <a:noFill/>
          </a:ln>
          <a:effectLst>
            <a:outerShdw blurRad="190500" algn="tl" rotWithShape="0">
              <a:srgbClr val="000000">
                <a:alpha val="70000"/>
              </a:srgbClr>
            </a:outerShdw>
          </a:effectLst>
        </p:spPr>
      </p:pic>
      <p:sp>
        <p:nvSpPr>
          <p:cNvPr id="8" name="Oval 7"/>
          <p:cNvSpPr/>
          <p:nvPr/>
        </p:nvSpPr>
        <p:spPr>
          <a:xfrm>
            <a:off x="4305300" y="4857751"/>
            <a:ext cx="4291014" cy="985837"/>
          </a:xfrm>
          <a:prstGeom prst="ellipse">
            <a:avLst/>
          </a:prstGeom>
          <a:noFill/>
          <a:ln w="28575">
            <a:solidFill>
              <a:schemeClr val="accent6">
                <a:lumMod val="7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0" name="Chevron 9"/>
          <p:cNvSpPr/>
          <p:nvPr/>
        </p:nvSpPr>
        <p:spPr>
          <a:xfrm>
            <a:off x="7772400" y="76215"/>
            <a:ext cx="922288" cy="597877"/>
          </a:xfrm>
          <a:prstGeom prst="chevron">
            <a:avLst>
              <a:gd name="adj" fmla="val 40000"/>
            </a:avLst>
          </a:prstGeom>
          <a:solidFill>
            <a:srgbClr val="295071"/>
          </a:solidFill>
        </p:spPr>
        <p:style>
          <a:lnRef idx="2">
            <a:schemeClr val="lt1">
              <a:hueOff val="0"/>
              <a:satOff val="0"/>
              <a:lumOff val="0"/>
              <a:alphaOff val="0"/>
            </a:schemeClr>
          </a:lnRef>
          <a:fillRef idx="1">
            <a:scrgbClr r="0" g="0" b="0"/>
          </a:fillRef>
          <a:effectRef idx="0">
            <a:schemeClr val="accent3">
              <a:hueOff val="0"/>
              <a:satOff val="0"/>
              <a:lumOff val="0"/>
              <a:alphaOff val="0"/>
            </a:schemeClr>
          </a:effectRef>
          <a:fontRef idx="minor">
            <a:schemeClr val="lt1"/>
          </a:fontRef>
        </p:style>
        <p:txBody>
          <a:bodyPr/>
          <a:lstStyle/>
          <a:p>
            <a:r>
              <a:rPr lang="en-US" sz="3600" dirty="0" smtClean="0">
                <a:latin typeface="Broadway" panose="04040905080B02020502" pitchFamily="82" charset="0"/>
              </a:rPr>
              <a:t>T</a:t>
            </a:r>
            <a:endParaRPr lang="en-US" sz="3600" dirty="0">
              <a:latin typeface="Broadway" panose="04040905080B02020502" pitchFamily="82" charset="0"/>
            </a:endParaRPr>
          </a:p>
        </p:txBody>
      </p:sp>
    </p:spTree>
    <p:extLst>
      <p:ext uri="{BB962C8B-B14F-4D97-AF65-F5344CB8AC3E}">
        <p14:creationId xmlns:p14="http://schemas.microsoft.com/office/powerpoint/2010/main" val="2978840329"/>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par>
                          <p:cTn id="7" fill="hold">
                            <p:stCondLst>
                              <p:cond delay="0"/>
                            </p:stCondLst>
                            <p:childTnLst>
                              <p:par>
                                <p:cTn id="8" presetID="10" presetClass="entr" presetSubtype="0" fill="hold" nodeType="afterEffect">
                                  <p:stCondLst>
                                    <p:cond delay="0"/>
                                  </p:stCondLst>
                                  <p:childTnLst>
                                    <p:set>
                                      <p:cBhvr>
                                        <p:cTn id="9" dur="1" fill="hold">
                                          <p:stCondLst>
                                            <p:cond delay="0"/>
                                          </p:stCondLst>
                                        </p:cTn>
                                        <p:tgtEl>
                                          <p:spTgt spid="6">
                                            <p:txEl>
                                              <p:pRg st="1" end="1"/>
                                            </p:txEl>
                                          </p:spTgt>
                                        </p:tgtEl>
                                        <p:attrNameLst>
                                          <p:attrName>style.visibility</p:attrName>
                                        </p:attrNameLst>
                                      </p:cBhvr>
                                      <p:to>
                                        <p:strVal val="visible"/>
                                      </p:to>
                                    </p:set>
                                    <p:animEffect transition="in" filter="fade">
                                      <p:cBhvr>
                                        <p:cTn id="10" dur="500"/>
                                        <p:tgtEl>
                                          <p:spTgt spid="6">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
                                            <p:txEl>
                                              <p:pRg st="5" end="5"/>
                                            </p:txEl>
                                          </p:spTgt>
                                        </p:tgtEl>
                                        <p:attrNameLst>
                                          <p:attrName>style.visibility</p:attrName>
                                        </p:attrNameLst>
                                      </p:cBhvr>
                                      <p:to>
                                        <p:strVal val="visible"/>
                                      </p:to>
                                    </p:set>
                                  </p:childTnLst>
                                </p:cTn>
                              </p:par>
                              <p:par>
                                <p:cTn id="19" presetID="10" presetClass="entr" presetSubtype="0" fill="hold" nodeType="withEffect">
                                  <p:stCondLst>
                                    <p:cond delay="0"/>
                                  </p:stCondLst>
                                  <p:childTnLst>
                                    <p:set>
                                      <p:cBhvr>
                                        <p:cTn id="20" dur="1" fill="hold">
                                          <p:stCondLst>
                                            <p:cond delay="0"/>
                                          </p:stCondLst>
                                        </p:cTn>
                                        <p:tgtEl>
                                          <p:spTgt spid="4098"/>
                                        </p:tgtEl>
                                        <p:attrNameLst>
                                          <p:attrName>style.visibility</p:attrName>
                                        </p:attrNameLst>
                                      </p:cBhvr>
                                      <p:to>
                                        <p:strVal val="visible"/>
                                      </p:to>
                                    </p:set>
                                    <p:animEffect transition="in" filter="fade">
                                      <p:cBhvr>
                                        <p:cTn id="21" dur="500"/>
                                        <p:tgtEl>
                                          <p:spTgt spid="4098"/>
                                        </p:tgtEl>
                                      </p:cBhvr>
                                    </p:animEffect>
                                  </p:childTnLst>
                                </p:cTn>
                              </p:par>
                              <p:par>
                                <p:cTn id="22" presetID="22" presetClass="entr" presetSubtype="4" fill="hold" grpId="0" nodeType="with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wipe(down)">
                                      <p:cBhvr>
                                        <p:cTn id="24"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lvl="0" defTabSz="457200">
              <a:defRPr/>
            </a:pPr>
            <a:r>
              <a:rPr lang="en-US" dirty="0"/>
              <a:t>Index Based Loop</a:t>
            </a:r>
          </a:p>
        </p:txBody>
      </p:sp>
      <p:pic>
        <p:nvPicPr>
          <p:cNvPr id="3" name="AUTHORGUILoop">
            <a:hlinkClick r:id="" action="ppaction://media"/>
          </p:cNvPr>
          <p:cNvPicPr>
            <a:picLocks noGrp="1" noChangeAspect="1"/>
          </p:cNvPicPr>
          <p:nvPr>
            <p:ph idx="1"/>
            <a:videoFile r:link="rId2"/>
            <p:extLst>
              <p:ext uri="{DAA4B4D4-6D71-4841-9C94-3DE7FCFB9230}">
                <p14:media xmlns:p14="http://schemas.microsoft.com/office/powerpoint/2010/main" r:embed="rId1"/>
              </p:ext>
            </p:extLst>
          </p:nvPr>
        </p:nvPicPr>
        <p:blipFill>
          <a:blip r:embed="rId5"/>
          <a:stretch>
            <a:fillRect/>
          </a:stretch>
        </p:blipFill>
        <p:spPr>
          <a:xfrm>
            <a:off x="479425" y="1308100"/>
            <a:ext cx="8215313" cy="4376738"/>
          </a:xfrm>
        </p:spPr>
      </p:pic>
      <p:sp>
        <p:nvSpPr>
          <p:cNvPr id="10" name="Chevron 9"/>
          <p:cNvSpPr/>
          <p:nvPr/>
        </p:nvSpPr>
        <p:spPr>
          <a:xfrm>
            <a:off x="7772400" y="76215"/>
            <a:ext cx="922288" cy="597877"/>
          </a:xfrm>
          <a:prstGeom prst="chevron">
            <a:avLst>
              <a:gd name="adj" fmla="val 40000"/>
            </a:avLst>
          </a:prstGeom>
          <a:solidFill>
            <a:srgbClr val="295071"/>
          </a:solidFill>
        </p:spPr>
        <p:style>
          <a:lnRef idx="2">
            <a:schemeClr val="lt1">
              <a:hueOff val="0"/>
              <a:satOff val="0"/>
              <a:lumOff val="0"/>
              <a:alphaOff val="0"/>
            </a:schemeClr>
          </a:lnRef>
          <a:fillRef idx="1">
            <a:scrgbClr r="0" g="0" b="0"/>
          </a:fillRef>
          <a:effectRef idx="0">
            <a:schemeClr val="accent3">
              <a:hueOff val="0"/>
              <a:satOff val="0"/>
              <a:lumOff val="0"/>
              <a:alphaOff val="0"/>
            </a:schemeClr>
          </a:effectRef>
          <a:fontRef idx="minor">
            <a:schemeClr val="lt1"/>
          </a:fontRef>
        </p:style>
        <p:txBody>
          <a:bodyPr/>
          <a:lstStyle/>
          <a:p>
            <a:r>
              <a:rPr lang="en-US" sz="3600" dirty="0" smtClean="0">
                <a:latin typeface="Broadway" panose="04040905080B02020502" pitchFamily="82" charset="0"/>
              </a:rPr>
              <a:t>T</a:t>
            </a:r>
            <a:endParaRPr lang="en-US" sz="3600" dirty="0">
              <a:latin typeface="Broadway" panose="04040905080B02020502" pitchFamily="82" charset="0"/>
            </a:endParaRPr>
          </a:p>
        </p:txBody>
      </p:sp>
    </p:spTree>
    <p:extLst>
      <p:ext uri="{BB962C8B-B14F-4D97-AF65-F5344CB8AC3E}">
        <p14:creationId xmlns:p14="http://schemas.microsoft.com/office/powerpoint/2010/main" val="556320167"/>
      </p:ext>
    </p:extLst>
  </p:cSld>
  <p:clrMapOvr>
    <a:masterClrMapping/>
  </p:clrMapOvr>
  <p:transition/>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3"/>
                                        </p:tgtEl>
                                      </p:cBhvr>
                                    </p:cmd>
                                  </p:childTnLst>
                                </p:cTn>
                              </p:par>
                            </p:childTnLst>
                          </p:cTn>
                        </p:par>
                      </p:childTnLst>
                    </p:cTn>
                  </p:par>
                </p:childTnLst>
              </p:cTn>
              <p:nextCondLst>
                <p:cond evt="onClick" delay="0">
                  <p:tgtEl>
                    <p:spTgt spid="3"/>
                  </p:tgtEl>
                </p:cond>
              </p:nextCondLst>
            </p:seq>
            <p:video>
              <p:cMediaNode vol="80000">
                <p:cTn id="7" fill="hold" display="0">
                  <p:stCondLst>
                    <p:cond delay="indefinite"/>
                  </p:stCondLst>
                </p:cTn>
                <p:tgtEl>
                  <p:spTgt spid="3"/>
                </p:tgtEl>
              </p:cMediaNode>
            </p:video>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Condition Statements</a:t>
            </a:r>
          </a:p>
        </p:txBody>
      </p:sp>
      <p:sp>
        <p:nvSpPr>
          <p:cNvPr id="3" name="Content Placeholder 2"/>
          <p:cNvSpPr>
            <a:spLocks noGrp="1"/>
          </p:cNvSpPr>
          <p:nvPr>
            <p:ph idx="1"/>
          </p:nvPr>
        </p:nvSpPr>
        <p:spPr/>
        <p:txBody>
          <a:bodyPr>
            <a:normAutofit/>
          </a:bodyPr>
          <a:lstStyle/>
          <a:p>
            <a:r>
              <a:rPr lang="en-US" dirty="0" smtClean="0"/>
              <a:t>Where</a:t>
            </a:r>
          </a:p>
          <a:p>
            <a:pPr lvl="1"/>
            <a:r>
              <a:rPr lang="en-US" dirty="0" smtClean="0"/>
              <a:t>Expert tab</a:t>
            </a:r>
          </a:p>
          <a:p>
            <a:pPr lvl="1"/>
            <a:r>
              <a:rPr lang="en-US" dirty="0" smtClean="0"/>
              <a:t>Highlight rows</a:t>
            </a:r>
          </a:p>
          <a:p>
            <a:pPr lvl="1"/>
            <a:r>
              <a:rPr lang="en-US" dirty="0" smtClean="0"/>
              <a:t>Select Condition</a:t>
            </a:r>
          </a:p>
          <a:p>
            <a:pPr lvl="1"/>
            <a:r>
              <a:rPr lang="en-US" dirty="0" smtClean="0"/>
              <a:t>Condition Properties</a:t>
            </a:r>
          </a:p>
          <a:p>
            <a:pPr lvl="2"/>
            <a:r>
              <a:rPr lang="en-US" dirty="0" smtClean="0"/>
              <a:t>Start/End Rows</a:t>
            </a:r>
          </a:p>
        </p:txBody>
      </p:sp>
      <p:pic>
        <p:nvPicPr>
          <p:cNvPr id="1029"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91989" y="1858898"/>
            <a:ext cx="4484741" cy="2365087"/>
          </a:xfrm>
          <a:prstGeom prst="rect">
            <a:avLst/>
          </a:prstGeom>
          <a:noFill/>
          <a:ln>
            <a:noFill/>
          </a:ln>
          <a:effectLst>
            <a:outerShdw blurRad="190500" algn="ctr" rotWithShape="0">
              <a:schemeClr val="tx1">
                <a:alpha val="70000"/>
              </a:scheme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 name="Oval 7"/>
          <p:cNvSpPr/>
          <p:nvPr/>
        </p:nvSpPr>
        <p:spPr>
          <a:xfrm>
            <a:off x="5014913" y="1972202"/>
            <a:ext cx="476250" cy="447148"/>
          </a:xfrm>
          <a:prstGeom prst="ellipse">
            <a:avLst/>
          </a:prstGeom>
          <a:noFill/>
          <a:ln w="28575">
            <a:solidFill>
              <a:schemeClr val="accent6">
                <a:lumMod val="7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pic>
        <p:nvPicPr>
          <p:cNvPr id="1030" name="Picture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728116" y="2970643"/>
            <a:ext cx="4160683" cy="3285189"/>
          </a:xfrm>
          <a:prstGeom prst="rect">
            <a:avLst/>
          </a:prstGeom>
          <a:noFill/>
          <a:ln>
            <a:noFill/>
          </a:ln>
          <a:effectLst>
            <a:outerShdw blurRad="190500" algn="ctr" rotWithShape="0">
              <a:schemeClr val="tx1">
                <a:alpha val="70000"/>
              </a:scheme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9" name="Chevron 8"/>
          <p:cNvSpPr/>
          <p:nvPr/>
        </p:nvSpPr>
        <p:spPr>
          <a:xfrm>
            <a:off x="7772400" y="76215"/>
            <a:ext cx="922288" cy="597877"/>
          </a:xfrm>
          <a:prstGeom prst="chevron">
            <a:avLst>
              <a:gd name="adj" fmla="val 40000"/>
            </a:avLst>
          </a:prstGeom>
          <a:solidFill>
            <a:srgbClr val="295071"/>
          </a:solidFill>
        </p:spPr>
        <p:style>
          <a:lnRef idx="2">
            <a:schemeClr val="lt1">
              <a:hueOff val="0"/>
              <a:satOff val="0"/>
              <a:lumOff val="0"/>
              <a:alphaOff val="0"/>
            </a:schemeClr>
          </a:lnRef>
          <a:fillRef idx="1">
            <a:scrgbClr r="0" g="0" b="0"/>
          </a:fillRef>
          <a:effectRef idx="0">
            <a:schemeClr val="accent3">
              <a:hueOff val="0"/>
              <a:satOff val="0"/>
              <a:lumOff val="0"/>
              <a:alphaOff val="0"/>
            </a:schemeClr>
          </a:effectRef>
          <a:fontRef idx="minor">
            <a:schemeClr val="lt1"/>
          </a:fontRef>
        </p:style>
        <p:txBody>
          <a:bodyPr/>
          <a:lstStyle/>
          <a:p>
            <a:r>
              <a:rPr lang="en-US" sz="3600" dirty="0" smtClean="0">
                <a:latin typeface="Broadway" panose="04040905080B02020502" pitchFamily="82" charset="0"/>
              </a:rPr>
              <a:t>T</a:t>
            </a:r>
            <a:endParaRPr lang="en-US" sz="3600" dirty="0">
              <a:latin typeface="Broadway" panose="04040905080B02020502" pitchFamily="82" charset="0"/>
            </a:endParaRPr>
          </a:p>
        </p:txBody>
      </p:sp>
    </p:spTree>
    <p:extLst>
      <p:ext uri="{BB962C8B-B14F-4D97-AF65-F5344CB8AC3E}">
        <p14:creationId xmlns:p14="http://schemas.microsoft.com/office/powerpoint/2010/main" val="13939935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inVertic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nodeType="clickEffect">
                                  <p:stCondLst>
                                    <p:cond delay="0"/>
                                  </p:stCondLst>
                                  <p:childTnLst>
                                    <p:set>
                                      <p:cBhvr>
                                        <p:cTn id="15" dur="1" fill="hold">
                                          <p:stCondLst>
                                            <p:cond delay="0"/>
                                          </p:stCondLst>
                                        </p:cTn>
                                        <p:tgtEl>
                                          <p:spTgt spid="3">
                                            <p:txEl>
                                              <p:pRg st="2" end="2"/>
                                            </p:txEl>
                                          </p:spTgt>
                                        </p:tgtEl>
                                        <p:attrNameLst>
                                          <p:attrName>style.visibility</p:attrName>
                                        </p:attrNameLst>
                                      </p:cBhvr>
                                      <p:to>
                                        <p:strVal val="visible"/>
                                      </p:to>
                                    </p:set>
                                  </p:childTnLst>
                                </p:cTn>
                              </p:par>
                            </p:childTnLst>
                          </p:cTn>
                        </p:par>
                        <p:par>
                          <p:cTn id="16" fill="hold">
                            <p:stCondLst>
                              <p:cond delay="0"/>
                            </p:stCondLst>
                            <p:childTnLst>
                              <p:par>
                                <p:cTn id="17" presetID="10" presetClass="entr" presetSubtype="0" fill="hold" nodeType="afterEffect">
                                  <p:stCondLst>
                                    <p:cond delay="0"/>
                                  </p:stCondLst>
                                  <p:childTnLst>
                                    <p:set>
                                      <p:cBhvr>
                                        <p:cTn id="18" dur="1" fill="hold">
                                          <p:stCondLst>
                                            <p:cond delay="0"/>
                                          </p:stCondLst>
                                        </p:cTn>
                                        <p:tgtEl>
                                          <p:spTgt spid="1029"/>
                                        </p:tgtEl>
                                        <p:attrNameLst>
                                          <p:attrName>style.visibility</p:attrName>
                                        </p:attrNameLst>
                                      </p:cBhvr>
                                      <p:to>
                                        <p:strVal val="visible"/>
                                      </p:to>
                                    </p:set>
                                    <p:animEffect transition="in" filter="fade">
                                      <p:cBhvr>
                                        <p:cTn id="19" dur="500"/>
                                        <p:tgtEl>
                                          <p:spTgt spid="1029"/>
                                        </p:tgtEl>
                                      </p:cBhvr>
                                    </p:animEffect>
                                  </p:childTnLst>
                                </p:cTn>
                              </p:par>
                            </p:childTnLst>
                          </p:cTn>
                        </p:par>
                      </p:childTnLst>
                    </p:cTn>
                  </p:par>
                  <p:par>
                    <p:cTn id="20" fill="hold">
                      <p:stCondLst>
                        <p:cond delay="indefinite"/>
                      </p:stCondLst>
                      <p:childTnLst>
                        <p:par>
                          <p:cTn id="21" fill="hold">
                            <p:stCondLst>
                              <p:cond delay="0"/>
                            </p:stCondLst>
                            <p:childTnLst>
                              <p:par>
                                <p:cTn id="22" presetID="1" presetClass="entr" presetSubtype="0" fill="hold" nodeType="clickEffect">
                                  <p:stCondLst>
                                    <p:cond delay="0"/>
                                  </p:stCondLst>
                                  <p:childTnLst>
                                    <p:set>
                                      <p:cBhvr>
                                        <p:cTn id="23" dur="1" fill="hold">
                                          <p:stCondLst>
                                            <p:cond delay="0"/>
                                          </p:stCondLst>
                                        </p:cTn>
                                        <p:tgtEl>
                                          <p:spTgt spid="3">
                                            <p:txEl>
                                              <p:pRg st="3" end="3"/>
                                            </p:txEl>
                                          </p:spTgt>
                                        </p:tgtEl>
                                        <p:attrNameLst>
                                          <p:attrName>style.visibility</p:attrName>
                                        </p:attrNameLst>
                                      </p:cBhvr>
                                      <p:to>
                                        <p:strVal val="visible"/>
                                      </p:to>
                                    </p:set>
                                  </p:childTnLst>
                                </p:cTn>
                              </p:par>
                            </p:childTnLst>
                          </p:cTn>
                        </p:par>
                        <p:par>
                          <p:cTn id="24" fill="hold">
                            <p:stCondLst>
                              <p:cond delay="0"/>
                            </p:stCondLst>
                            <p:childTnLst>
                              <p:par>
                                <p:cTn id="25" presetID="10" presetClass="entr" presetSubtype="0" fill="hold" grpId="0" nodeType="after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fade">
                                      <p:cBhvr>
                                        <p:cTn id="27" dur="500"/>
                                        <p:tgtEl>
                                          <p:spTgt spid="8"/>
                                        </p:tgtEl>
                                      </p:cBhvr>
                                    </p:animEffect>
                                  </p:childTnLst>
                                </p:cTn>
                              </p:par>
                            </p:childTnLst>
                          </p:cTn>
                        </p:par>
                      </p:childTnLst>
                    </p:cTn>
                  </p:par>
                  <p:par>
                    <p:cTn id="28" fill="hold">
                      <p:stCondLst>
                        <p:cond delay="indefinite"/>
                      </p:stCondLst>
                      <p:childTnLst>
                        <p:par>
                          <p:cTn id="29" fill="hold">
                            <p:stCondLst>
                              <p:cond delay="0"/>
                            </p:stCondLst>
                            <p:childTnLst>
                              <p:par>
                                <p:cTn id="30" presetID="1" presetClass="entr" presetSubtype="0" fill="hold" nodeType="clickEffect">
                                  <p:stCondLst>
                                    <p:cond delay="0"/>
                                  </p:stCondLst>
                                  <p:childTnLst>
                                    <p:set>
                                      <p:cBhvr>
                                        <p:cTn id="31" dur="1" fill="hold">
                                          <p:stCondLst>
                                            <p:cond delay="0"/>
                                          </p:stCondLst>
                                        </p:cTn>
                                        <p:tgtEl>
                                          <p:spTgt spid="3">
                                            <p:txEl>
                                              <p:pRg st="4" end="4"/>
                                            </p:txEl>
                                          </p:spTgt>
                                        </p:tgtEl>
                                        <p:attrNameLst>
                                          <p:attrName>style.visibility</p:attrName>
                                        </p:attrNameLst>
                                      </p:cBhvr>
                                      <p:to>
                                        <p:strVal val="visible"/>
                                      </p:to>
                                    </p:set>
                                  </p:childTnLst>
                                </p:cTn>
                              </p:par>
                            </p:childTnLst>
                          </p:cTn>
                        </p:par>
                        <p:par>
                          <p:cTn id="32" fill="hold">
                            <p:stCondLst>
                              <p:cond delay="0"/>
                            </p:stCondLst>
                            <p:childTnLst>
                              <p:par>
                                <p:cTn id="33" presetID="10" presetClass="entr" presetSubtype="0" fill="hold" nodeType="afterEffect">
                                  <p:stCondLst>
                                    <p:cond delay="0"/>
                                  </p:stCondLst>
                                  <p:childTnLst>
                                    <p:set>
                                      <p:cBhvr>
                                        <p:cTn id="34" dur="1" fill="hold">
                                          <p:stCondLst>
                                            <p:cond delay="0"/>
                                          </p:stCondLst>
                                        </p:cTn>
                                        <p:tgtEl>
                                          <p:spTgt spid="1030"/>
                                        </p:tgtEl>
                                        <p:attrNameLst>
                                          <p:attrName>style.visibility</p:attrName>
                                        </p:attrNameLst>
                                      </p:cBhvr>
                                      <p:to>
                                        <p:strVal val="visible"/>
                                      </p:to>
                                    </p:set>
                                    <p:animEffect transition="in" filter="fade">
                                      <p:cBhvr>
                                        <p:cTn id="35" dur="500"/>
                                        <p:tgtEl>
                                          <p:spTgt spid="1030"/>
                                        </p:tgtEl>
                                      </p:cBhvr>
                                    </p:animEffect>
                                  </p:childTnLst>
                                </p:cTn>
                              </p:par>
                            </p:childTnLst>
                          </p:cTn>
                        </p:par>
                        <p:par>
                          <p:cTn id="36" fill="hold">
                            <p:stCondLst>
                              <p:cond delay="500"/>
                            </p:stCondLst>
                            <p:childTnLst>
                              <p:par>
                                <p:cTn id="37" presetID="10" presetClass="entr" presetSubtype="0" fill="hold" nodeType="afterEffect">
                                  <p:stCondLst>
                                    <p:cond delay="0"/>
                                  </p:stCondLst>
                                  <p:childTnLst>
                                    <p:set>
                                      <p:cBhvr>
                                        <p:cTn id="38" dur="1" fill="hold">
                                          <p:stCondLst>
                                            <p:cond delay="0"/>
                                          </p:stCondLst>
                                        </p:cTn>
                                        <p:tgtEl>
                                          <p:spTgt spid="3">
                                            <p:txEl>
                                              <p:pRg st="5" end="5"/>
                                            </p:txEl>
                                          </p:spTgt>
                                        </p:tgtEl>
                                        <p:attrNameLst>
                                          <p:attrName>style.visibility</p:attrName>
                                        </p:attrNameLst>
                                      </p:cBhvr>
                                      <p:to>
                                        <p:strVal val="visible"/>
                                      </p:to>
                                    </p:set>
                                    <p:animEffect transition="in" filter="fade">
                                      <p:cBhvr>
                                        <p:cTn id="39"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Condition Statements</a:t>
            </a:r>
          </a:p>
        </p:txBody>
      </p:sp>
      <p:sp>
        <p:nvSpPr>
          <p:cNvPr id="3" name="Content Placeholder 2"/>
          <p:cNvSpPr>
            <a:spLocks noGrp="1"/>
          </p:cNvSpPr>
          <p:nvPr>
            <p:ph idx="1"/>
          </p:nvPr>
        </p:nvSpPr>
        <p:spPr>
          <a:xfrm>
            <a:off x="457200" y="1259114"/>
            <a:ext cx="8229600" cy="5007871"/>
          </a:xfrm>
        </p:spPr>
        <p:txBody>
          <a:bodyPr>
            <a:normAutofit/>
          </a:bodyPr>
          <a:lstStyle/>
          <a:p>
            <a:pPr lvl="1"/>
            <a:r>
              <a:rPr lang="en-US" dirty="0" smtClean="0"/>
              <a:t>Rows added</a:t>
            </a:r>
          </a:p>
          <a:p>
            <a:pPr lvl="1"/>
            <a:endParaRPr lang="en-US" dirty="0" smtClean="0"/>
          </a:p>
          <a:p>
            <a:pPr lvl="1"/>
            <a:endParaRPr lang="en-US" dirty="0"/>
          </a:p>
          <a:p>
            <a:pPr lvl="1"/>
            <a:endParaRPr lang="en-US" dirty="0" smtClean="0"/>
          </a:p>
          <a:p>
            <a:pPr lvl="1"/>
            <a:endParaRPr lang="en-US" dirty="0" smtClean="0"/>
          </a:p>
          <a:p>
            <a:pPr lvl="1"/>
            <a:endParaRPr lang="en-US" dirty="0"/>
          </a:p>
          <a:p>
            <a:pPr lvl="1"/>
            <a:r>
              <a:rPr lang="en-US" dirty="0" smtClean="0"/>
              <a:t>Delete Condition by deleting a row</a:t>
            </a:r>
          </a:p>
          <a:p>
            <a:endParaRPr lang="en-US" dirty="0" smtClean="0"/>
          </a:p>
          <a:p>
            <a:pPr lvl="1"/>
            <a:endParaRPr lang="en-US" dirty="0" smtClean="0"/>
          </a:p>
        </p:txBody>
      </p:sp>
      <p:pic>
        <p:nvPicPr>
          <p:cNvPr id="8"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456573" y="1259114"/>
            <a:ext cx="3867150" cy="1962150"/>
          </a:xfrm>
          <a:prstGeom prst="rect">
            <a:avLst/>
          </a:prstGeom>
          <a:noFill/>
          <a:ln>
            <a:noFill/>
          </a:ln>
          <a:effectLst>
            <a:outerShdw blurRad="190500" algn="ctr" rotWithShape="0">
              <a:schemeClr val="tx1">
                <a:alpha val="70000"/>
              </a:scheme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Chevron 6"/>
          <p:cNvSpPr/>
          <p:nvPr/>
        </p:nvSpPr>
        <p:spPr>
          <a:xfrm>
            <a:off x="7772400" y="76215"/>
            <a:ext cx="922288" cy="597877"/>
          </a:xfrm>
          <a:prstGeom prst="chevron">
            <a:avLst>
              <a:gd name="adj" fmla="val 40000"/>
            </a:avLst>
          </a:prstGeom>
          <a:solidFill>
            <a:srgbClr val="295071"/>
          </a:solidFill>
        </p:spPr>
        <p:style>
          <a:lnRef idx="2">
            <a:schemeClr val="lt1">
              <a:hueOff val="0"/>
              <a:satOff val="0"/>
              <a:lumOff val="0"/>
              <a:alphaOff val="0"/>
            </a:schemeClr>
          </a:lnRef>
          <a:fillRef idx="1">
            <a:scrgbClr r="0" g="0" b="0"/>
          </a:fillRef>
          <a:effectRef idx="0">
            <a:schemeClr val="accent3">
              <a:hueOff val="0"/>
              <a:satOff val="0"/>
              <a:lumOff val="0"/>
              <a:alphaOff val="0"/>
            </a:schemeClr>
          </a:effectRef>
          <a:fontRef idx="minor">
            <a:schemeClr val="lt1"/>
          </a:fontRef>
        </p:style>
        <p:txBody>
          <a:bodyPr/>
          <a:lstStyle/>
          <a:p>
            <a:r>
              <a:rPr lang="en-US" sz="3600" dirty="0" smtClean="0">
                <a:latin typeface="Broadway" panose="04040905080B02020502" pitchFamily="82" charset="0"/>
              </a:rPr>
              <a:t>T</a:t>
            </a:r>
            <a:endParaRPr lang="en-US" sz="3600" dirty="0">
              <a:latin typeface="Broadway" panose="04040905080B02020502" pitchFamily="82" charset="0"/>
            </a:endParaRPr>
          </a:p>
        </p:txBody>
      </p:sp>
    </p:spTree>
    <p:extLst>
      <p:ext uri="{BB962C8B-B14F-4D97-AF65-F5344CB8AC3E}">
        <p14:creationId xmlns:p14="http://schemas.microsoft.com/office/powerpoint/2010/main" val="34976838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par>
                          <p:cTn id="7" fill="hold">
                            <p:stCondLst>
                              <p:cond delay="0"/>
                            </p:stCondLst>
                            <p:childTnLst>
                              <p:par>
                                <p:cTn id="8" presetID="10" presetClass="entr" presetSubtype="0" fill="hold" nodeType="after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fade">
                                      <p:cBhvr>
                                        <p:cTn id="10" dur="500"/>
                                        <p:tgtEl>
                                          <p:spTgt spid="8"/>
                                        </p:tgtEl>
                                      </p:cBhvr>
                                    </p:animEffec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Condition Statements</a:t>
            </a:r>
          </a:p>
        </p:txBody>
      </p:sp>
      <p:sp>
        <p:nvSpPr>
          <p:cNvPr id="3" name="Content Placeholder 2"/>
          <p:cNvSpPr>
            <a:spLocks noGrp="1"/>
          </p:cNvSpPr>
          <p:nvPr>
            <p:ph idx="1"/>
          </p:nvPr>
        </p:nvSpPr>
        <p:spPr>
          <a:xfrm>
            <a:off x="457200" y="1259114"/>
            <a:ext cx="8229600" cy="4952115"/>
          </a:xfrm>
        </p:spPr>
        <p:txBody>
          <a:bodyPr>
            <a:normAutofit/>
          </a:bodyPr>
          <a:lstStyle/>
          <a:p>
            <a:r>
              <a:rPr lang="en-US" dirty="0" smtClean="0"/>
              <a:t>What</a:t>
            </a:r>
          </a:p>
          <a:p>
            <a:pPr lvl="1"/>
            <a:r>
              <a:rPr lang="en-US" dirty="0" smtClean="0"/>
              <a:t>IF first transaction</a:t>
            </a:r>
          </a:p>
          <a:p>
            <a:pPr lvl="1"/>
            <a:r>
              <a:rPr lang="en-US" dirty="0" smtClean="0"/>
              <a:t>IF NOT first transaction</a:t>
            </a:r>
          </a:p>
          <a:p>
            <a:pPr lvl="1"/>
            <a:r>
              <a:rPr lang="en-US" dirty="0" smtClean="0"/>
              <a:t>IF on SAP field</a:t>
            </a:r>
          </a:p>
          <a:p>
            <a:pPr lvl="1"/>
            <a:r>
              <a:rPr lang="en-US" dirty="0" smtClean="0"/>
              <a:t>IF on Index Field</a:t>
            </a:r>
          </a:p>
          <a:p>
            <a:pPr lvl="1"/>
            <a:r>
              <a:rPr lang="en-US" dirty="0" smtClean="0"/>
              <a:t>IF to Verify Text </a:t>
            </a:r>
          </a:p>
          <a:p>
            <a:pPr lvl="1"/>
            <a:r>
              <a:rPr lang="en-US" dirty="0" smtClean="0"/>
              <a:t>IF</a:t>
            </a:r>
          </a:p>
          <a:p>
            <a:pPr lvl="2"/>
            <a:r>
              <a:rPr lang="en-US" dirty="0" smtClean="0"/>
              <a:t>Select Column, Operator, Value</a:t>
            </a:r>
          </a:p>
          <a:p>
            <a:pPr lvl="2"/>
            <a:r>
              <a:rPr lang="en-US" dirty="0" smtClean="0"/>
              <a:t>Compare with Column</a:t>
            </a:r>
          </a:p>
        </p:txBody>
      </p:sp>
      <p:pic>
        <p:nvPicPr>
          <p:cNvPr id="409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129560" y="1787676"/>
            <a:ext cx="3577777" cy="333079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Chevron 6"/>
          <p:cNvSpPr/>
          <p:nvPr/>
        </p:nvSpPr>
        <p:spPr>
          <a:xfrm>
            <a:off x="7772400" y="76215"/>
            <a:ext cx="922288" cy="597877"/>
          </a:xfrm>
          <a:prstGeom prst="chevron">
            <a:avLst>
              <a:gd name="adj" fmla="val 40000"/>
            </a:avLst>
          </a:prstGeom>
          <a:solidFill>
            <a:srgbClr val="295071"/>
          </a:solidFill>
        </p:spPr>
        <p:style>
          <a:lnRef idx="2">
            <a:schemeClr val="lt1">
              <a:hueOff val="0"/>
              <a:satOff val="0"/>
              <a:lumOff val="0"/>
              <a:alphaOff val="0"/>
            </a:schemeClr>
          </a:lnRef>
          <a:fillRef idx="1">
            <a:scrgbClr r="0" g="0" b="0"/>
          </a:fillRef>
          <a:effectRef idx="0">
            <a:schemeClr val="accent3">
              <a:hueOff val="0"/>
              <a:satOff val="0"/>
              <a:lumOff val="0"/>
              <a:alphaOff val="0"/>
            </a:schemeClr>
          </a:effectRef>
          <a:fontRef idx="minor">
            <a:schemeClr val="lt1"/>
          </a:fontRef>
        </p:style>
        <p:txBody>
          <a:bodyPr/>
          <a:lstStyle/>
          <a:p>
            <a:r>
              <a:rPr lang="en-US" sz="3600" dirty="0" smtClean="0">
                <a:latin typeface="Broadway" panose="04040905080B02020502" pitchFamily="82" charset="0"/>
              </a:rPr>
              <a:t>T</a:t>
            </a:r>
            <a:endParaRPr lang="en-US" sz="3600" dirty="0">
              <a:latin typeface="Broadway" panose="04040905080B02020502" pitchFamily="82" charset="0"/>
            </a:endParaRPr>
          </a:p>
        </p:txBody>
      </p:sp>
    </p:spTree>
    <p:extLst>
      <p:ext uri="{BB962C8B-B14F-4D97-AF65-F5344CB8AC3E}">
        <p14:creationId xmlns:p14="http://schemas.microsoft.com/office/powerpoint/2010/main" val="40932196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inVertic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nodeType="clickEffect">
                                  <p:stCondLst>
                                    <p:cond delay="0"/>
                                  </p:stCondLst>
                                  <p:childTnLst>
                                    <p:set>
                                      <p:cBhvr>
                                        <p:cTn id="15"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nodeType="clickEffect">
                                  <p:stCondLst>
                                    <p:cond delay="0"/>
                                  </p:stCondLst>
                                  <p:childTnLst>
                                    <p:set>
                                      <p:cBhvr>
                                        <p:cTn id="19"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20" fill="hold">
                      <p:stCondLst>
                        <p:cond delay="indefinite"/>
                      </p:stCondLst>
                      <p:childTnLst>
                        <p:par>
                          <p:cTn id="21" fill="hold">
                            <p:stCondLst>
                              <p:cond delay="0"/>
                            </p:stCondLst>
                            <p:childTnLst>
                              <p:par>
                                <p:cTn id="22" presetID="1" presetClass="entr" presetSubtype="0" fill="hold" nodeType="clickEffect">
                                  <p:stCondLst>
                                    <p:cond delay="0"/>
                                  </p:stCondLst>
                                  <p:childTnLst>
                                    <p:set>
                                      <p:cBhvr>
                                        <p:cTn id="23"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4" fill="hold">
                      <p:stCondLst>
                        <p:cond delay="indefinite"/>
                      </p:stCondLst>
                      <p:childTnLst>
                        <p:par>
                          <p:cTn id="25" fill="hold">
                            <p:stCondLst>
                              <p:cond delay="0"/>
                            </p:stCondLst>
                            <p:childTnLst>
                              <p:par>
                                <p:cTn id="26" presetID="1" presetClass="entr" presetSubtype="0" fill="hold" nodeType="clickEffect">
                                  <p:stCondLst>
                                    <p:cond delay="0"/>
                                  </p:stCondLst>
                                  <p:childTnLst>
                                    <p:set>
                                      <p:cBhvr>
                                        <p:cTn id="27"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8" fill="hold">
                      <p:stCondLst>
                        <p:cond delay="indefinite"/>
                      </p:stCondLst>
                      <p:childTnLst>
                        <p:par>
                          <p:cTn id="29" fill="hold">
                            <p:stCondLst>
                              <p:cond delay="0"/>
                            </p:stCondLst>
                            <p:childTnLst>
                              <p:par>
                                <p:cTn id="30" presetID="1" presetClass="entr" presetSubtype="0" fill="hold" nodeType="clickEffect">
                                  <p:stCondLst>
                                    <p:cond delay="0"/>
                                  </p:stCondLst>
                                  <p:childTnLst>
                                    <p:set>
                                      <p:cBhvr>
                                        <p:cTn id="31" dur="1" fill="hold">
                                          <p:stCondLst>
                                            <p:cond delay="0"/>
                                          </p:stCondLst>
                                        </p:cTn>
                                        <p:tgtEl>
                                          <p:spTgt spid="3">
                                            <p:txEl>
                                              <p:pRg st="6" end="6"/>
                                            </p:txEl>
                                          </p:spTgt>
                                        </p:tgtEl>
                                        <p:attrNameLst>
                                          <p:attrName>style.visibility</p:attrName>
                                        </p:attrNameLst>
                                      </p:cBhvr>
                                      <p:to>
                                        <p:strVal val="visible"/>
                                      </p:to>
                                    </p:set>
                                  </p:childTnLst>
                                </p:cTn>
                              </p:par>
                            </p:childTnLst>
                          </p:cTn>
                        </p:par>
                        <p:par>
                          <p:cTn id="32" fill="hold">
                            <p:stCondLst>
                              <p:cond delay="0"/>
                            </p:stCondLst>
                            <p:childTnLst>
                              <p:par>
                                <p:cTn id="33" presetID="10" presetClass="entr" presetSubtype="0" fill="hold" nodeType="afterEffect">
                                  <p:stCondLst>
                                    <p:cond delay="0"/>
                                  </p:stCondLst>
                                  <p:childTnLst>
                                    <p:set>
                                      <p:cBhvr>
                                        <p:cTn id="34" dur="1" fill="hold">
                                          <p:stCondLst>
                                            <p:cond delay="0"/>
                                          </p:stCondLst>
                                        </p:cTn>
                                        <p:tgtEl>
                                          <p:spTgt spid="3">
                                            <p:txEl>
                                              <p:pRg st="7" end="7"/>
                                            </p:txEl>
                                          </p:spTgt>
                                        </p:tgtEl>
                                        <p:attrNameLst>
                                          <p:attrName>style.visibility</p:attrName>
                                        </p:attrNameLst>
                                      </p:cBhvr>
                                      <p:to>
                                        <p:strVal val="visible"/>
                                      </p:to>
                                    </p:set>
                                    <p:animEffect transition="in" filter="fade">
                                      <p:cBhvr>
                                        <p:cTn id="35" dur="1000"/>
                                        <p:tgtEl>
                                          <p:spTgt spid="3">
                                            <p:txEl>
                                              <p:pRg st="7" end="7"/>
                                            </p:txEl>
                                          </p:spTgt>
                                        </p:tgtEl>
                                      </p:cBhvr>
                                    </p:animEffect>
                                  </p:childTnLst>
                                </p:cTn>
                              </p:par>
                            </p:childTnLst>
                          </p:cTn>
                        </p:par>
                        <p:par>
                          <p:cTn id="36" fill="hold">
                            <p:stCondLst>
                              <p:cond delay="1000"/>
                            </p:stCondLst>
                            <p:childTnLst>
                              <p:par>
                                <p:cTn id="37" presetID="10" presetClass="entr" presetSubtype="0" fill="hold" nodeType="afterEffect">
                                  <p:stCondLst>
                                    <p:cond delay="0"/>
                                  </p:stCondLst>
                                  <p:childTnLst>
                                    <p:set>
                                      <p:cBhvr>
                                        <p:cTn id="38" dur="1" fill="hold">
                                          <p:stCondLst>
                                            <p:cond delay="0"/>
                                          </p:stCondLst>
                                        </p:cTn>
                                        <p:tgtEl>
                                          <p:spTgt spid="3">
                                            <p:txEl>
                                              <p:pRg st="8" end="8"/>
                                            </p:txEl>
                                          </p:spTgt>
                                        </p:tgtEl>
                                        <p:attrNameLst>
                                          <p:attrName>style.visibility</p:attrName>
                                        </p:attrNameLst>
                                      </p:cBhvr>
                                      <p:to>
                                        <p:strVal val="visible"/>
                                      </p:to>
                                    </p:set>
                                    <p:animEffect transition="in" filter="fade">
                                      <p:cBhvr>
                                        <p:cTn id="39" dur="1000"/>
                                        <p:tgtEl>
                                          <p:spTgt spid="3">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Condition Statements</a:t>
            </a:r>
          </a:p>
        </p:txBody>
      </p:sp>
      <p:sp>
        <p:nvSpPr>
          <p:cNvPr id="3" name="Content Placeholder 2"/>
          <p:cNvSpPr>
            <a:spLocks noGrp="1"/>
          </p:cNvSpPr>
          <p:nvPr>
            <p:ph idx="1"/>
          </p:nvPr>
        </p:nvSpPr>
        <p:spPr>
          <a:xfrm>
            <a:off x="457200" y="1259114"/>
            <a:ext cx="8229600" cy="4844506"/>
          </a:xfrm>
        </p:spPr>
        <p:txBody>
          <a:bodyPr>
            <a:normAutofit/>
          </a:bodyPr>
          <a:lstStyle/>
          <a:p>
            <a:r>
              <a:rPr lang="en-US" dirty="0" smtClean="0"/>
              <a:t>Add 2</a:t>
            </a:r>
            <a:r>
              <a:rPr lang="en-US" baseline="30000" dirty="0" smtClean="0"/>
              <a:t>nd</a:t>
            </a:r>
            <a:r>
              <a:rPr lang="en-US" dirty="0" smtClean="0"/>
              <a:t> scenario</a:t>
            </a:r>
          </a:p>
          <a:p>
            <a:pPr lvl="1"/>
            <a:r>
              <a:rPr lang="en-US" dirty="0" smtClean="0"/>
              <a:t>Else Row</a:t>
            </a:r>
          </a:p>
          <a:p>
            <a:pPr lvl="1"/>
            <a:r>
              <a:rPr lang="en-US" dirty="0" smtClean="0"/>
              <a:t>Condition not met for Start Row</a:t>
            </a:r>
          </a:p>
          <a:p>
            <a:pPr lvl="1"/>
            <a:endParaRPr lang="en-US" dirty="0" smtClean="0"/>
          </a:p>
        </p:txBody>
      </p:sp>
      <p:pic>
        <p:nvPicPr>
          <p:cNvPr id="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30530" y="2794074"/>
            <a:ext cx="5764640" cy="2850175"/>
          </a:xfrm>
          <a:prstGeom prst="rect">
            <a:avLst/>
          </a:prstGeom>
          <a:noFill/>
          <a:ln>
            <a:noFill/>
          </a:ln>
          <a:effectLst>
            <a:outerShdw blurRad="190500" algn="ctr" rotWithShape="0">
              <a:schemeClr val="tx1">
                <a:alpha val="70000"/>
              </a:scheme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Oval 6"/>
          <p:cNvSpPr/>
          <p:nvPr/>
        </p:nvSpPr>
        <p:spPr>
          <a:xfrm>
            <a:off x="7516066" y="3124200"/>
            <a:ext cx="961184" cy="452438"/>
          </a:xfrm>
          <a:prstGeom prst="ellipse">
            <a:avLst/>
          </a:prstGeom>
          <a:noFill/>
          <a:ln w="28575">
            <a:solidFill>
              <a:schemeClr val="accent6">
                <a:lumMod val="7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8" name="Chevron 7"/>
          <p:cNvSpPr/>
          <p:nvPr/>
        </p:nvSpPr>
        <p:spPr>
          <a:xfrm>
            <a:off x="7772400" y="76215"/>
            <a:ext cx="922288" cy="597877"/>
          </a:xfrm>
          <a:prstGeom prst="chevron">
            <a:avLst>
              <a:gd name="adj" fmla="val 40000"/>
            </a:avLst>
          </a:prstGeom>
          <a:solidFill>
            <a:srgbClr val="295071"/>
          </a:solidFill>
        </p:spPr>
        <p:style>
          <a:lnRef idx="2">
            <a:schemeClr val="lt1">
              <a:hueOff val="0"/>
              <a:satOff val="0"/>
              <a:lumOff val="0"/>
              <a:alphaOff val="0"/>
            </a:schemeClr>
          </a:lnRef>
          <a:fillRef idx="1">
            <a:scrgbClr r="0" g="0" b="0"/>
          </a:fillRef>
          <a:effectRef idx="0">
            <a:schemeClr val="accent3">
              <a:hueOff val="0"/>
              <a:satOff val="0"/>
              <a:lumOff val="0"/>
              <a:alphaOff val="0"/>
            </a:schemeClr>
          </a:effectRef>
          <a:fontRef idx="minor">
            <a:schemeClr val="lt1"/>
          </a:fontRef>
        </p:style>
        <p:txBody>
          <a:bodyPr/>
          <a:lstStyle/>
          <a:p>
            <a:r>
              <a:rPr lang="en-US" sz="3600" dirty="0" smtClean="0">
                <a:latin typeface="Broadway" panose="04040905080B02020502" pitchFamily="82" charset="0"/>
              </a:rPr>
              <a:t>T</a:t>
            </a:r>
            <a:endParaRPr lang="en-US" sz="3600" dirty="0">
              <a:latin typeface="Broadway" panose="04040905080B02020502" pitchFamily="82" charset="0"/>
            </a:endParaRPr>
          </a:p>
        </p:txBody>
      </p:sp>
    </p:spTree>
    <p:extLst>
      <p:ext uri="{BB962C8B-B14F-4D97-AF65-F5344CB8AC3E}">
        <p14:creationId xmlns:p14="http://schemas.microsoft.com/office/powerpoint/2010/main" val="39228477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par>
                          <p:cTn id="7" fill="hold">
                            <p:stCondLst>
                              <p:cond delay="0"/>
                            </p:stCondLst>
                            <p:childTnLst>
                              <p:par>
                                <p:cTn id="8" presetID="10" presetClass="entr" presetSubtype="0" fill="hold" nodeType="after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500"/>
                                        <p:tgtEl>
                                          <p:spTgt spid="4"/>
                                        </p:tgtEl>
                                      </p:cBhvr>
                                    </p:animEffec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childTnLst>
                                </p:cTn>
                              </p:par>
                            </p:childTnLst>
                          </p:cTn>
                        </p:par>
                        <p:par>
                          <p:cTn id="15" fill="hold">
                            <p:stCondLst>
                              <p:cond delay="0"/>
                            </p:stCondLst>
                            <p:childTnLst>
                              <p:par>
                                <p:cTn id="16" presetID="10" presetClass="entr" presetSubtype="0" fill="hold" grpId="0" nodeType="after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fade">
                                      <p:cBhvr>
                                        <p:cTn id="18" dur="500"/>
                                        <p:tgtEl>
                                          <p:spTgt spid="7"/>
                                        </p:tgtEl>
                                      </p:cBhvr>
                                    </p:animEffec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Condition Statements</a:t>
            </a:r>
          </a:p>
        </p:txBody>
      </p:sp>
      <p:sp>
        <p:nvSpPr>
          <p:cNvPr id="8" name="Chevron 7"/>
          <p:cNvSpPr/>
          <p:nvPr/>
        </p:nvSpPr>
        <p:spPr>
          <a:xfrm>
            <a:off x="7772400" y="76215"/>
            <a:ext cx="922288" cy="597877"/>
          </a:xfrm>
          <a:prstGeom prst="chevron">
            <a:avLst>
              <a:gd name="adj" fmla="val 40000"/>
            </a:avLst>
          </a:prstGeom>
          <a:solidFill>
            <a:srgbClr val="295071"/>
          </a:solidFill>
        </p:spPr>
        <p:style>
          <a:lnRef idx="2">
            <a:schemeClr val="lt1">
              <a:hueOff val="0"/>
              <a:satOff val="0"/>
              <a:lumOff val="0"/>
              <a:alphaOff val="0"/>
            </a:schemeClr>
          </a:lnRef>
          <a:fillRef idx="1">
            <a:scrgbClr r="0" g="0" b="0"/>
          </a:fillRef>
          <a:effectRef idx="0">
            <a:schemeClr val="accent3">
              <a:hueOff val="0"/>
              <a:satOff val="0"/>
              <a:lumOff val="0"/>
              <a:alphaOff val="0"/>
            </a:schemeClr>
          </a:effectRef>
          <a:fontRef idx="minor">
            <a:schemeClr val="lt1"/>
          </a:fontRef>
        </p:style>
        <p:txBody>
          <a:bodyPr/>
          <a:lstStyle/>
          <a:p>
            <a:r>
              <a:rPr lang="en-US" sz="3600" dirty="0" smtClean="0">
                <a:latin typeface="Broadway" panose="04040905080B02020502" pitchFamily="82" charset="0"/>
              </a:rPr>
              <a:t>T</a:t>
            </a:r>
            <a:endParaRPr lang="en-US" sz="3600" dirty="0">
              <a:latin typeface="Broadway" panose="04040905080B02020502" pitchFamily="82" charset="0"/>
            </a:endParaRPr>
          </a:p>
        </p:txBody>
      </p:sp>
      <p:pic>
        <p:nvPicPr>
          <p:cNvPr id="6" name="AUTHORIFConditions">
            <a:hlinkClick r:id="" action="ppaction://media"/>
          </p:cNvPr>
          <p:cNvPicPr>
            <a:picLocks noGrp="1" noChangeAspect="1"/>
          </p:cNvPicPr>
          <p:nvPr>
            <p:ph idx="1"/>
            <a:videoFile r:link="rId2"/>
            <p:extLst>
              <p:ext uri="{DAA4B4D4-6D71-4841-9C94-3DE7FCFB9230}">
                <p14:media xmlns:p14="http://schemas.microsoft.com/office/powerpoint/2010/main" r:embed="rId1"/>
              </p:ext>
            </p:extLst>
          </p:nvPr>
        </p:nvPicPr>
        <p:blipFill>
          <a:blip r:embed="rId5"/>
          <a:stretch>
            <a:fillRect/>
          </a:stretch>
        </p:blipFill>
        <p:spPr>
          <a:xfrm>
            <a:off x="479425" y="1308100"/>
            <a:ext cx="8215313" cy="4376738"/>
          </a:xfrm>
        </p:spPr>
      </p:pic>
    </p:spTree>
    <p:extLst>
      <p:ext uri="{BB962C8B-B14F-4D97-AF65-F5344CB8AC3E}">
        <p14:creationId xmlns:p14="http://schemas.microsoft.com/office/powerpoint/2010/main" val="486545333"/>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6"/>
                                        </p:tgtEl>
                                      </p:cBhvr>
                                    </p:cmd>
                                  </p:childTnLst>
                                </p:cTn>
                              </p:par>
                            </p:childTnLst>
                          </p:cTn>
                        </p:par>
                      </p:childTnLst>
                    </p:cTn>
                  </p:par>
                </p:childTnLst>
              </p:cTn>
              <p:nextCondLst>
                <p:cond evt="onClick" delay="0">
                  <p:tgtEl>
                    <p:spTgt spid="6"/>
                  </p:tgtEl>
                </p:cond>
              </p:nextCondLst>
            </p:seq>
            <p:video>
              <p:cMediaNode vol="80000">
                <p:cTn id="7" fill="hold" display="0">
                  <p:stCondLst>
                    <p:cond delay="indefinite"/>
                  </p:stCondLst>
                </p:cTn>
                <p:tgtEl>
                  <p:spTgt spid="6"/>
                </p:tgtEl>
              </p:cMediaNode>
            </p:video>
          </p:childTnLst>
        </p:cTn>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a:spLocks noGrp="1"/>
          </p:cNvSpPr>
          <p:nvPr>
            <p:ph type="title"/>
          </p:nvPr>
        </p:nvSpPr>
        <p:spPr/>
        <p:txBody>
          <a:bodyPr/>
          <a:lstStyle/>
          <a:p>
            <a:r>
              <a:rPr lang="en-US" dirty="0"/>
              <a:t>Loop with IF on Index Field</a:t>
            </a:r>
          </a:p>
        </p:txBody>
      </p:sp>
      <p:sp>
        <p:nvSpPr>
          <p:cNvPr id="6" name="Content Placeholder 5"/>
          <p:cNvSpPr>
            <a:spLocks noGrp="1"/>
          </p:cNvSpPr>
          <p:nvPr>
            <p:ph idx="1"/>
          </p:nvPr>
        </p:nvSpPr>
        <p:spPr/>
        <p:txBody>
          <a:bodyPr>
            <a:normAutofit/>
          </a:bodyPr>
          <a:lstStyle/>
          <a:p>
            <a:pPr lvl="1"/>
            <a:r>
              <a:rPr lang="en-US" dirty="0" smtClean="0"/>
              <a:t>ALV </a:t>
            </a:r>
            <a:r>
              <a:rPr lang="en-US" dirty="0"/>
              <a:t>Grids/Tables</a:t>
            </a:r>
          </a:p>
          <a:p>
            <a:pPr lvl="2"/>
            <a:r>
              <a:rPr lang="en-US" dirty="0" smtClean="0"/>
              <a:t>Update row(s)</a:t>
            </a:r>
          </a:p>
          <a:p>
            <a:pPr lvl="1"/>
            <a:r>
              <a:rPr lang="en-US" dirty="0" smtClean="0"/>
              <a:t>Recording Mode: GUI Scripting</a:t>
            </a:r>
          </a:p>
          <a:p>
            <a:pPr lvl="1"/>
            <a:r>
              <a:rPr lang="en-US" dirty="0" smtClean="0"/>
              <a:t>Add Loop</a:t>
            </a:r>
          </a:p>
          <a:p>
            <a:pPr lvl="1"/>
            <a:r>
              <a:rPr lang="en-US" dirty="0" smtClean="0"/>
              <a:t>Add Condition</a:t>
            </a:r>
          </a:p>
          <a:p>
            <a:pPr lvl="2"/>
            <a:r>
              <a:rPr lang="en-US" dirty="0" smtClean="0"/>
              <a:t>Select Field</a:t>
            </a:r>
          </a:p>
          <a:p>
            <a:pPr lvl="2"/>
            <a:r>
              <a:rPr lang="en-US" dirty="0" smtClean="0"/>
              <a:t>Compare with                                                            Column</a:t>
            </a:r>
          </a:p>
          <a:p>
            <a:pPr lvl="2"/>
            <a:endParaRPr lang="en-US" dirty="0"/>
          </a:p>
        </p:txBody>
      </p:sp>
      <p:pic>
        <p:nvPicPr>
          <p:cNvPr id="512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55091" y="2685079"/>
            <a:ext cx="5321695" cy="3026809"/>
          </a:xfrm>
          <a:prstGeom prst="rect">
            <a:avLst/>
          </a:prstGeom>
          <a:noFill/>
          <a:ln>
            <a:noFill/>
          </a:ln>
          <a:effectLst>
            <a:outerShdw blurRad="190500" algn="ctr" rotWithShape="0">
              <a:schemeClr val="tx1">
                <a:alpha val="70000"/>
              </a:scheme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 name="Oval 7"/>
          <p:cNvSpPr/>
          <p:nvPr/>
        </p:nvSpPr>
        <p:spPr>
          <a:xfrm>
            <a:off x="5305425" y="4198483"/>
            <a:ext cx="3699195" cy="897219"/>
          </a:xfrm>
          <a:prstGeom prst="ellipse">
            <a:avLst/>
          </a:prstGeom>
          <a:noFill/>
          <a:ln w="28575">
            <a:solidFill>
              <a:schemeClr val="accent6">
                <a:lumMod val="7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5" name="Rectangle 14"/>
          <p:cNvSpPr/>
          <p:nvPr/>
        </p:nvSpPr>
        <p:spPr>
          <a:xfrm>
            <a:off x="4813988" y="4057651"/>
            <a:ext cx="214219" cy="757238"/>
          </a:xfrm>
          <a:prstGeom prst="rect">
            <a:avLst/>
          </a:prstGeom>
          <a:noFill/>
          <a:ln w="28575">
            <a:solidFill>
              <a:schemeClr val="accent6">
                <a:lumMod val="7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6" name="Rectangle 15"/>
          <p:cNvSpPr/>
          <p:nvPr/>
        </p:nvSpPr>
        <p:spPr>
          <a:xfrm>
            <a:off x="4599769" y="3895726"/>
            <a:ext cx="214219" cy="1066800"/>
          </a:xfrm>
          <a:prstGeom prst="rect">
            <a:avLst/>
          </a:prstGeom>
          <a:noFill/>
          <a:ln w="28575">
            <a:solidFill>
              <a:schemeClr val="accent6">
                <a:lumMod val="7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0" name="Chevron 9"/>
          <p:cNvSpPr/>
          <p:nvPr/>
        </p:nvSpPr>
        <p:spPr>
          <a:xfrm>
            <a:off x="7772400" y="76215"/>
            <a:ext cx="922288" cy="597877"/>
          </a:xfrm>
          <a:prstGeom prst="chevron">
            <a:avLst>
              <a:gd name="adj" fmla="val 40000"/>
            </a:avLst>
          </a:prstGeom>
          <a:solidFill>
            <a:srgbClr val="295071"/>
          </a:solidFill>
        </p:spPr>
        <p:style>
          <a:lnRef idx="2">
            <a:schemeClr val="lt1">
              <a:hueOff val="0"/>
              <a:satOff val="0"/>
              <a:lumOff val="0"/>
              <a:alphaOff val="0"/>
            </a:schemeClr>
          </a:lnRef>
          <a:fillRef idx="1">
            <a:scrgbClr r="0" g="0" b="0"/>
          </a:fillRef>
          <a:effectRef idx="0">
            <a:schemeClr val="accent3">
              <a:hueOff val="0"/>
              <a:satOff val="0"/>
              <a:lumOff val="0"/>
              <a:alphaOff val="0"/>
            </a:schemeClr>
          </a:effectRef>
          <a:fontRef idx="minor">
            <a:schemeClr val="lt1"/>
          </a:fontRef>
        </p:style>
        <p:txBody>
          <a:bodyPr/>
          <a:lstStyle/>
          <a:p>
            <a:r>
              <a:rPr lang="en-US" sz="3600" dirty="0" smtClean="0">
                <a:latin typeface="Broadway" panose="04040905080B02020502" pitchFamily="82" charset="0"/>
              </a:rPr>
              <a:t>T</a:t>
            </a:r>
            <a:endParaRPr lang="en-US" sz="3600" dirty="0">
              <a:latin typeface="Broadway" panose="04040905080B02020502" pitchFamily="82" charset="0"/>
            </a:endParaRPr>
          </a:p>
        </p:txBody>
      </p:sp>
    </p:spTree>
    <p:extLst>
      <p:ext uri="{BB962C8B-B14F-4D97-AF65-F5344CB8AC3E}">
        <p14:creationId xmlns:p14="http://schemas.microsoft.com/office/powerpoint/2010/main" val="1226185794"/>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par>
                          <p:cTn id="7" fill="hold">
                            <p:stCondLst>
                              <p:cond delay="0"/>
                            </p:stCondLst>
                            <p:childTnLst>
                              <p:par>
                                <p:cTn id="8" presetID="10" presetClass="entr" presetSubtype="0" fill="hold" nodeType="afterEffect">
                                  <p:stCondLst>
                                    <p:cond delay="0"/>
                                  </p:stCondLst>
                                  <p:childTnLst>
                                    <p:set>
                                      <p:cBhvr>
                                        <p:cTn id="9" dur="1" fill="hold">
                                          <p:stCondLst>
                                            <p:cond delay="0"/>
                                          </p:stCondLst>
                                        </p:cTn>
                                        <p:tgtEl>
                                          <p:spTgt spid="6">
                                            <p:txEl>
                                              <p:pRg st="1" end="1"/>
                                            </p:txEl>
                                          </p:spTgt>
                                        </p:tgtEl>
                                        <p:attrNameLst>
                                          <p:attrName>style.visibility</p:attrName>
                                        </p:attrNameLst>
                                      </p:cBhvr>
                                      <p:to>
                                        <p:strVal val="visible"/>
                                      </p:to>
                                    </p:set>
                                    <p:animEffect transition="in" filter="fade">
                                      <p:cBhvr>
                                        <p:cTn id="10" dur="500"/>
                                        <p:tgtEl>
                                          <p:spTgt spid="6">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
                                            <p:txEl>
                                              <p:pRg st="3" end="3"/>
                                            </p:txEl>
                                          </p:spTgt>
                                        </p:tgtEl>
                                        <p:attrNameLst>
                                          <p:attrName>style.visibility</p:attrName>
                                        </p:attrNameLst>
                                      </p:cBhvr>
                                      <p:to>
                                        <p:strVal val="visible"/>
                                      </p:to>
                                    </p:set>
                                  </p:childTnLst>
                                </p:cTn>
                              </p:par>
                            </p:childTnLst>
                          </p:cTn>
                        </p:par>
                        <p:par>
                          <p:cTn id="19" fill="hold">
                            <p:stCondLst>
                              <p:cond delay="0"/>
                            </p:stCondLst>
                            <p:childTnLst>
                              <p:par>
                                <p:cTn id="20" presetID="10" presetClass="entr" presetSubtype="0" fill="hold" nodeType="afterEffect">
                                  <p:stCondLst>
                                    <p:cond delay="0"/>
                                  </p:stCondLst>
                                  <p:childTnLst>
                                    <p:set>
                                      <p:cBhvr>
                                        <p:cTn id="21" dur="1" fill="hold">
                                          <p:stCondLst>
                                            <p:cond delay="0"/>
                                          </p:stCondLst>
                                        </p:cTn>
                                        <p:tgtEl>
                                          <p:spTgt spid="5122"/>
                                        </p:tgtEl>
                                        <p:attrNameLst>
                                          <p:attrName>style.visibility</p:attrName>
                                        </p:attrNameLst>
                                      </p:cBhvr>
                                      <p:to>
                                        <p:strVal val="visible"/>
                                      </p:to>
                                    </p:set>
                                    <p:animEffect transition="in" filter="fade">
                                      <p:cBhvr>
                                        <p:cTn id="22" dur="500"/>
                                        <p:tgtEl>
                                          <p:spTgt spid="5122"/>
                                        </p:tgtEl>
                                      </p:cBhvr>
                                    </p:animEffect>
                                  </p:childTnLst>
                                </p:cTn>
                              </p:par>
                            </p:childTnLst>
                          </p:cTn>
                        </p:par>
                        <p:par>
                          <p:cTn id="23" fill="hold">
                            <p:stCondLst>
                              <p:cond delay="500"/>
                            </p:stCondLst>
                            <p:childTnLst>
                              <p:par>
                                <p:cTn id="24" presetID="10" presetClass="entr" presetSubtype="0" fill="hold" grpId="0" nodeType="afterEffect">
                                  <p:stCondLst>
                                    <p:cond delay="0"/>
                                  </p:stCondLst>
                                  <p:childTnLst>
                                    <p:set>
                                      <p:cBhvr>
                                        <p:cTn id="25" dur="1" fill="hold">
                                          <p:stCondLst>
                                            <p:cond delay="0"/>
                                          </p:stCondLst>
                                        </p:cTn>
                                        <p:tgtEl>
                                          <p:spTgt spid="16"/>
                                        </p:tgtEl>
                                        <p:attrNameLst>
                                          <p:attrName>style.visibility</p:attrName>
                                        </p:attrNameLst>
                                      </p:cBhvr>
                                      <p:to>
                                        <p:strVal val="visible"/>
                                      </p:to>
                                    </p:set>
                                    <p:animEffect transition="in" filter="fade">
                                      <p:cBhvr>
                                        <p:cTn id="26" dur="500"/>
                                        <p:tgtEl>
                                          <p:spTgt spid="16"/>
                                        </p:tgtEl>
                                      </p:cBhvr>
                                    </p:animEffec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6">
                                            <p:txEl>
                                              <p:pRg st="4" end="4"/>
                                            </p:txEl>
                                          </p:spTgt>
                                        </p:tgtEl>
                                        <p:attrNameLst>
                                          <p:attrName>style.visibility</p:attrName>
                                        </p:attrNameLst>
                                      </p:cBhvr>
                                      <p:to>
                                        <p:strVal val="visible"/>
                                      </p:to>
                                    </p:set>
                                  </p:childTnLst>
                                </p:cTn>
                              </p:par>
                            </p:childTnLst>
                          </p:cTn>
                        </p:par>
                        <p:par>
                          <p:cTn id="31" fill="hold">
                            <p:stCondLst>
                              <p:cond delay="0"/>
                            </p:stCondLst>
                            <p:childTnLst>
                              <p:par>
                                <p:cTn id="32" presetID="10" presetClass="entr" presetSubtype="0" fill="hold" grpId="0" nodeType="afterEffect">
                                  <p:stCondLst>
                                    <p:cond delay="0"/>
                                  </p:stCondLst>
                                  <p:childTnLst>
                                    <p:set>
                                      <p:cBhvr>
                                        <p:cTn id="33" dur="1" fill="hold">
                                          <p:stCondLst>
                                            <p:cond delay="0"/>
                                          </p:stCondLst>
                                        </p:cTn>
                                        <p:tgtEl>
                                          <p:spTgt spid="15"/>
                                        </p:tgtEl>
                                        <p:attrNameLst>
                                          <p:attrName>style.visibility</p:attrName>
                                        </p:attrNameLst>
                                      </p:cBhvr>
                                      <p:to>
                                        <p:strVal val="visible"/>
                                      </p:to>
                                    </p:set>
                                    <p:animEffect transition="in" filter="fade">
                                      <p:cBhvr>
                                        <p:cTn id="34" dur="500"/>
                                        <p:tgtEl>
                                          <p:spTgt spid="15"/>
                                        </p:tgtEl>
                                      </p:cBhvr>
                                    </p:animEffect>
                                  </p:childTnLst>
                                </p:cTn>
                              </p:par>
                            </p:childTnLst>
                          </p:cTn>
                        </p:par>
                        <p:par>
                          <p:cTn id="35" fill="hold">
                            <p:stCondLst>
                              <p:cond delay="500"/>
                            </p:stCondLst>
                            <p:childTnLst>
                              <p:par>
                                <p:cTn id="36" presetID="1" presetClass="entr" presetSubtype="0" fill="hold" nodeType="afterEffect">
                                  <p:stCondLst>
                                    <p:cond delay="0"/>
                                  </p:stCondLst>
                                  <p:childTnLst>
                                    <p:set>
                                      <p:cBhvr>
                                        <p:cTn id="37" dur="1" fill="hold">
                                          <p:stCondLst>
                                            <p:cond delay="0"/>
                                          </p:stCondLst>
                                        </p:cTn>
                                        <p:tgtEl>
                                          <p:spTgt spid="6">
                                            <p:txEl>
                                              <p:pRg st="5" end="5"/>
                                            </p:txEl>
                                          </p:spTgt>
                                        </p:tgtEl>
                                        <p:attrNameLst>
                                          <p:attrName>style.visibility</p:attrName>
                                        </p:attrNameLst>
                                      </p:cBhvr>
                                      <p:to>
                                        <p:strVal val="visible"/>
                                      </p:to>
                                    </p:set>
                                  </p:childTnLst>
                                </p:cTn>
                              </p:par>
                            </p:childTnLst>
                          </p:cTn>
                        </p:par>
                        <p:par>
                          <p:cTn id="38" fill="hold">
                            <p:stCondLst>
                              <p:cond delay="500"/>
                            </p:stCondLst>
                            <p:childTnLst>
                              <p:par>
                                <p:cTn id="39" presetID="10" presetClass="entr" presetSubtype="0" fill="hold" grpId="0" nodeType="afterEffect">
                                  <p:stCondLst>
                                    <p:cond delay="0"/>
                                  </p:stCondLst>
                                  <p:childTnLst>
                                    <p:set>
                                      <p:cBhvr>
                                        <p:cTn id="40" dur="1" fill="hold">
                                          <p:stCondLst>
                                            <p:cond delay="0"/>
                                          </p:stCondLst>
                                        </p:cTn>
                                        <p:tgtEl>
                                          <p:spTgt spid="8"/>
                                        </p:tgtEl>
                                        <p:attrNameLst>
                                          <p:attrName>style.visibility</p:attrName>
                                        </p:attrNameLst>
                                      </p:cBhvr>
                                      <p:to>
                                        <p:strVal val="visible"/>
                                      </p:to>
                                    </p:set>
                                    <p:animEffect transition="in" filter="fade">
                                      <p:cBhvr>
                                        <p:cTn id="41" dur="500"/>
                                        <p:tgtEl>
                                          <p:spTgt spid="8"/>
                                        </p:tgtEl>
                                      </p:cBhvr>
                                    </p:animEffect>
                                  </p:childTnLst>
                                </p:cTn>
                              </p:par>
                            </p:childTnLst>
                          </p:cTn>
                        </p:par>
                        <p:par>
                          <p:cTn id="42" fill="hold">
                            <p:stCondLst>
                              <p:cond delay="1000"/>
                            </p:stCondLst>
                            <p:childTnLst>
                              <p:par>
                                <p:cTn id="43" presetID="10" presetClass="entr" presetSubtype="0" fill="hold" nodeType="afterEffect">
                                  <p:stCondLst>
                                    <p:cond delay="0"/>
                                  </p:stCondLst>
                                  <p:childTnLst>
                                    <p:set>
                                      <p:cBhvr>
                                        <p:cTn id="44" dur="1" fill="hold">
                                          <p:stCondLst>
                                            <p:cond delay="0"/>
                                          </p:stCondLst>
                                        </p:cTn>
                                        <p:tgtEl>
                                          <p:spTgt spid="6">
                                            <p:txEl>
                                              <p:pRg st="6" end="6"/>
                                            </p:txEl>
                                          </p:spTgt>
                                        </p:tgtEl>
                                        <p:attrNameLst>
                                          <p:attrName>style.visibility</p:attrName>
                                        </p:attrNameLst>
                                      </p:cBhvr>
                                      <p:to>
                                        <p:strVal val="visible"/>
                                      </p:to>
                                    </p:set>
                                    <p:animEffect transition="in" filter="fade">
                                      <p:cBhvr>
                                        <p:cTn id="45" dur="500"/>
                                        <p:tgtEl>
                                          <p:spTgt spid="6">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5" grpId="0" animBg="1"/>
      <p:bldP spid="16" grpId="0" animBg="1"/>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a:spLocks noGrp="1"/>
          </p:cNvSpPr>
          <p:nvPr>
            <p:ph type="title"/>
          </p:nvPr>
        </p:nvSpPr>
        <p:spPr/>
        <p:txBody>
          <a:bodyPr/>
          <a:lstStyle/>
          <a:p>
            <a:r>
              <a:rPr lang="en-US" dirty="0"/>
              <a:t>Loop with IF on Index Field</a:t>
            </a:r>
          </a:p>
        </p:txBody>
      </p:sp>
      <p:sp>
        <p:nvSpPr>
          <p:cNvPr id="10" name="Chevron 9"/>
          <p:cNvSpPr/>
          <p:nvPr/>
        </p:nvSpPr>
        <p:spPr>
          <a:xfrm>
            <a:off x="7772400" y="76215"/>
            <a:ext cx="922288" cy="597877"/>
          </a:xfrm>
          <a:prstGeom prst="chevron">
            <a:avLst>
              <a:gd name="adj" fmla="val 40000"/>
            </a:avLst>
          </a:prstGeom>
          <a:solidFill>
            <a:srgbClr val="295071"/>
          </a:solidFill>
        </p:spPr>
        <p:style>
          <a:lnRef idx="2">
            <a:schemeClr val="lt1">
              <a:hueOff val="0"/>
              <a:satOff val="0"/>
              <a:lumOff val="0"/>
              <a:alphaOff val="0"/>
            </a:schemeClr>
          </a:lnRef>
          <a:fillRef idx="1">
            <a:scrgbClr r="0" g="0" b="0"/>
          </a:fillRef>
          <a:effectRef idx="0">
            <a:schemeClr val="accent3">
              <a:hueOff val="0"/>
              <a:satOff val="0"/>
              <a:lumOff val="0"/>
              <a:alphaOff val="0"/>
            </a:schemeClr>
          </a:effectRef>
          <a:fontRef idx="minor">
            <a:schemeClr val="lt1"/>
          </a:fontRef>
        </p:style>
        <p:txBody>
          <a:bodyPr/>
          <a:lstStyle/>
          <a:p>
            <a:r>
              <a:rPr lang="en-US" sz="3600" dirty="0" smtClean="0">
                <a:latin typeface="Broadway" panose="04040905080B02020502" pitchFamily="82" charset="0"/>
              </a:rPr>
              <a:t>T</a:t>
            </a:r>
            <a:endParaRPr lang="en-US" sz="3600" dirty="0">
              <a:latin typeface="Broadway" panose="04040905080B02020502" pitchFamily="82" charset="0"/>
            </a:endParaRPr>
          </a:p>
        </p:txBody>
      </p:sp>
      <p:pic>
        <p:nvPicPr>
          <p:cNvPr id="3" name="AUTHORGUILoopIf">
            <a:hlinkClick r:id="" action="ppaction://media"/>
          </p:cNvPr>
          <p:cNvPicPr>
            <a:picLocks noGrp="1" noChangeAspect="1"/>
          </p:cNvPicPr>
          <p:nvPr>
            <p:ph idx="1"/>
            <a:videoFile r:link="rId2"/>
            <p:extLst>
              <p:ext uri="{DAA4B4D4-6D71-4841-9C94-3DE7FCFB9230}">
                <p14:media xmlns:p14="http://schemas.microsoft.com/office/powerpoint/2010/main" r:embed="rId1"/>
              </p:ext>
            </p:extLst>
          </p:nvPr>
        </p:nvPicPr>
        <p:blipFill>
          <a:blip r:embed="rId5"/>
          <a:stretch>
            <a:fillRect/>
          </a:stretch>
        </p:blipFill>
        <p:spPr>
          <a:xfrm>
            <a:off x="479425" y="1308100"/>
            <a:ext cx="8215313" cy="4376738"/>
          </a:xfrm>
        </p:spPr>
      </p:pic>
    </p:spTree>
    <p:extLst>
      <p:ext uri="{BB962C8B-B14F-4D97-AF65-F5344CB8AC3E}">
        <p14:creationId xmlns:p14="http://schemas.microsoft.com/office/powerpoint/2010/main" val="2542469918"/>
      </p:ext>
    </p:extLst>
  </p:cSld>
  <p:clrMapOvr>
    <a:masterClrMapping/>
  </p:clrMapOvr>
  <p:transition/>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3"/>
                                        </p:tgtEl>
                                      </p:cBhvr>
                                    </p:cmd>
                                  </p:childTnLst>
                                </p:cTn>
                              </p:par>
                            </p:childTnLst>
                          </p:cTn>
                        </p:par>
                      </p:childTnLst>
                    </p:cTn>
                  </p:par>
                </p:childTnLst>
              </p:cTn>
              <p:nextCondLst>
                <p:cond evt="onClick" delay="0">
                  <p:tgtEl>
                    <p:spTgt spid="3"/>
                  </p:tgtEl>
                </p:cond>
              </p:nextCondLst>
            </p:seq>
            <p:video>
              <p:cMediaNode vol="80000">
                <p:cTn id="7" fill="hold" display="0">
                  <p:stCondLst>
                    <p:cond delay="indefinite"/>
                  </p:stCondLst>
                </p:cTn>
                <p:tgtEl>
                  <p:spTgt spid="3"/>
                </p:tgtEl>
              </p:cMediaNode>
            </p:video>
          </p:childTnLst>
        </p:cTn>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lvl="0"/>
            <a:r>
              <a:rPr lang="en-US" dirty="0"/>
              <a:t>Loop with IF on Index Field </a:t>
            </a:r>
            <a:r>
              <a:rPr lang="en-US" dirty="0" smtClean="0"/>
              <a:t>- Find </a:t>
            </a:r>
            <a:r>
              <a:rPr lang="en-US" dirty="0"/>
              <a:t>All</a:t>
            </a:r>
          </a:p>
        </p:txBody>
      </p:sp>
      <p:sp>
        <p:nvSpPr>
          <p:cNvPr id="19" name="Content Placeholder 18"/>
          <p:cNvSpPr>
            <a:spLocks noGrp="1"/>
          </p:cNvSpPr>
          <p:nvPr>
            <p:ph idx="1"/>
          </p:nvPr>
        </p:nvSpPr>
        <p:spPr>
          <a:xfrm>
            <a:off x="457200" y="1259114"/>
            <a:ext cx="8229600" cy="4855936"/>
          </a:xfrm>
        </p:spPr>
        <p:txBody>
          <a:bodyPr>
            <a:normAutofit/>
          </a:bodyPr>
          <a:lstStyle/>
          <a:p>
            <a:pPr lvl="1"/>
            <a:r>
              <a:rPr lang="en-US" dirty="0" smtClean="0"/>
              <a:t>ALV Grids/Tables</a:t>
            </a:r>
          </a:p>
          <a:p>
            <a:pPr lvl="2"/>
            <a:r>
              <a:rPr lang="en-US" dirty="0" smtClean="0"/>
              <a:t>Update rows</a:t>
            </a:r>
          </a:p>
          <a:p>
            <a:pPr lvl="1"/>
            <a:r>
              <a:rPr lang="en-US" dirty="0" smtClean="0"/>
              <a:t>Recording Mode:                                                          </a:t>
            </a:r>
            <a:br>
              <a:rPr lang="en-US" dirty="0" smtClean="0"/>
            </a:br>
            <a:r>
              <a:rPr lang="en-US" dirty="0" smtClean="0"/>
              <a:t>GUI Scripting</a:t>
            </a:r>
          </a:p>
          <a:p>
            <a:pPr lvl="1"/>
            <a:r>
              <a:rPr lang="en-US" dirty="0" smtClean="0"/>
              <a:t>Add Loop</a:t>
            </a:r>
          </a:p>
          <a:p>
            <a:pPr lvl="1"/>
            <a:r>
              <a:rPr lang="en-US" dirty="0" smtClean="0"/>
              <a:t>Add Condition</a:t>
            </a:r>
          </a:p>
          <a:p>
            <a:pPr lvl="2"/>
            <a:r>
              <a:rPr lang="en-US" dirty="0" smtClean="0"/>
              <a:t>Find All</a:t>
            </a:r>
            <a:endParaRPr lang="en-US" dirty="0"/>
          </a:p>
        </p:txBody>
      </p:sp>
      <p:sp>
        <p:nvSpPr>
          <p:cNvPr id="15" name="Content Placeholder 2"/>
          <p:cNvSpPr txBox="1">
            <a:spLocks/>
          </p:cNvSpPr>
          <p:nvPr/>
        </p:nvSpPr>
        <p:spPr>
          <a:xfrm>
            <a:off x="609600" y="1417638"/>
            <a:ext cx="8305800" cy="4525963"/>
          </a:xfrm>
          <a:prstGeom prst="rect">
            <a:avLst/>
          </a:prstGeom>
        </p:spPr>
        <p:txBody>
          <a:bodyPr vert="horz" lIns="91440" tIns="45720" rIns="91440" bIns="45720" rtlCol="0">
            <a:normAutofit/>
          </a:bodyPr>
          <a:lstStyle/>
          <a:p>
            <a:pPr marL="342900" marR="0" lvl="0" indent="-342900" algn="l" defTabSz="457200" rtl="0" eaLnBrk="1" fontAlgn="auto" latinLnBrk="0" hangingPunct="1">
              <a:lnSpc>
                <a:spcPct val="100000"/>
              </a:lnSpc>
              <a:spcBef>
                <a:spcPct val="20000"/>
              </a:spcBef>
              <a:spcAft>
                <a:spcPts val="0"/>
              </a:spcAft>
              <a:buClrTx/>
              <a:buSzTx/>
              <a:buFont typeface="Arial"/>
              <a:buNone/>
              <a:tabLst/>
              <a:defRPr/>
            </a:pPr>
            <a:endParaRPr kumimoji="0" lang="en-US" sz="3200" b="1" i="0" u="none" strike="noStrike" kern="1200" cap="none" spc="0" normalizeH="0" baseline="0" noProof="0" dirty="0" smtClean="0">
              <a:ln>
                <a:noFill/>
              </a:ln>
              <a:solidFill>
                <a:schemeClr val="tx1"/>
              </a:solidFill>
              <a:effectLst/>
              <a:uLnTx/>
              <a:uFillTx/>
              <a:latin typeface="+mn-lt"/>
              <a:ea typeface="+mn-ea"/>
              <a:cs typeface="+mn-cs"/>
            </a:endParaRPr>
          </a:p>
        </p:txBody>
      </p:sp>
      <p:pic>
        <p:nvPicPr>
          <p:cNvPr id="24" name="Picture 1"/>
          <p:cNvPicPr>
            <a:picLocks noChangeAspect="1" noChangeArrowheads="1"/>
          </p:cNvPicPr>
          <p:nvPr/>
        </p:nvPicPr>
        <p:blipFill>
          <a:blip r:embed="rId3"/>
          <a:srcRect/>
          <a:stretch>
            <a:fillRect/>
          </a:stretch>
        </p:blipFill>
        <p:spPr bwMode="auto">
          <a:xfrm>
            <a:off x="4186766" y="2338028"/>
            <a:ext cx="4296769" cy="3374150"/>
          </a:xfrm>
          <a:prstGeom prst="rect">
            <a:avLst/>
          </a:prstGeom>
          <a:ln>
            <a:solidFill>
              <a:schemeClr val="tx2">
                <a:lumMod val="75000"/>
              </a:schemeClr>
            </a:solidFill>
          </a:ln>
          <a:effectLst>
            <a:outerShdw blurRad="190500" algn="tl" rotWithShape="0">
              <a:srgbClr val="000000">
                <a:alpha val="70000"/>
              </a:srgbClr>
            </a:outerShdw>
          </a:effectLst>
        </p:spPr>
      </p:pic>
      <p:sp>
        <p:nvSpPr>
          <p:cNvPr id="25" name="Oval 24"/>
          <p:cNvSpPr/>
          <p:nvPr/>
        </p:nvSpPr>
        <p:spPr>
          <a:xfrm>
            <a:off x="4186765" y="4641230"/>
            <a:ext cx="742423" cy="402258"/>
          </a:xfrm>
          <a:prstGeom prst="ellipse">
            <a:avLst/>
          </a:prstGeom>
          <a:noFill/>
          <a:ln w="28575">
            <a:solidFill>
              <a:schemeClr val="accent6">
                <a:lumMod val="7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9" name="Chevron 8"/>
          <p:cNvSpPr/>
          <p:nvPr/>
        </p:nvSpPr>
        <p:spPr>
          <a:xfrm>
            <a:off x="7772400" y="76215"/>
            <a:ext cx="922288" cy="597877"/>
          </a:xfrm>
          <a:prstGeom prst="chevron">
            <a:avLst>
              <a:gd name="adj" fmla="val 40000"/>
            </a:avLst>
          </a:prstGeom>
          <a:solidFill>
            <a:srgbClr val="295071"/>
          </a:solidFill>
        </p:spPr>
        <p:style>
          <a:lnRef idx="2">
            <a:schemeClr val="lt1">
              <a:hueOff val="0"/>
              <a:satOff val="0"/>
              <a:lumOff val="0"/>
              <a:alphaOff val="0"/>
            </a:schemeClr>
          </a:lnRef>
          <a:fillRef idx="1">
            <a:scrgbClr r="0" g="0" b="0"/>
          </a:fillRef>
          <a:effectRef idx="0">
            <a:schemeClr val="accent3">
              <a:hueOff val="0"/>
              <a:satOff val="0"/>
              <a:lumOff val="0"/>
              <a:alphaOff val="0"/>
            </a:schemeClr>
          </a:effectRef>
          <a:fontRef idx="minor">
            <a:schemeClr val="lt1"/>
          </a:fontRef>
        </p:style>
        <p:txBody>
          <a:bodyPr/>
          <a:lstStyle/>
          <a:p>
            <a:r>
              <a:rPr lang="en-US" sz="3600" dirty="0" smtClean="0">
                <a:latin typeface="Broadway" panose="04040905080B02020502" pitchFamily="82" charset="0"/>
              </a:rPr>
              <a:t>T</a:t>
            </a:r>
            <a:endParaRPr lang="en-US" sz="3600" dirty="0">
              <a:latin typeface="Broadway" panose="04040905080B02020502" pitchFamily="82" charset="0"/>
            </a:endParaRPr>
          </a:p>
        </p:txBody>
      </p:sp>
    </p:spTree>
    <p:extLst>
      <p:ext uri="{BB962C8B-B14F-4D97-AF65-F5344CB8AC3E}">
        <p14:creationId xmlns:p14="http://schemas.microsoft.com/office/powerpoint/2010/main" val="2122040552"/>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9">
                                            <p:txEl>
                                              <p:pRg st="0" end="0"/>
                                            </p:txEl>
                                          </p:spTgt>
                                        </p:tgtEl>
                                        <p:attrNameLst>
                                          <p:attrName>style.visibility</p:attrName>
                                        </p:attrNameLst>
                                      </p:cBhvr>
                                      <p:to>
                                        <p:strVal val="visible"/>
                                      </p:to>
                                    </p:set>
                                  </p:childTnLst>
                                </p:cTn>
                              </p:par>
                            </p:childTnLst>
                          </p:cTn>
                        </p:par>
                        <p:par>
                          <p:cTn id="7" fill="hold">
                            <p:stCondLst>
                              <p:cond delay="0"/>
                            </p:stCondLst>
                            <p:childTnLst>
                              <p:par>
                                <p:cTn id="8" presetID="10" presetClass="entr" presetSubtype="0" fill="hold" nodeType="afterEffect">
                                  <p:stCondLst>
                                    <p:cond delay="0"/>
                                  </p:stCondLst>
                                  <p:childTnLst>
                                    <p:set>
                                      <p:cBhvr>
                                        <p:cTn id="9" dur="1" fill="hold">
                                          <p:stCondLst>
                                            <p:cond delay="0"/>
                                          </p:stCondLst>
                                        </p:cTn>
                                        <p:tgtEl>
                                          <p:spTgt spid="19">
                                            <p:txEl>
                                              <p:pRg st="1" end="1"/>
                                            </p:txEl>
                                          </p:spTgt>
                                        </p:tgtEl>
                                        <p:attrNameLst>
                                          <p:attrName>style.visibility</p:attrName>
                                        </p:attrNameLst>
                                      </p:cBhvr>
                                      <p:to>
                                        <p:strVal val="visible"/>
                                      </p:to>
                                    </p:set>
                                    <p:animEffect transition="in" filter="fade">
                                      <p:cBhvr>
                                        <p:cTn id="10" dur="500"/>
                                        <p:tgtEl>
                                          <p:spTgt spid="19">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9">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9">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9">
                                            <p:txEl>
                                              <p:pRg st="4" end="4"/>
                                            </p:txEl>
                                          </p:spTgt>
                                        </p:tgtEl>
                                        <p:attrNameLst>
                                          <p:attrName>style.visibility</p:attrName>
                                        </p:attrNameLst>
                                      </p:cBhvr>
                                      <p:to>
                                        <p:strVal val="visible"/>
                                      </p:to>
                                    </p:set>
                                  </p:childTnLst>
                                </p:cTn>
                              </p:par>
                            </p:childTnLst>
                          </p:cTn>
                        </p:par>
                        <p:par>
                          <p:cTn id="23" fill="hold">
                            <p:stCondLst>
                              <p:cond delay="0"/>
                            </p:stCondLst>
                            <p:childTnLst>
                              <p:par>
                                <p:cTn id="24" presetID="10" presetClass="entr" presetSubtype="0" fill="hold" nodeType="afterEffect">
                                  <p:stCondLst>
                                    <p:cond delay="0"/>
                                  </p:stCondLst>
                                  <p:childTnLst>
                                    <p:set>
                                      <p:cBhvr>
                                        <p:cTn id="25" dur="1" fill="hold">
                                          <p:stCondLst>
                                            <p:cond delay="0"/>
                                          </p:stCondLst>
                                        </p:cTn>
                                        <p:tgtEl>
                                          <p:spTgt spid="24"/>
                                        </p:tgtEl>
                                        <p:attrNameLst>
                                          <p:attrName>style.visibility</p:attrName>
                                        </p:attrNameLst>
                                      </p:cBhvr>
                                      <p:to>
                                        <p:strVal val="visible"/>
                                      </p:to>
                                    </p:set>
                                    <p:animEffect transition="in" filter="fade">
                                      <p:cBhvr>
                                        <p:cTn id="26" dur="500"/>
                                        <p:tgtEl>
                                          <p:spTgt spid="24"/>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nodeType="clickEffect">
                                  <p:stCondLst>
                                    <p:cond delay="0"/>
                                  </p:stCondLst>
                                  <p:childTnLst>
                                    <p:set>
                                      <p:cBhvr>
                                        <p:cTn id="30" dur="1" fill="hold">
                                          <p:stCondLst>
                                            <p:cond delay="0"/>
                                          </p:stCondLst>
                                        </p:cTn>
                                        <p:tgtEl>
                                          <p:spTgt spid="19">
                                            <p:txEl>
                                              <p:pRg st="5" end="5"/>
                                            </p:txEl>
                                          </p:spTgt>
                                        </p:tgtEl>
                                        <p:attrNameLst>
                                          <p:attrName>style.visibility</p:attrName>
                                        </p:attrNameLst>
                                      </p:cBhvr>
                                      <p:to>
                                        <p:strVal val="visible"/>
                                      </p:to>
                                    </p:set>
                                    <p:animEffect transition="in" filter="fade">
                                      <p:cBhvr>
                                        <p:cTn id="31" dur="500"/>
                                        <p:tgtEl>
                                          <p:spTgt spid="19">
                                            <p:txEl>
                                              <p:pRg st="5" end="5"/>
                                            </p:txEl>
                                          </p:spTgt>
                                        </p:tgtEl>
                                      </p:cBhvr>
                                    </p:animEffect>
                                  </p:childTnLst>
                                </p:cTn>
                              </p:par>
                            </p:childTnLst>
                          </p:cTn>
                        </p:par>
                        <p:par>
                          <p:cTn id="32" fill="hold">
                            <p:stCondLst>
                              <p:cond delay="500"/>
                            </p:stCondLst>
                            <p:childTnLst>
                              <p:par>
                                <p:cTn id="33" presetID="10" presetClass="entr" presetSubtype="0" fill="hold" grpId="0" nodeType="afterEffect">
                                  <p:stCondLst>
                                    <p:cond delay="0"/>
                                  </p:stCondLst>
                                  <p:childTnLst>
                                    <p:set>
                                      <p:cBhvr>
                                        <p:cTn id="34" dur="1" fill="hold">
                                          <p:stCondLst>
                                            <p:cond delay="0"/>
                                          </p:stCondLst>
                                        </p:cTn>
                                        <p:tgtEl>
                                          <p:spTgt spid="25"/>
                                        </p:tgtEl>
                                        <p:attrNameLst>
                                          <p:attrName>style.visibility</p:attrName>
                                        </p:attrNameLst>
                                      </p:cBhvr>
                                      <p:to>
                                        <p:strVal val="visible"/>
                                      </p:to>
                                    </p:set>
                                    <p:animEffect transition="in" filter="fade">
                                      <p:cBhvr>
                                        <p:cTn id="35"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Who is Extreme?</a:t>
            </a:r>
            <a:endParaRPr lang="en-US" dirty="0"/>
          </a:p>
        </p:txBody>
      </p:sp>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1097732"/>
            <a:ext cx="9144000" cy="4662535"/>
          </a:xfrm>
          <a:prstGeom prst="rect">
            <a:avLst/>
          </a:prstGeom>
        </p:spPr>
      </p:pic>
      <p:sp>
        <p:nvSpPr>
          <p:cNvPr id="4" name="Title 1"/>
          <p:cNvSpPr txBox="1">
            <a:spLocks/>
          </p:cNvSpPr>
          <p:nvPr/>
        </p:nvSpPr>
        <p:spPr>
          <a:xfrm>
            <a:off x="479656" y="-7813"/>
            <a:ext cx="8215032" cy="770822"/>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200" kern="1200">
                <a:solidFill>
                  <a:schemeClr val="bg1"/>
                </a:solidFill>
                <a:latin typeface="Rockwell" panose="02060603020205020403" pitchFamily="18" charset="0"/>
                <a:ea typeface="+mj-ea"/>
                <a:cs typeface="+mj-cs"/>
              </a:defRPr>
            </a:lvl1pPr>
          </a:lstStyle>
          <a:p>
            <a:r>
              <a:rPr lang="en-US" smtClean="0"/>
              <a:t>What is Extreme?</a:t>
            </a:r>
            <a:endParaRPr lang="en-US" dirty="0"/>
          </a:p>
        </p:txBody>
      </p:sp>
    </p:spTree>
    <p:extLst>
      <p:ext uri="{BB962C8B-B14F-4D97-AF65-F5344CB8AC3E}">
        <p14:creationId xmlns:p14="http://schemas.microsoft.com/office/powerpoint/2010/main" val="17106271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par>
                                <p:cTn id="8" presetID="10" presetClass="entr" presetSubtype="0"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fade">
                                      <p:cBhvr>
                                        <p:cTn id="10" dur="500"/>
                                        <p:tgtEl>
                                          <p:spTgt spid="2"/>
                                        </p:tgtEl>
                                      </p:cBhvr>
                                    </p:animEffect>
                                  </p:childTnLst>
                                </p:cTn>
                              </p:par>
                              <p:par>
                                <p:cTn id="11" presetID="1" presetClass="entr" presetSubtype="0" fill="hold" nodeType="withEffect">
                                  <p:stCondLst>
                                    <p:cond delay="0"/>
                                  </p:stCondLst>
                                  <p:childTnLst>
                                    <p:set>
                                      <p:cBhvr>
                                        <p:cTn id="12"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0919" y="3211982"/>
            <a:ext cx="4772025" cy="1952625"/>
          </a:xfrm>
          <a:prstGeom prst="rect">
            <a:avLst/>
          </a:prstGeom>
          <a:noFill/>
          <a:ln>
            <a:noFill/>
          </a:ln>
          <a:effectLst>
            <a:outerShdw blurRad="190500" algn="ctr" rotWithShape="0">
              <a:schemeClr val="tx1">
                <a:alpha val="70000"/>
              </a:scheme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itle 1"/>
          <p:cNvSpPr>
            <a:spLocks noGrp="1"/>
          </p:cNvSpPr>
          <p:nvPr>
            <p:ph type="title"/>
          </p:nvPr>
        </p:nvSpPr>
        <p:spPr/>
        <p:txBody>
          <a:bodyPr/>
          <a:lstStyle/>
          <a:p>
            <a:r>
              <a:rPr lang="en-US" dirty="0"/>
              <a:t>Loop with IF on Index Field - Find All</a:t>
            </a:r>
            <a:endParaRPr lang="en-US" b="1" dirty="0"/>
          </a:p>
        </p:txBody>
      </p:sp>
      <p:sp>
        <p:nvSpPr>
          <p:cNvPr id="7" name="Content Placeholder 6"/>
          <p:cNvSpPr>
            <a:spLocks noGrp="1"/>
          </p:cNvSpPr>
          <p:nvPr>
            <p:ph idx="1"/>
          </p:nvPr>
        </p:nvSpPr>
        <p:spPr/>
        <p:txBody>
          <a:bodyPr/>
          <a:lstStyle/>
          <a:p>
            <a:pPr lvl="1"/>
            <a:r>
              <a:rPr lang="en-US" dirty="0" smtClean="0"/>
              <a:t>One ‘D’ row</a:t>
            </a:r>
          </a:p>
          <a:p>
            <a:pPr lvl="1"/>
            <a:r>
              <a:rPr lang="en-US" dirty="0" smtClean="0"/>
              <a:t>If condition met</a:t>
            </a:r>
          </a:p>
          <a:p>
            <a:pPr lvl="2"/>
            <a:r>
              <a:rPr lang="en-US" dirty="0" smtClean="0"/>
              <a:t>Rows updated in SAP</a:t>
            </a:r>
            <a:endParaRPr lang="en-US" dirty="0"/>
          </a:p>
        </p:txBody>
      </p:sp>
      <p:sp>
        <p:nvSpPr>
          <p:cNvPr id="8" name="Rectangle 7"/>
          <p:cNvSpPr/>
          <p:nvPr/>
        </p:nvSpPr>
        <p:spPr>
          <a:xfrm>
            <a:off x="2670393" y="3639013"/>
            <a:ext cx="376238" cy="265614"/>
          </a:xfrm>
          <a:prstGeom prst="rect">
            <a:avLst/>
          </a:prstGeom>
          <a:noFill/>
          <a:ln w="28575">
            <a:solidFill>
              <a:schemeClr val="accent6">
                <a:lumMod val="7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9" name="Rectangle 8"/>
          <p:cNvSpPr/>
          <p:nvPr/>
        </p:nvSpPr>
        <p:spPr>
          <a:xfrm>
            <a:off x="2670392" y="4235837"/>
            <a:ext cx="376239" cy="438150"/>
          </a:xfrm>
          <a:prstGeom prst="rect">
            <a:avLst/>
          </a:prstGeom>
          <a:noFill/>
          <a:ln w="28575">
            <a:solidFill>
              <a:schemeClr val="accent6">
                <a:lumMod val="7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pic>
        <p:nvPicPr>
          <p:cNvPr id="3074"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862944" y="1952755"/>
            <a:ext cx="4251387" cy="1147200"/>
          </a:xfrm>
          <a:prstGeom prst="rect">
            <a:avLst/>
          </a:prstGeom>
          <a:noFill/>
          <a:ln>
            <a:noFill/>
          </a:ln>
          <a:effectLst>
            <a:outerShdw blurRad="190500" algn="ctr" rotWithShape="0">
              <a:schemeClr val="tx1">
                <a:alpha val="70000"/>
              </a:scheme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076"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210764" y="4022694"/>
            <a:ext cx="4762500" cy="1990725"/>
          </a:xfrm>
          <a:prstGeom prst="rect">
            <a:avLst/>
          </a:prstGeom>
          <a:noFill/>
          <a:ln>
            <a:noFill/>
          </a:ln>
          <a:effectLst>
            <a:outerShdw blurRad="190500" algn="ctr" rotWithShape="0">
              <a:schemeClr val="tx1">
                <a:alpha val="70000"/>
              </a:scheme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077" name="Picture 5" descr="C:\Users\pverbeek\AppData\Local\Microsoft\Windows\Temporary Internet Files\Content.IE5\CHK9D5LJ\MC900303675[1].wmf"/>
          <p:cNvPicPr>
            <a:picLocks noChangeAspect="1" noChangeArrowheads="1"/>
          </p:cNvPicPr>
          <p:nvPr/>
        </p:nvPicPr>
        <p:blipFill>
          <a:blip r:embed="rId6" cstate="print">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500658" y="4593025"/>
            <a:ext cx="368300" cy="324935"/>
          </a:xfrm>
          <a:prstGeom prst="rect">
            <a:avLst/>
          </a:prstGeom>
          <a:noFill/>
          <a:extLst>
            <a:ext uri="{909E8E84-426E-40DD-AFC4-6F175D3DCCD1}">
              <a14:hiddenFill xmlns:a14="http://schemas.microsoft.com/office/drawing/2010/main">
                <a:solidFill>
                  <a:srgbClr val="FFFFFF"/>
                </a:solidFill>
              </a14:hiddenFill>
            </a:ext>
          </a:extLst>
        </p:spPr>
      </p:pic>
      <p:cxnSp>
        <p:nvCxnSpPr>
          <p:cNvPr id="10" name="Elbow Connector 9"/>
          <p:cNvCxnSpPr/>
          <p:nvPr/>
        </p:nvCxnSpPr>
        <p:spPr>
          <a:xfrm>
            <a:off x="1186219" y="3771820"/>
            <a:ext cx="3872714" cy="853678"/>
          </a:xfrm>
          <a:prstGeom prst="bentConnector3">
            <a:avLst/>
          </a:prstGeom>
          <a:ln w="57150">
            <a:solidFill>
              <a:schemeClr val="accent6">
                <a:lumMod val="60000"/>
                <a:lumOff val="4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20" name="Elbow Connector 19"/>
          <p:cNvCxnSpPr>
            <a:stCxn id="21" idx="1"/>
            <a:endCxn id="24" idx="1"/>
          </p:cNvCxnSpPr>
          <p:nvPr/>
        </p:nvCxnSpPr>
        <p:spPr>
          <a:xfrm>
            <a:off x="1518014" y="4426709"/>
            <a:ext cx="3236119" cy="854915"/>
          </a:xfrm>
          <a:prstGeom prst="bentConnector3">
            <a:avLst/>
          </a:prstGeom>
          <a:ln w="57150">
            <a:solidFill>
              <a:schemeClr val="accent6">
                <a:lumMod val="60000"/>
                <a:lumOff val="40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21" name="Left Brace 20"/>
          <p:cNvSpPr/>
          <p:nvPr/>
        </p:nvSpPr>
        <p:spPr>
          <a:xfrm rot="10800000">
            <a:off x="1213214" y="4235837"/>
            <a:ext cx="304800" cy="381744"/>
          </a:xfrm>
          <a:prstGeom prst="leftBrace">
            <a:avLst/>
          </a:prstGeom>
          <a:ln w="57150">
            <a:solidFill>
              <a:schemeClr val="accent6">
                <a:lumMod val="60000"/>
                <a:lumOff val="40000"/>
              </a:schemeClr>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dirty="0"/>
          </a:p>
        </p:txBody>
      </p:sp>
      <p:sp>
        <p:nvSpPr>
          <p:cNvPr id="24" name="Left Brace 23"/>
          <p:cNvSpPr/>
          <p:nvPr/>
        </p:nvSpPr>
        <p:spPr>
          <a:xfrm>
            <a:off x="4754133" y="5090752"/>
            <a:ext cx="304800" cy="381744"/>
          </a:xfrm>
          <a:prstGeom prst="leftBrace">
            <a:avLst/>
          </a:prstGeom>
          <a:ln w="57150">
            <a:solidFill>
              <a:schemeClr val="accent6">
                <a:lumMod val="60000"/>
                <a:lumOff val="40000"/>
              </a:schemeClr>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dirty="0"/>
          </a:p>
        </p:txBody>
      </p:sp>
      <p:sp>
        <p:nvSpPr>
          <p:cNvPr id="16" name="Chevron 15"/>
          <p:cNvSpPr/>
          <p:nvPr/>
        </p:nvSpPr>
        <p:spPr>
          <a:xfrm>
            <a:off x="7772400" y="76215"/>
            <a:ext cx="922288" cy="597877"/>
          </a:xfrm>
          <a:prstGeom prst="chevron">
            <a:avLst>
              <a:gd name="adj" fmla="val 40000"/>
            </a:avLst>
          </a:prstGeom>
          <a:solidFill>
            <a:srgbClr val="295071"/>
          </a:solidFill>
        </p:spPr>
        <p:style>
          <a:lnRef idx="2">
            <a:schemeClr val="lt1">
              <a:hueOff val="0"/>
              <a:satOff val="0"/>
              <a:lumOff val="0"/>
              <a:alphaOff val="0"/>
            </a:schemeClr>
          </a:lnRef>
          <a:fillRef idx="1">
            <a:scrgbClr r="0" g="0" b="0"/>
          </a:fillRef>
          <a:effectRef idx="0">
            <a:schemeClr val="accent3">
              <a:hueOff val="0"/>
              <a:satOff val="0"/>
              <a:lumOff val="0"/>
              <a:alphaOff val="0"/>
            </a:schemeClr>
          </a:effectRef>
          <a:fontRef idx="minor">
            <a:schemeClr val="lt1"/>
          </a:fontRef>
        </p:style>
        <p:txBody>
          <a:bodyPr/>
          <a:lstStyle/>
          <a:p>
            <a:r>
              <a:rPr lang="en-US" sz="3600" dirty="0" smtClean="0">
                <a:latin typeface="Broadway" panose="04040905080B02020502" pitchFamily="82" charset="0"/>
              </a:rPr>
              <a:t>T</a:t>
            </a:r>
            <a:endParaRPr lang="en-US" sz="3600" dirty="0">
              <a:latin typeface="Broadway" panose="04040905080B02020502" pitchFamily="82" charset="0"/>
            </a:endParaRPr>
          </a:p>
        </p:txBody>
      </p:sp>
    </p:spTree>
    <p:extLst>
      <p:ext uri="{BB962C8B-B14F-4D97-AF65-F5344CB8AC3E}">
        <p14:creationId xmlns:p14="http://schemas.microsoft.com/office/powerpoint/2010/main" val="249065208"/>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childTnLst>
                                </p:cTn>
                              </p:par>
                            </p:childTnLst>
                          </p:cTn>
                        </p:par>
                        <p:par>
                          <p:cTn id="7" fill="hold">
                            <p:stCondLst>
                              <p:cond delay="0"/>
                            </p:stCondLst>
                            <p:childTnLst>
                              <p:par>
                                <p:cTn id="8" presetID="10" presetClass="entr" presetSubtype="0" fill="hold" nodeType="afterEffect">
                                  <p:stCondLst>
                                    <p:cond delay="0"/>
                                  </p:stCondLst>
                                  <p:childTnLst>
                                    <p:set>
                                      <p:cBhvr>
                                        <p:cTn id="9" dur="1" fill="hold">
                                          <p:stCondLst>
                                            <p:cond delay="0"/>
                                          </p:stCondLst>
                                        </p:cTn>
                                        <p:tgtEl>
                                          <p:spTgt spid="3074"/>
                                        </p:tgtEl>
                                        <p:attrNameLst>
                                          <p:attrName>style.visibility</p:attrName>
                                        </p:attrNameLst>
                                      </p:cBhvr>
                                      <p:to>
                                        <p:strVal val="visible"/>
                                      </p:to>
                                    </p:set>
                                    <p:animEffect transition="in" filter="fade">
                                      <p:cBhvr>
                                        <p:cTn id="10" dur="500"/>
                                        <p:tgtEl>
                                          <p:spTgt spid="3074"/>
                                        </p:tgtEl>
                                      </p:cBhvr>
                                    </p:animEffec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
                                            <p:txEl>
                                              <p:pRg st="1" end="1"/>
                                            </p:txEl>
                                          </p:spTgt>
                                        </p:tgtEl>
                                        <p:attrNameLst>
                                          <p:attrName>style.visibility</p:attrName>
                                        </p:attrNameLst>
                                      </p:cBhvr>
                                      <p:to>
                                        <p:strVal val="visible"/>
                                      </p:to>
                                    </p:set>
                                  </p:childTnLst>
                                </p:cTn>
                              </p:par>
                            </p:childTnLst>
                          </p:cTn>
                        </p:par>
                        <p:par>
                          <p:cTn id="15" fill="hold">
                            <p:stCondLst>
                              <p:cond delay="0"/>
                            </p:stCondLst>
                            <p:childTnLst>
                              <p:par>
                                <p:cTn id="16" presetID="10" presetClass="entr" presetSubtype="0" fill="hold" nodeType="afterEffect">
                                  <p:stCondLst>
                                    <p:cond delay="0"/>
                                  </p:stCondLst>
                                  <p:childTnLst>
                                    <p:set>
                                      <p:cBhvr>
                                        <p:cTn id="17" dur="1" fill="hold">
                                          <p:stCondLst>
                                            <p:cond delay="0"/>
                                          </p:stCondLst>
                                        </p:cTn>
                                        <p:tgtEl>
                                          <p:spTgt spid="3075"/>
                                        </p:tgtEl>
                                        <p:attrNameLst>
                                          <p:attrName>style.visibility</p:attrName>
                                        </p:attrNameLst>
                                      </p:cBhvr>
                                      <p:to>
                                        <p:strVal val="visible"/>
                                      </p:to>
                                    </p:set>
                                    <p:animEffect transition="in" filter="fade">
                                      <p:cBhvr>
                                        <p:cTn id="18" dur="500"/>
                                        <p:tgtEl>
                                          <p:spTgt spid="3075"/>
                                        </p:tgtEl>
                                      </p:cBhvr>
                                    </p:animEffect>
                                  </p:childTnLst>
                                </p:cTn>
                              </p:par>
                            </p:childTnLst>
                          </p:cTn>
                        </p:par>
                        <p:par>
                          <p:cTn id="19" fill="hold">
                            <p:stCondLst>
                              <p:cond delay="500"/>
                            </p:stCondLst>
                            <p:childTnLst>
                              <p:par>
                                <p:cTn id="20" presetID="10" presetClass="entr" presetSubtype="0" fill="hold" grpId="0" nodeType="after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fade">
                                      <p:cBhvr>
                                        <p:cTn id="22" dur="500"/>
                                        <p:tgtEl>
                                          <p:spTgt spid="8"/>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fade">
                                      <p:cBhvr>
                                        <p:cTn id="25" dur="500"/>
                                        <p:tgtEl>
                                          <p:spTgt spid="9"/>
                                        </p:tgtEl>
                                      </p:cBhvr>
                                    </p:animEffect>
                                  </p:childTnLst>
                                </p:cTn>
                              </p:par>
                            </p:childTnLst>
                          </p:cTn>
                        </p:par>
                        <p:par>
                          <p:cTn id="26" fill="hold">
                            <p:stCondLst>
                              <p:cond delay="1000"/>
                            </p:stCondLst>
                            <p:childTnLst>
                              <p:par>
                                <p:cTn id="27" presetID="10" presetClass="entr" presetSubtype="0" fill="hold" nodeType="afterEffect">
                                  <p:stCondLst>
                                    <p:cond delay="0"/>
                                  </p:stCondLst>
                                  <p:childTnLst>
                                    <p:set>
                                      <p:cBhvr>
                                        <p:cTn id="28" dur="1" fill="hold">
                                          <p:stCondLst>
                                            <p:cond delay="0"/>
                                          </p:stCondLst>
                                        </p:cTn>
                                        <p:tgtEl>
                                          <p:spTgt spid="3077"/>
                                        </p:tgtEl>
                                        <p:attrNameLst>
                                          <p:attrName>style.visibility</p:attrName>
                                        </p:attrNameLst>
                                      </p:cBhvr>
                                      <p:to>
                                        <p:strVal val="visible"/>
                                      </p:to>
                                    </p:set>
                                    <p:animEffect transition="in" filter="fade">
                                      <p:cBhvr>
                                        <p:cTn id="29" dur="500"/>
                                        <p:tgtEl>
                                          <p:spTgt spid="3077"/>
                                        </p:tgtEl>
                                      </p:cBhvr>
                                    </p:animEffect>
                                  </p:childTnLst>
                                </p:cTn>
                              </p:par>
                            </p:childTnLst>
                          </p:cTn>
                        </p:par>
                      </p:childTnLst>
                    </p:cTn>
                  </p:par>
                  <p:par>
                    <p:cTn id="30" fill="hold">
                      <p:stCondLst>
                        <p:cond delay="indefinite"/>
                      </p:stCondLst>
                      <p:childTnLst>
                        <p:par>
                          <p:cTn id="31" fill="hold">
                            <p:stCondLst>
                              <p:cond delay="0"/>
                            </p:stCondLst>
                            <p:childTnLst>
                              <p:par>
                                <p:cTn id="32" presetID="1" presetClass="entr" presetSubtype="0" fill="hold" nodeType="clickEffect">
                                  <p:stCondLst>
                                    <p:cond delay="0"/>
                                  </p:stCondLst>
                                  <p:childTnLst>
                                    <p:set>
                                      <p:cBhvr>
                                        <p:cTn id="33" dur="1" fill="hold">
                                          <p:stCondLst>
                                            <p:cond delay="0"/>
                                          </p:stCondLst>
                                        </p:cTn>
                                        <p:tgtEl>
                                          <p:spTgt spid="7">
                                            <p:txEl>
                                              <p:pRg st="2" end="2"/>
                                            </p:txEl>
                                          </p:spTgt>
                                        </p:tgtEl>
                                        <p:attrNameLst>
                                          <p:attrName>style.visibility</p:attrName>
                                        </p:attrNameLst>
                                      </p:cBhvr>
                                      <p:to>
                                        <p:strVal val="visible"/>
                                      </p:to>
                                    </p:set>
                                  </p:childTnLst>
                                </p:cTn>
                              </p:par>
                            </p:childTnLst>
                          </p:cTn>
                        </p:par>
                        <p:par>
                          <p:cTn id="34" fill="hold">
                            <p:stCondLst>
                              <p:cond delay="0"/>
                            </p:stCondLst>
                            <p:childTnLst>
                              <p:par>
                                <p:cTn id="35" presetID="10" presetClass="entr" presetSubtype="0" fill="hold" nodeType="afterEffect">
                                  <p:stCondLst>
                                    <p:cond delay="0"/>
                                  </p:stCondLst>
                                  <p:childTnLst>
                                    <p:set>
                                      <p:cBhvr>
                                        <p:cTn id="36" dur="1" fill="hold">
                                          <p:stCondLst>
                                            <p:cond delay="0"/>
                                          </p:stCondLst>
                                        </p:cTn>
                                        <p:tgtEl>
                                          <p:spTgt spid="3076"/>
                                        </p:tgtEl>
                                        <p:attrNameLst>
                                          <p:attrName>style.visibility</p:attrName>
                                        </p:attrNameLst>
                                      </p:cBhvr>
                                      <p:to>
                                        <p:strVal val="visible"/>
                                      </p:to>
                                    </p:set>
                                    <p:animEffect transition="in" filter="fade">
                                      <p:cBhvr>
                                        <p:cTn id="37" dur="500"/>
                                        <p:tgtEl>
                                          <p:spTgt spid="3076"/>
                                        </p:tgtEl>
                                      </p:cBhvr>
                                    </p:animEffect>
                                  </p:childTnLst>
                                </p:cTn>
                              </p:par>
                            </p:childTnLst>
                          </p:cTn>
                        </p:par>
                        <p:par>
                          <p:cTn id="38" fill="hold">
                            <p:stCondLst>
                              <p:cond delay="500"/>
                            </p:stCondLst>
                            <p:childTnLst>
                              <p:par>
                                <p:cTn id="39" presetID="22" presetClass="entr" presetSubtype="8" fill="hold" nodeType="afterEffect">
                                  <p:stCondLst>
                                    <p:cond delay="0"/>
                                  </p:stCondLst>
                                  <p:childTnLst>
                                    <p:set>
                                      <p:cBhvr>
                                        <p:cTn id="40" dur="1" fill="hold">
                                          <p:stCondLst>
                                            <p:cond delay="0"/>
                                          </p:stCondLst>
                                        </p:cTn>
                                        <p:tgtEl>
                                          <p:spTgt spid="10"/>
                                        </p:tgtEl>
                                        <p:attrNameLst>
                                          <p:attrName>style.visibility</p:attrName>
                                        </p:attrNameLst>
                                      </p:cBhvr>
                                      <p:to>
                                        <p:strVal val="visible"/>
                                      </p:to>
                                    </p:set>
                                    <p:animEffect transition="in" filter="wipe(left)">
                                      <p:cBhvr>
                                        <p:cTn id="41" dur="500"/>
                                        <p:tgtEl>
                                          <p:spTgt spid="10"/>
                                        </p:tgtEl>
                                      </p:cBhvr>
                                    </p:animEffect>
                                  </p:childTnLst>
                                </p:cTn>
                              </p:par>
                            </p:childTnLst>
                          </p:cTn>
                        </p:par>
                        <p:par>
                          <p:cTn id="42" fill="hold">
                            <p:stCondLst>
                              <p:cond delay="1000"/>
                            </p:stCondLst>
                            <p:childTnLst>
                              <p:par>
                                <p:cTn id="43" presetID="22" presetClass="entr" presetSubtype="8" fill="hold" grpId="0" nodeType="afterEffect">
                                  <p:stCondLst>
                                    <p:cond delay="0"/>
                                  </p:stCondLst>
                                  <p:childTnLst>
                                    <p:set>
                                      <p:cBhvr>
                                        <p:cTn id="44" dur="1" fill="hold">
                                          <p:stCondLst>
                                            <p:cond delay="0"/>
                                          </p:stCondLst>
                                        </p:cTn>
                                        <p:tgtEl>
                                          <p:spTgt spid="21"/>
                                        </p:tgtEl>
                                        <p:attrNameLst>
                                          <p:attrName>style.visibility</p:attrName>
                                        </p:attrNameLst>
                                      </p:cBhvr>
                                      <p:to>
                                        <p:strVal val="visible"/>
                                      </p:to>
                                    </p:set>
                                    <p:animEffect transition="in" filter="wipe(left)">
                                      <p:cBhvr>
                                        <p:cTn id="45" dur="500"/>
                                        <p:tgtEl>
                                          <p:spTgt spid="21"/>
                                        </p:tgtEl>
                                      </p:cBhvr>
                                    </p:animEffect>
                                  </p:childTnLst>
                                </p:cTn>
                              </p:par>
                            </p:childTnLst>
                          </p:cTn>
                        </p:par>
                        <p:par>
                          <p:cTn id="46" fill="hold">
                            <p:stCondLst>
                              <p:cond delay="1500"/>
                            </p:stCondLst>
                            <p:childTnLst>
                              <p:par>
                                <p:cTn id="47" presetID="22" presetClass="entr" presetSubtype="8" fill="hold" nodeType="afterEffect">
                                  <p:stCondLst>
                                    <p:cond delay="0"/>
                                  </p:stCondLst>
                                  <p:childTnLst>
                                    <p:set>
                                      <p:cBhvr>
                                        <p:cTn id="48" dur="1" fill="hold">
                                          <p:stCondLst>
                                            <p:cond delay="0"/>
                                          </p:stCondLst>
                                        </p:cTn>
                                        <p:tgtEl>
                                          <p:spTgt spid="20"/>
                                        </p:tgtEl>
                                        <p:attrNameLst>
                                          <p:attrName>style.visibility</p:attrName>
                                        </p:attrNameLst>
                                      </p:cBhvr>
                                      <p:to>
                                        <p:strVal val="visible"/>
                                      </p:to>
                                    </p:set>
                                    <p:animEffect transition="in" filter="wipe(left)">
                                      <p:cBhvr>
                                        <p:cTn id="49" dur="500"/>
                                        <p:tgtEl>
                                          <p:spTgt spid="20"/>
                                        </p:tgtEl>
                                      </p:cBhvr>
                                    </p:animEffect>
                                  </p:childTnLst>
                                </p:cTn>
                              </p:par>
                            </p:childTnLst>
                          </p:cTn>
                        </p:par>
                        <p:par>
                          <p:cTn id="50" fill="hold">
                            <p:stCondLst>
                              <p:cond delay="2000"/>
                            </p:stCondLst>
                            <p:childTnLst>
                              <p:par>
                                <p:cTn id="51" presetID="22" presetClass="entr" presetSubtype="8" fill="hold" grpId="0" nodeType="afterEffect">
                                  <p:stCondLst>
                                    <p:cond delay="0"/>
                                  </p:stCondLst>
                                  <p:childTnLst>
                                    <p:set>
                                      <p:cBhvr>
                                        <p:cTn id="52" dur="1" fill="hold">
                                          <p:stCondLst>
                                            <p:cond delay="0"/>
                                          </p:stCondLst>
                                        </p:cTn>
                                        <p:tgtEl>
                                          <p:spTgt spid="24"/>
                                        </p:tgtEl>
                                        <p:attrNameLst>
                                          <p:attrName>style.visibility</p:attrName>
                                        </p:attrNameLst>
                                      </p:cBhvr>
                                      <p:to>
                                        <p:strVal val="visible"/>
                                      </p:to>
                                    </p:set>
                                    <p:animEffect transition="in" filter="wipe(left)">
                                      <p:cBhvr>
                                        <p:cTn id="53"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21" grpId="0" animBg="1"/>
      <p:bldP spid="24" grpId="0" animBg="1"/>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13452"/>
            <a:ext cx="8229600" cy="1143000"/>
          </a:xfrm>
        </p:spPr>
        <p:txBody>
          <a:bodyPr/>
          <a:lstStyle/>
          <a:p>
            <a:r>
              <a:rPr lang="en-US" dirty="0" smtClean="0"/>
              <a:t>GUI Scripting</a:t>
            </a:r>
            <a:endParaRPr lang="en-US" dirty="0"/>
          </a:p>
        </p:txBody>
      </p:sp>
      <p:sp>
        <p:nvSpPr>
          <p:cNvPr id="3" name="Content Placeholder 2"/>
          <p:cNvSpPr>
            <a:spLocks noGrp="1"/>
          </p:cNvSpPr>
          <p:nvPr>
            <p:ph idx="1"/>
          </p:nvPr>
        </p:nvSpPr>
        <p:spPr>
          <a:xfrm>
            <a:off x="457200" y="1600200"/>
            <a:ext cx="8229600" cy="4422227"/>
          </a:xfrm>
        </p:spPr>
        <p:txBody>
          <a:bodyPr>
            <a:normAutofit/>
          </a:bodyPr>
          <a:lstStyle/>
          <a:p>
            <a:pPr>
              <a:spcAft>
                <a:spcPts val="1200"/>
              </a:spcAft>
            </a:pPr>
            <a:r>
              <a:rPr lang="en-US" dirty="0" smtClean="0">
                <a:solidFill>
                  <a:schemeClr val="tx1"/>
                </a:solidFill>
              </a:rPr>
              <a:t>How </a:t>
            </a:r>
            <a:r>
              <a:rPr lang="en-US" dirty="0">
                <a:solidFill>
                  <a:schemeClr val="tx1"/>
                </a:solidFill>
              </a:rPr>
              <a:t>to identify disabled fields</a:t>
            </a:r>
          </a:p>
          <a:p>
            <a:pPr>
              <a:spcAft>
                <a:spcPts val="1200"/>
              </a:spcAft>
            </a:pPr>
            <a:endParaRPr lang="en-US" dirty="0" smtClean="0">
              <a:solidFill>
                <a:schemeClr val="tx1"/>
              </a:solidFill>
            </a:endParaRPr>
          </a:p>
          <a:p>
            <a:pPr>
              <a:spcAft>
                <a:spcPts val="1200"/>
              </a:spcAft>
            </a:pPr>
            <a:endParaRPr lang="en-US" dirty="0" smtClean="0">
              <a:solidFill>
                <a:schemeClr val="tx1"/>
              </a:solidFill>
            </a:endParaRPr>
          </a:p>
          <a:p>
            <a:endParaRPr lang="en-US" dirty="0" smtClean="0">
              <a:solidFill>
                <a:schemeClr val="tx1"/>
              </a:solidFill>
            </a:endParaRPr>
          </a:p>
          <a:p>
            <a:r>
              <a:rPr lang="en-US" dirty="0" smtClean="0">
                <a:solidFill>
                  <a:schemeClr val="tx1"/>
                </a:solidFill>
              </a:rPr>
              <a:t>Multiple transactions in a single recording</a:t>
            </a:r>
          </a:p>
          <a:p>
            <a:endParaRPr lang="en-US" dirty="0"/>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44499" y="2249213"/>
            <a:ext cx="4276725" cy="1562100"/>
          </a:xfrm>
          <a:prstGeom prst="rect">
            <a:avLst/>
          </a:prstGeom>
          <a:ln>
            <a:noFill/>
          </a:ln>
          <a:effectLst>
            <a:outerShdw blurRad="292100" dist="139700" dir="2700000" algn="tl" rotWithShape="0">
              <a:srgbClr val="333333">
                <a:alpha val="65000"/>
              </a:srgbClr>
            </a:outerShdw>
          </a:effectLst>
          <a:extLst/>
        </p:spPr>
        <p:style>
          <a:lnRef idx="2">
            <a:schemeClr val="accent2"/>
          </a:lnRef>
          <a:fillRef idx="1">
            <a:schemeClr val="lt1"/>
          </a:fillRef>
          <a:effectRef idx="0">
            <a:schemeClr val="accent2"/>
          </a:effectRef>
          <a:fontRef idx="minor">
            <a:schemeClr val="dk1"/>
          </a:fontRef>
        </p:style>
      </p:pic>
      <p:sp>
        <p:nvSpPr>
          <p:cNvPr id="5" name="Chevron 4"/>
          <p:cNvSpPr/>
          <p:nvPr/>
        </p:nvSpPr>
        <p:spPr>
          <a:xfrm>
            <a:off x="7772400" y="76215"/>
            <a:ext cx="922288" cy="597877"/>
          </a:xfrm>
          <a:prstGeom prst="chevron">
            <a:avLst>
              <a:gd name="adj" fmla="val 40000"/>
            </a:avLst>
          </a:prstGeom>
          <a:solidFill>
            <a:srgbClr val="295071"/>
          </a:solidFill>
        </p:spPr>
        <p:style>
          <a:lnRef idx="2">
            <a:schemeClr val="lt1">
              <a:hueOff val="0"/>
              <a:satOff val="0"/>
              <a:lumOff val="0"/>
              <a:alphaOff val="0"/>
            </a:schemeClr>
          </a:lnRef>
          <a:fillRef idx="1">
            <a:scrgbClr r="0" g="0" b="0"/>
          </a:fillRef>
          <a:effectRef idx="0">
            <a:schemeClr val="accent3">
              <a:hueOff val="0"/>
              <a:satOff val="0"/>
              <a:lumOff val="0"/>
              <a:alphaOff val="0"/>
            </a:schemeClr>
          </a:effectRef>
          <a:fontRef idx="minor">
            <a:schemeClr val="lt1"/>
          </a:fontRef>
        </p:style>
        <p:txBody>
          <a:bodyPr/>
          <a:lstStyle/>
          <a:p>
            <a:r>
              <a:rPr lang="en-US" sz="3600" dirty="0" smtClean="0">
                <a:latin typeface="Broadway" panose="04040905080B02020502" pitchFamily="82" charset="0"/>
              </a:rPr>
              <a:t>T</a:t>
            </a:r>
            <a:endParaRPr lang="en-US" sz="3600" dirty="0">
              <a:latin typeface="Broadway" panose="04040905080B02020502" pitchFamily="82" charset="0"/>
            </a:endParaRPr>
          </a:p>
        </p:txBody>
      </p:sp>
    </p:spTree>
    <p:extLst>
      <p:ext uri="{BB962C8B-B14F-4D97-AF65-F5344CB8AC3E}">
        <p14:creationId xmlns:p14="http://schemas.microsoft.com/office/powerpoint/2010/main" val="2329656701"/>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Script Commands</a:t>
            </a:r>
            <a:endParaRPr lang="en-US" dirty="0"/>
          </a:p>
        </p:txBody>
      </p:sp>
      <p:sp>
        <p:nvSpPr>
          <p:cNvPr id="5" name="Chevron 4"/>
          <p:cNvSpPr/>
          <p:nvPr/>
        </p:nvSpPr>
        <p:spPr>
          <a:xfrm>
            <a:off x="7772400" y="76215"/>
            <a:ext cx="922288" cy="597877"/>
          </a:xfrm>
          <a:prstGeom prst="chevron">
            <a:avLst>
              <a:gd name="adj" fmla="val 40000"/>
            </a:avLst>
          </a:prstGeom>
          <a:solidFill>
            <a:srgbClr val="295071"/>
          </a:solidFill>
        </p:spPr>
        <p:style>
          <a:lnRef idx="2">
            <a:schemeClr val="lt1">
              <a:hueOff val="0"/>
              <a:satOff val="0"/>
              <a:lumOff val="0"/>
              <a:alphaOff val="0"/>
            </a:schemeClr>
          </a:lnRef>
          <a:fillRef idx="1">
            <a:scrgbClr r="0" g="0" b="0"/>
          </a:fillRef>
          <a:effectRef idx="0">
            <a:schemeClr val="accent3">
              <a:hueOff val="0"/>
              <a:satOff val="0"/>
              <a:lumOff val="0"/>
              <a:alphaOff val="0"/>
            </a:schemeClr>
          </a:effectRef>
          <a:fontRef idx="minor">
            <a:schemeClr val="lt1"/>
          </a:fontRef>
        </p:style>
        <p:txBody>
          <a:bodyPr/>
          <a:lstStyle/>
          <a:p>
            <a:r>
              <a:rPr lang="en-US" sz="3600" dirty="0" smtClean="0">
                <a:latin typeface="Broadway" panose="04040905080B02020502" pitchFamily="82" charset="0"/>
              </a:rPr>
              <a:t>T</a:t>
            </a:r>
            <a:endParaRPr lang="en-US" sz="3600" dirty="0">
              <a:latin typeface="Broadway" panose="04040905080B02020502" pitchFamily="82" charset="0"/>
            </a:endParaRPr>
          </a:p>
        </p:txBody>
      </p:sp>
      <p:pic>
        <p:nvPicPr>
          <p:cNvPr id="4" name="Picture 3"/>
          <p:cNvPicPr>
            <a:picLocks noChangeAspect="1"/>
          </p:cNvPicPr>
          <p:nvPr/>
        </p:nvPicPr>
        <p:blipFill rotWithShape="1">
          <a:blip r:embed="rId3"/>
          <a:srcRect l="19402" t="12868" r="19614" b="18259"/>
          <a:stretch/>
        </p:blipFill>
        <p:spPr>
          <a:xfrm>
            <a:off x="1433801" y="1751525"/>
            <a:ext cx="6338599" cy="4024765"/>
          </a:xfrm>
          <a:prstGeom prst="rect">
            <a:avLst/>
          </a:prstGeom>
          <a:ln>
            <a:noFill/>
          </a:ln>
          <a:effectLst>
            <a:outerShdw blurRad="292100" dist="139700" dir="2700000" algn="tl" rotWithShape="0">
              <a:srgbClr val="333333">
                <a:alpha val="65000"/>
              </a:srgbClr>
            </a:outerShdw>
          </a:effectLst>
        </p:spPr>
      </p:pic>
      <p:sp>
        <p:nvSpPr>
          <p:cNvPr id="6" name="Content Placeholder 5"/>
          <p:cNvSpPr>
            <a:spLocks noGrp="1"/>
          </p:cNvSpPr>
          <p:nvPr>
            <p:ph idx="1"/>
          </p:nvPr>
        </p:nvSpPr>
        <p:spPr/>
        <p:txBody>
          <a:bodyPr/>
          <a:lstStyle/>
          <a:p>
            <a:r>
              <a:rPr lang="en-US" dirty="0" smtClean="0"/>
              <a:t>End Session</a:t>
            </a:r>
            <a:endParaRPr lang="en-US" dirty="0"/>
          </a:p>
        </p:txBody>
      </p:sp>
      <p:sp>
        <p:nvSpPr>
          <p:cNvPr id="7" name="Rectangle 6"/>
          <p:cNvSpPr/>
          <p:nvPr/>
        </p:nvSpPr>
        <p:spPr>
          <a:xfrm>
            <a:off x="1433801" y="5254580"/>
            <a:ext cx="691213" cy="193183"/>
          </a:xfrm>
          <a:prstGeom prst="rect">
            <a:avLst/>
          </a:prstGeom>
          <a:noFill/>
          <a:ln w="38100">
            <a:solidFill>
              <a:srgbClr val="D4520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644710666"/>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Script Commands</a:t>
            </a:r>
            <a:endParaRPr lang="en-US" dirty="0"/>
          </a:p>
        </p:txBody>
      </p:sp>
      <p:sp>
        <p:nvSpPr>
          <p:cNvPr id="5" name="Chevron 4"/>
          <p:cNvSpPr/>
          <p:nvPr/>
        </p:nvSpPr>
        <p:spPr>
          <a:xfrm>
            <a:off x="7772400" y="76215"/>
            <a:ext cx="922288" cy="597877"/>
          </a:xfrm>
          <a:prstGeom prst="chevron">
            <a:avLst>
              <a:gd name="adj" fmla="val 40000"/>
            </a:avLst>
          </a:prstGeom>
          <a:solidFill>
            <a:srgbClr val="295071"/>
          </a:solidFill>
        </p:spPr>
        <p:style>
          <a:lnRef idx="2">
            <a:schemeClr val="lt1">
              <a:hueOff val="0"/>
              <a:satOff val="0"/>
              <a:lumOff val="0"/>
              <a:alphaOff val="0"/>
            </a:schemeClr>
          </a:lnRef>
          <a:fillRef idx="1">
            <a:scrgbClr r="0" g="0" b="0"/>
          </a:fillRef>
          <a:effectRef idx="0">
            <a:schemeClr val="accent3">
              <a:hueOff val="0"/>
              <a:satOff val="0"/>
              <a:lumOff val="0"/>
              <a:alphaOff val="0"/>
            </a:schemeClr>
          </a:effectRef>
          <a:fontRef idx="minor">
            <a:schemeClr val="lt1"/>
          </a:fontRef>
        </p:style>
        <p:txBody>
          <a:bodyPr/>
          <a:lstStyle/>
          <a:p>
            <a:r>
              <a:rPr lang="en-US" sz="3600" dirty="0" smtClean="0">
                <a:latin typeface="Broadway" panose="04040905080B02020502" pitchFamily="82" charset="0"/>
              </a:rPr>
              <a:t>T</a:t>
            </a:r>
            <a:endParaRPr lang="en-US" sz="3600" dirty="0">
              <a:latin typeface="Broadway" panose="04040905080B02020502" pitchFamily="82" charset="0"/>
            </a:endParaRPr>
          </a:p>
        </p:txBody>
      </p:sp>
      <p:sp>
        <p:nvSpPr>
          <p:cNvPr id="4" name="Content Placeholder 3"/>
          <p:cNvSpPr>
            <a:spLocks noGrp="1"/>
          </p:cNvSpPr>
          <p:nvPr>
            <p:ph idx="1"/>
          </p:nvPr>
        </p:nvSpPr>
        <p:spPr/>
        <p:txBody>
          <a:bodyPr/>
          <a:lstStyle/>
          <a:p>
            <a:r>
              <a:rPr lang="en-US" dirty="0" smtClean="0"/>
              <a:t>Identify/Change Log Message</a:t>
            </a:r>
            <a:endParaRPr lang="en-US" dirty="0"/>
          </a:p>
        </p:txBody>
      </p:sp>
      <p:pic>
        <p:nvPicPr>
          <p:cNvPr id="6" name="Picture 5"/>
          <p:cNvPicPr>
            <a:picLocks noChangeAspect="1"/>
          </p:cNvPicPr>
          <p:nvPr/>
        </p:nvPicPr>
        <p:blipFill>
          <a:blip r:embed="rId3"/>
          <a:stretch>
            <a:fillRect/>
          </a:stretch>
        </p:blipFill>
        <p:spPr>
          <a:xfrm>
            <a:off x="1339402" y="1728344"/>
            <a:ext cx="6614911" cy="4205193"/>
          </a:xfrm>
          <a:prstGeom prst="rect">
            <a:avLst/>
          </a:prstGeom>
          <a:ln>
            <a:noFill/>
          </a:ln>
          <a:effectLst>
            <a:outerShdw blurRad="292100" dist="139700" dir="2700000" algn="tl" rotWithShape="0">
              <a:srgbClr val="333333">
                <a:alpha val="65000"/>
              </a:srgbClr>
            </a:outerShdw>
          </a:effectLst>
        </p:spPr>
      </p:pic>
      <p:sp>
        <p:nvSpPr>
          <p:cNvPr id="8" name="Rectangle 7"/>
          <p:cNvSpPr/>
          <p:nvPr/>
        </p:nvSpPr>
        <p:spPr>
          <a:xfrm>
            <a:off x="1339402" y="4842456"/>
            <a:ext cx="360609" cy="180305"/>
          </a:xfrm>
          <a:prstGeom prst="rect">
            <a:avLst/>
          </a:prstGeom>
          <a:noFill/>
          <a:ln w="38100">
            <a:solidFill>
              <a:srgbClr val="D4520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853074139"/>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Script Commands</a:t>
            </a:r>
            <a:endParaRPr lang="en-US" dirty="0"/>
          </a:p>
        </p:txBody>
      </p:sp>
      <p:sp>
        <p:nvSpPr>
          <p:cNvPr id="5" name="Chevron 4"/>
          <p:cNvSpPr/>
          <p:nvPr/>
        </p:nvSpPr>
        <p:spPr>
          <a:xfrm>
            <a:off x="7772400" y="76215"/>
            <a:ext cx="922288" cy="597877"/>
          </a:xfrm>
          <a:prstGeom prst="chevron">
            <a:avLst>
              <a:gd name="adj" fmla="val 40000"/>
            </a:avLst>
          </a:prstGeom>
          <a:solidFill>
            <a:srgbClr val="295071"/>
          </a:solidFill>
        </p:spPr>
        <p:style>
          <a:lnRef idx="2">
            <a:schemeClr val="lt1">
              <a:hueOff val="0"/>
              <a:satOff val="0"/>
              <a:lumOff val="0"/>
              <a:alphaOff val="0"/>
            </a:schemeClr>
          </a:lnRef>
          <a:fillRef idx="1">
            <a:scrgbClr r="0" g="0" b="0"/>
          </a:fillRef>
          <a:effectRef idx="0">
            <a:schemeClr val="accent3">
              <a:hueOff val="0"/>
              <a:satOff val="0"/>
              <a:lumOff val="0"/>
              <a:alphaOff val="0"/>
            </a:schemeClr>
          </a:effectRef>
          <a:fontRef idx="minor">
            <a:schemeClr val="lt1"/>
          </a:fontRef>
        </p:style>
        <p:txBody>
          <a:bodyPr/>
          <a:lstStyle/>
          <a:p>
            <a:r>
              <a:rPr lang="en-US" sz="3600" dirty="0" smtClean="0">
                <a:latin typeface="Broadway" panose="04040905080B02020502" pitchFamily="82" charset="0"/>
              </a:rPr>
              <a:t>T</a:t>
            </a:r>
            <a:endParaRPr lang="en-US" sz="3600" dirty="0">
              <a:latin typeface="Broadway" panose="04040905080B02020502" pitchFamily="82" charset="0"/>
            </a:endParaRPr>
          </a:p>
        </p:txBody>
      </p:sp>
      <p:sp>
        <p:nvSpPr>
          <p:cNvPr id="4" name="Content Placeholder 3"/>
          <p:cNvSpPr>
            <a:spLocks noGrp="1"/>
          </p:cNvSpPr>
          <p:nvPr>
            <p:ph idx="1"/>
          </p:nvPr>
        </p:nvSpPr>
        <p:spPr/>
        <p:txBody>
          <a:bodyPr/>
          <a:lstStyle/>
          <a:p>
            <a:r>
              <a:rPr lang="en-US" dirty="0" smtClean="0"/>
              <a:t>Identify/Change Log Message</a:t>
            </a:r>
            <a:endParaRPr lang="en-US" dirty="0"/>
          </a:p>
        </p:txBody>
      </p:sp>
      <p:pic>
        <p:nvPicPr>
          <p:cNvPr id="3" name="Picture 2"/>
          <p:cNvPicPr>
            <a:picLocks noChangeAspect="1"/>
          </p:cNvPicPr>
          <p:nvPr/>
        </p:nvPicPr>
        <p:blipFill>
          <a:blip r:embed="rId3"/>
          <a:stretch>
            <a:fillRect/>
          </a:stretch>
        </p:blipFill>
        <p:spPr>
          <a:xfrm>
            <a:off x="479656" y="2129440"/>
            <a:ext cx="8291385" cy="1644069"/>
          </a:xfrm>
          <a:prstGeom prst="rect">
            <a:avLst/>
          </a:prstGeom>
          <a:ln>
            <a:noFill/>
          </a:ln>
          <a:effectLst>
            <a:outerShdw blurRad="292100" dist="139700" dir="2700000" algn="tl" rotWithShape="0">
              <a:srgbClr val="333333">
                <a:alpha val="65000"/>
              </a:srgbClr>
            </a:outerShdw>
          </a:effectLst>
        </p:spPr>
      </p:pic>
      <p:sp>
        <p:nvSpPr>
          <p:cNvPr id="8" name="Rectangle 7"/>
          <p:cNvSpPr/>
          <p:nvPr/>
        </p:nvSpPr>
        <p:spPr>
          <a:xfrm>
            <a:off x="3670477" y="3316951"/>
            <a:ext cx="824250" cy="456558"/>
          </a:xfrm>
          <a:prstGeom prst="rect">
            <a:avLst/>
          </a:prstGeom>
          <a:noFill/>
          <a:ln w="38100">
            <a:solidFill>
              <a:srgbClr val="D4520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404712182"/>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a:stretch>
            <a:fillRect/>
          </a:stretch>
        </p:blipFill>
        <p:spPr>
          <a:xfrm>
            <a:off x="1261544" y="1727714"/>
            <a:ext cx="6651255" cy="4220380"/>
          </a:xfrm>
          <a:prstGeom prst="rect">
            <a:avLst/>
          </a:prstGeom>
          <a:ln>
            <a:noFill/>
          </a:ln>
          <a:effectLst>
            <a:outerShdw blurRad="292100" dist="139700" dir="2700000" algn="tl" rotWithShape="0">
              <a:srgbClr val="333333">
                <a:alpha val="65000"/>
              </a:srgbClr>
            </a:outerShdw>
          </a:effectLst>
        </p:spPr>
      </p:pic>
      <p:sp>
        <p:nvSpPr>
          <p:cNvPr id="2" name="Title 1"/>
          <p:cNvSpPr>
            <a:spLocks noGrp="1"/>
          </p:cNvSpPr>
          <p:nvPr>
            <p:ph type="title"/>
          </p:nvPr>
        </p:nvSpPr>
        <p:spPr/>
        <p:txBody>
          <a:bodyPr/>
          <a:lstStyle/>
          <a:p>
            <a:r>
              <a:rPr lang="en-US" dirty="0" smtClean="0"/>
              <a:t>Script Commands</a:t>
            </a:r>
            <a:endParaRPr lang="en-US" dirty="0"/>
          </a:p>
        </p:txBody>
      </p:sp>
      <p:sp>
        <p:nvSpPr>
          <p:cNvPr id="5" name="Chevron 4"/>
          <p:cNvSpPr/>
          <p:nvPr/>
        </p:nvSpPr>
        <p:spPr>
          <a:xfrm>
            <a:off x="7772400" y="76215"/>
            <a:ext cx="922288" cy="597877"/>
          </a:xfrm>
          <a:prstGeom prst="chevron">
            <a:avLst>
              <a:gd name="adj" fmla="val 40000"/>
            </a:avLst>
          </a:prstGeom>
          <a:solidFill>
            <a:srgbClr val="295071"/>
          </a:solidFill>
        </p:spPr>
        <p:style>
          <a:lnRef idx="2">
            <a:schemeClr val="lt1">
              <a:hueOff val="0"/>
              <a:satOff val="0"/>
              <a:lumOff val="0"/>
              <a:alphaOff val="0"/>
            </a:schemeClr>
          </a:lnRef>
          <a:fillRef idx="1">
            <a:scrgbClr r="0" g="0" b="0"/>
          </a:fillRef>
          <a:effectRef idx="0">
            <a:schemeClr val="accent3">
              <a:hueOff val="0"/>
              <a:satOff val="0"/>
              <a:lumOff val="0"/>
              <a:alphaOff val="0"/>
            </a:schemeClr>
          </a:effectRef>
          <a:fontRef idx="minor">
            <a:schemeClr val="lt1"/>
          </a:fontRef>
        </p:style>
        <p:txBody>
          <a:bodyPr/>
          <a:lstStyle/>
          <a:p>
            <a:r>
              <a:rPr lang="en-US" sz="3600" dirty="0" smtClean="0">
                <a:latin typeface="Broadway" panose="04040905080B02020502" pitchFamily="82" charset="0"/>
              </a:rPr>
              <a:t>T</a:t>
            </a:r>
            <a:endParaRPr lang="en-US" sz="3600" dirty="0">
              <a:latin typeface="Broadway" panose="04040905080B02020502" pitchFamily="82" charset="0"/>
            </a:endParaRPr>
          </a:p>
        </p:txBody>
      </p:sp>
      <p:sp>
        <p:nvSpPr>
          <p:cNvPr id="4" name="Content Placeholder 3"/>
          <p:cNvSpPr>
            <a:spLocks noGrp="1"/>
          </p:cNvSpPr>
          <p:nvPr>
            <p:ph idx="1"/>
          </p:nvPr>
        </p:nvSpPr>
        <p:spPr/>
        <p:txBody>
          <a:bodyPr/>
          <a:lstStyle/>
          <a:p>
            <a:r>
              <a:rPr lang="en-US" dirty="0" smtClean="0"/>
              <a:t>Identify/Change Log Message</a:t>
            </a:r>
            <a:endParaRPr lang="en-US" dirty="0"/>
          </a:p>
        </p:txBody>
      </p:sp>
      <p:sp>
        <p:nvSpPr>
          <p:cNvPr id="8" name="Rectangle 7"/>
          <p:cNvSpPr/>
          <p:nvPr/>
        </p:nvSpPr>
        <p:spPr>
          <a:xfrm>
            <a:off x="1261543" y="4862416"/>
            <a:ext cx="2769543" cy="314891"/>
          </a:xfrm>
          <a:prstGeom prst="rect">
            <a:avLst/>
          </a:prstGeom>
          <a:noFill/>
          <a:ln w="38100">
            <a:solidFill>
              <a:srgbClr val="D4520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087626431"/>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a:stretch>
            <a:fillRect/>
          </a:stretch>
        </p:blipFill>
        <p:spPr>
          <a:xfrm>
            <a:off x="479656" y="1920185"/>
            <a:ext cx="8215032" cy="2285294"/>
          </a:xfrm>
          <a:prstGeom prst="rect">
            <a:avLst/>
          </a:prstGeom>
          <a:ln>
            <a:noFill/>
          </a:ln>
          <a:effectLst>
            <a:outerShdw blurRad="292100" dist="139700" dir="2700000" algn="tl" rotWithShape="0">
              <a:srgbClr val="333333">
                <a:alpha val="65000"/>
              </a:srgbClr>
            </a:outerShdw>
          </a:effectLst>
        </p:spPr>
      </p:pic>
      <p:sp>
        <p:nvSpPr>
          <p:cNvPr id="2" name="Title 1"/>
          <p:cNvSpPr>
            <a:spLocks noGrp="1"/>
          </p:cNvSpPr>
          <p:nvPr>
            <p:ph type="title"/>
          </p:nvPr>
        </p:nvSpPr>
        <p:spPr/>
        <p:txBody>
          <a:bodyPr/>
          <a:lstStyle/>
          <a:p>
            <a:r>
              <a:rPr lang="en-US" dirty="0" smtClean="0"/>
              <a:t>Script Commands</a:t>
            </a:r>
            <a:endParaRPr lang="en-US" dirty="0"/>
          </a:p>
        </p:txBody>
      </p:sp>
      <p:sp>
        <p:nvSpPr>
          <p:cNvPr id="5" name="Chevron 4"/>
          <p:cNvSpPr/>
          <p:nvPr/>
        </p:nvSpPr>
        <p:spPr>
          <a:xfrm>
            <a:off x="7772400" y="76215"/>
            <a:ext cx="922288" cy="597877"/>
          </a:xfrm>
          <a:prstGeom prst="chevron">
            <a:avLst>
              <a:gd name="adj" fmla="val 40000"/>
            </a:avLst>
          </a:prstGeom>
          <a:solidFill>
            <a:srgbClr val="295071"/>
          </a:solidFill>
        </p:spPr>
        <p:style>
          <a:lnRef idx="2">
            <a:schemeClr val="lt1">
              <a:hueOff val="0"/>
              <a:satOff val="0"/>
              <a:lumOff val="0"/>
              <a:alphaOff val="0"/>
            </a:schemeClr>
          </a:lnRef>
          <a:fillRef idx="1">
            <a:scrgbClr r="0" g="0" b="0"/>
          </a:fillRef>
          <a:effectRef idx="0">
            <a:schemeClr val="accent3">
              <a:hueOff val="0"/>
              <a:satOff val="0"/>
              <a:lumOff val="0"/>
              <a:alphaOff val="0"/>
            </a:schemeClr>
          </a:effectRef>
          <a:fontRef idx="minor">
            <a:schemeClr val="lt1"/>
          </a:fontRef>
        </p:style>
        <p:txBody>
          <a:bodyPr/>
          <a:lstStyle/>
          <a:p>
            <a:r>
              <a:rPr lang="en-US" sz="3600" dirty="0" smtClean="0">
                <a:latin typeface="Broadway" panose="04040905080B02020502" pitchFamily="82" charset="0"/>
              </a:rPr>
              <a:t>T</a:t>
            </a:r>
            <a:endParaRPr lang="en-US" sz="3600" dirty="0">
              <a:latin typeface="Broadway" panose="04040905080B02020502" pitchFamily="82" charset="0"/>
            </a:endParaRPr>
          </a:p>
        </p:txBody>
      </p:sp>
      <p:sp>
        <p:nvSpPr>
          <p:cNvPr id="4" name="Content Placeholder 3"/>
          <p:cNvSpPr>
            <a:spLocks noGrp="1"/>
          </p:cNvSpPr>
          <p:nvPr>
            <p:ph idx="1"/>
          </p:nvPr>
        </p:nvSpPr>
        <p:spPr/>
        <p:txBody>
          <a:bodyPr/>
          <a:lstStyle/>
          <a:p>
            <a:r>
              <a:rPr lang="en-US" dirty="0" smtClean="0"/>
              <a:t>Identify/Change Log Message</a:t>
            </a:r>
            <a:endParaRPr lang="en-US" dirty="0"/>
          </a:p>
        </p:txBody>
      </p:sp>
      <p:sp>
        <p:nvSpPr>
          <p:cNvPr id="8" name="Rectangle 7"/>
          <p:cNvSpPr/>
          <p:nvPr/>
        </p:nvSpPr>
        <p:spPr>
          <a:xfrm>
            <a:off x="4236562" y="3497256"/>
            <a:ext cx="4199100" cy="482316"/>
          </a:xfrm>
          <a:prstGeom prst="rect">
            <a:avLst/>
          </a:prstGeom>
          <a:noFill/>
          <a:ln w="38100">
            <a:solidFill>
              <a:srgbClr val="D4520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754024005"/>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Script Commands</a:t>
            </a:r>
            <a:endParaRPr lang="en-US" dirty="0"/>
          </a:p>
        </p:txBody>
      </p:sp>
      <p:pic>
        <p:nvPicPr>
          <p:cNvPr id="4" name="Edit Log Message">
            <a:hlinkClick r:id="" action="ppaction://media"/>
          </p:cNvPr>
          <p:cNvPicPr>
            <a:picLocks noGrp="1" noChangeAspect="1"/>
          </p:cNvPicPr>
          <p:nvPr>
            <p:ph idx="1"/>
            <a:videoFile r:link="rId2"/>
            <p:extLst>
              <p:ext uri="{DAA4B4D4-6D71-4841-9C94-3DE7FCFB9230}">
                <p14:media xmlns:p14="http://schemas.microsoft.com/office/powerpoint/2010/main" r:embed="rId1"/>
              </p:ext>
            </p:extLst>
          </p:nvPr>
        </p:nvPicPr>
        <p:blipFill>
          <a:blip r:embed="rId4"/>
          <a:stretch>
            <a:fillRect/>
          </a:stretch>
        </p:blipFill>
        <p:spPr>
          <a:xfrm>
            <a:off x="533400" y="1217613"/>
            <a:ext cx="8105775" cy="4559300"/>
          </a:xfrm>
        </p:spPr>
      </p:pic>
    </p:spTree>
    <p:extLst>
      <p:ext uri="{BB962C8B-B14F-4D97-AF65-F5344CB8AC3E}">
        <p14:creationId xmlns:p14="http://schemas.microsoft.com/office/powerpoint/2010/main" val="603370887"/>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4"/>
                                        </p:tgtEl>
                                      </p:cBhvr>
                                    </p:cmd>
                                  </p:childTnLst>
                                </p:cTn>
                              </p:par>
                            </p:childTnLst>
                          </p:cTn>
                        </p:par>
                      </p:childTnLst>
                    </p:cTn>
                  </p:par>
                </p:childTnLst>
              </p:cTn>
              <p:nextCondLst>
                <p:cond evt="onClick" delay="0">
                  <p:tgtEl>
                    <p:spTgt spid="4"/>
                  </p:tgtEl>
                </p:cond>
              </p:nextCondLst>
            </p:seq>
            <p:video>
              <p:cMediaNode vol="80000">
                <p:cTn id="7" fill="hold" display="0">
                  <p:stCondLst>
                    <p:cond delay="indefinite"/>
                  </p:stCondLst>
                </p:cTn>
                <p:tgtEl>
                  <p:spTgt spid="4"/>
                </p:tgtEl>
              </p:cMediaNode>
            </p:video>
          </p:childTnLst>
        </p:cTn>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Tips for Success</a:t>
            </a:r>
            <a:endParaRPr lang="en-US" b="1" dirty="0"/>
          </a:p>
        </p:txBody>
      </p:sp>
      <p:pic>
        <p:nvPicPr>
          <p:cNvPr id="6146" name="Picture 2" descr="C:\Users\tiffanim\AppData\Local\Microsoft\Windows\Temporary Internet Files\Content.IE5\YIIUD8NE\MC900432530[1].png"/>
          <p:cNvPicPr>
            <a:picLocks noChangeAspect="1" noChangeArrowheads="1"/>
          </p:cNvPicPr>
          <p:nvPr/>
        </p:nvPicPr>
        <p:blipFill>
          <a:blip r:embed="rId3"/>
          <a:srcRect/>
          <a:stretch>
            <a:fillRect/>
          </a:stretch>
        </p:blipFill>
        <p:spPr bwMode="auto">
          <a:xfrm>
            <a:off x="625595" y="2587945"/>
            <a:ext cx="1701587" cy="2133600"/>
          </a:xfrm>
          <a:prstGeom prst="rect">
            <a:avLst/>
          </a:prstGeom>
          <a:noFill/>
        </p:spPr>
      </p:pic>
      <p:sp>
        <p:nvSpPr>
          <p:cNvPr id="7" name="TextBox 6"/>
          <p:cNvSpPr txBox="1"/>
          <p:nvPr/>
        </p:nvSpPr>
        <p:spPr>
          <a:xfrm>
            <a:off x="2293888" y="1605455"/>
            <a:ext cx="6400800" cy="4247317"/>
          </a:xfrm>
          <a:prstGeom prst="rect">
            <a:avLst/>
          </a:prstGeom>
          <a:noFill/>
        </p:spPr>
        <p:txBody>
          <a:bodyPr wrap="square" rtlCol="0">
            <a:spAutoFit/>
          </a:bodyPr>
          <a:lstStyle/>
          <a:p>
            <a:pPr lvl="1">
              <a:buFontTx/>
              <a:buChar char="-"/>
            </a:pPr>
            <a:r>
              <a:rPr lang="en-US" sz="2800" dirty="0" smtClean="0"/>
              <a:t> Practice with the SAP transaction so the recording will be repeatable</a:t>
            </a:r>
          </a:p>
          <a:p>
            <a:pPr lvl="1">
              <a:buFontTx/>
              <a:buChar char="-"/>
            </a:pPr>
            <a:endParaRPr lang="en-US" sz="2800" dirty="0" smtClean="0"/>
          </a:p>
          <a:p>
            <a:pPr lvl="1">
              <a:buFontTx/>
              <a:buChar char="-"/>
            </a:pPr>
            <a:r>
              <a:rPr lang="en-US" sz="2800" dirty="0" smtClean="0"/>
              <a:t> Prepare your data in advance</a:t>
            </a:r>
          </a:p>
          <a:p>
            <a:pPr lvl="1">
              <a:buFontTx/>
              <a:buChar char="-"/>
            </a:pPr>
            <a:endParaRPr lang="en-US" sz="2800" dirty="0" smtClean="0"/>
          </a:p>
          <a:p>
            <a:pPr lvl="1">
              <a:buFontTx/>
              <a:buChar char="-"/>
            </a:pPr>
            <a:r>
              <a:rPr lang="en-US" sz="2800" dirty="0" smtClean="0"/>
              <a:t> Test with at least 3 or 4 rows of data</a:t>
            </a:r>
          </a:p>
          <a:p>
            <a:pPr lvl="1">
              <a:buFontTx/>
              <a:buChar char="-"/>
            </a:pPr>
            <a:endParaRPr lang="en-US" sz="2800" dirty="0" smtClean="0"/>
          </a:p>
          <a:p>
            <a:pPr lvl="1">
              <a:buFontTx/>
              <a:buChar char="-"/>
            </a:pPr>
            <a:r>
              <a:rPr lang="en-US" sz="2800" dirty="0" smtClean="0"/>
              <a:t> Always use a non-production system</a:t>
            </a:r>
            <a:br>
              <a:rPr lang="en-US" sz="2800" dirty="0" smtClean="0"/>
            </a:br>
            <a:r>
              <a:rPr lang="en-US" sz="2800" dirty="0" smtClean="0"/>
              <a:t> when creating a new script</a:t>
            </a:r>
          </a:p>
          <a:p>
            <a:endParaRPr lang="en-US" dirty="0"/>
          </a:p>
        </p:txBody>
      </p:sp>
    </p:spTree>
    <p:extLst>
      <p:ext uri="{BB962C8B-B14F-4D97-AF65-F5344CB8AC3E}">
        <p14:creationId xmlns:p14="http://schemas.microsoft.com/office/powerpoint/2010/main" val="4729148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7">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How have you learned about Query?</a:t>
            </a:r>
            <a:endParaRPr lang="en-US" dirty="0"/>
          </a:p>
        </p:txBody>
      </p:sp>
      <p:pic>
        <p:nvPicPr>
          <p:cNvPr id="6" name="Picture 5" descr="7111104990.png"/>
          <p:cNvPicPr>
            <a:picLocks noChangeAspect="1"/>
          </p:cNvPicPr>
          <p:nvPr/>
        </p:nvPicPr>
        <p:blipFill>
          <a:blip r:embed="rId3"/>
          <a:stretch>
            <a:fillRect/>
          </a:stretch>
        </p:blipFill>
        <p:spPr>
          <a:xfrm>
            <a:off x="479656" y="988919"/>
            <a:ext cx="8215032" cy="5395256"/>
          </a:xfrm>
          <a:prstGeom prst="rect">
            <a:avLst/>
          </a:prstGeom>
        </p:spPr>
      </p:pic>
    </p:spTree>
    <p:extLst>
      <p:ext uri="{BB962C8B-B14F-4D97-AF65-F5344CB8AC3E}">
        <p14:creationId xmlns:p14="http://schemas.microsoft.com/office/powerpoint/2010/main" val="397926599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is Extreme?</a:t>
            </a:r>
            <a:endParaRPr lang="en-US" dirty="0"/>
          </a:p>
        </p:txBody>
      </p:sp>
      <p:sp>
        <p:nvSpPr>
          <p:cNvPr id="3" name="Content Placeholder 2"/>
          <p:cNvSpPr>
            <a:spLocks noGrp="1"/>
          </p:cNvSpPr>
          <p:nvPr>
            <p:ph idx="1"/>
          </p:nvPr>
        </p:nvSpPr>
        <p:spPr/>
        <p:txBody>
          <a:bodyPr/>
          <a:lstStyle/>
          <a:p>
            <a:pPr marL="457200" indent="-457200">
              <a:buFont typeface="Arial" panose="020B0604020202020204" pitchFamily="34" charset="0"/>
              <a:buChar char="•"/>
            </a:pPr>
            <a:r>
              <a:rPr lang="en-US" dirty="0" smtClean="0"/>
              <a:t>Intermediate to advanced exploration of concepts regarding the Winshuttle Desktop Software Suite.</a:t>
            </a:r>
          </a:p>
          <a:p>
            <a:pPr marL="457200" indent="-457200">
              <a:buFont typeface="Arial" panose="020B0604020202020204" pitchFamily="34" charset="0"/>
              <a:buChar char="•"/>
            </a:pPr>
            <a:r>
              <a:rPr lang="en-US" dirty="0" smtClean="0"/>
              <a:t>Focused primarily on Transaction, but also touching on Direct and Query.</a:t>
            </a:r>
          </a:p>
          <a:p>
            <a:pPr marL="457200" indent="-457200">
              <a:buFont typeface="Arial" panose="020B0604020202020204" pitchFamily="34" charset="0"/>
              <a:buChar char="•"/>
            </a:pPr>
            <a:r>
              <a:rPr lang="en-US" dirty="0" smtClean="0"/>
              <a:t>Concepts independent of specific transaction codes or modules within SAP. </a:t>
            </a:r>
          </a:p>
          <a:p>
            <a:pPr marL="457200" indent="-457200">
              <a:buFont typeface="Arial" panose="020B0604020202020204" pitchFamily="34" charset="0"/>
              <a:buChar char="•"/>
            </a:pPr>
            <a:endParaRPr lang="en-US" dirty="0" smtClean="0"/>
          </a:p>
          <a:p>
            <a:pPr marL="457200" indent="-457200">
              <a:buFont typeface="Arial" panose="020B0604020202020204" pitchFamily="34" charset="0"/>
              <a:buChar char="•"/>
            </a:pPr>
            <a:endParaRPr lang="en-US" dirty="0"/>
          </a:p>
        </p:txBody>
      </p:sp>
    </p:spTree>
    <p:extLst>
      <p:ext uri="{BB962C8B-B14F-4D97-AF65-F5344CB8AC3E}">
        <p14:creationId xmlns:p14="http://schemas.microsoft.com/office/powerpoint/2010/main" val="3209910403"/>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What Query topics are you most interested in?</a:t>
            </a:r>
            <a:endParaRPr lang="en-US" dirty="0"/>
          </a:p>
        </p:txBody>
      </p:sp>
      <p:pic>
        <p:nvPicPr>
          <p:cNvPr id="4" name="Picture 3" descr="7111101570.png"/>
          <p:cNvPicPr>
            <a:picLocks noChangeAspect="1"/>
          </p:cNvPicPr>
          <p:nvPr/>
        </p:nvPicPr>
        <p:blipFill>
          <a:blip r:embed="rId3"/>
          <a:stretch>
            <a:fillRect/>
          </a:stretch>
        </p:blipFill>
        <p:spPr>
          <a:xfrm>
            <a:off x="479656" y="1070593"/>
            <a:ext cx="8215032" cy="5206349"/>
          </a:xfrm>
          <a:prstGeom prst="rect">
            <a:avLst/>
          </a:prstGeom>
        </p:spPr>
      </p:pic>
    </p:spTree>
    <p:extLst>
      <p:ext uri="{BB962C8B-B14F-4D97-AF65-F5344CB8AC3E}">
        <p14:creationId xmlns:p14="http://schemas.microsoft.com/office/powerpoint/2010/main" val="405465949"/>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Extreme Brushy Goes Skydiving </a:t>
            </a:r>
            <a:endParaRPr lang="en-US" dirty="0"/>
          </a:p>
        </p:txBody>
      </p:sp>
      <p:pic>
        <p:nvPicPr>
          <p:cNvPr id="8" name="Picture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77853" y="1285695"/>
            <a:ext cx="7315200" cy="4572000"/>
          </a:xfrm>
          <a:prstGeom prst="rect">
            <a:avLst/>
          </a:prstGeom>
        </p:spPr>
      </p:pic>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486830">
            <a:off x="4230069" y="4117638"/>
            <a:ext cx="876243" cy="1446813"/>
          </a:xfrm>
          <a:prstGeom prst="rect">
            <a:avLst/>
          </a:prstGeom>
        </p:spPr>
      </p:pic>
    </p:spTree>
    <p:extLst>
      <p:ext uri="{BB962C8B-B14F-4D97-AF65-F5344CB8AC3E}">
        <p14:creationId xmlns:p14="http://schemas.microsoft.com/office/powerpoint/2010/main" val="39514300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32" name="Title 1"/>
          <p:cNvSpPr>
            <a:spLocks noGrp="1"/>
          </p:cNvSpPr>
          <p:nvPr>
            <p:ph type="title"/>
          </p:nvPr>
        </p:nvSpPr>
        <p:spPr>
          <a:xfrm>
            <a:off x="527050" y="-168899"/>
            <a:ext cx="8229600" cy="1143000"/>
          </a:xfrm>
        </p:spPr>
        <p:txBody>
          <a:bodyPr/>
          <a:lstStyle/>
          <a:p>
            <a:r>
              <a:rPr lang="en-US" dirty="0" smtClean="0"/>
              <a:t>Query Introduction</a:t>
            </a:r>
            <a:endParaRPr lang="en-US" dirty="0" smtClean="0">
              <a:solidFill>
                <a:srgbClr val="6BB224"/>
              </a:solidFill>
            </a:endParaRPr>
          </a:p>
        </p:txBody>
      </p:sp>
      <p:pic>
        <p:nvPicPr>
          <p:cNvPr id="96" name="Picture 7" descr="C:\Users\acaciak\Documents\Images&amp;Logos\Winshuttle Images\Excellogo.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409258" y="1320800"/>
            <a:ext cx="1572423" cy="1498600"/>
          </a:xfrm>
          <a:prstGeom prst="rect">
            <a:avLst/>
          </a:prstGeom>
          <a:noFill/>
          <a:extLst>
            <a:ext uri="{909E8E84-426E-40DD-AFC4-6F175D3DCCD1}">
              <a14:hiddenFill xmlns:a14="http://schemas.microsoft.com/office/drawing/2010/main">
                <a:solidFill>
                  <a:srgbClr val="FFFFFF"/>
                </a:solidFill>
              </a14:hiddenFill>
            </a:ext>
          </a:extLst>
        </p:spPr>
      </p:pic>
      <p:sp>
        <p:nvSpPr>
          <p:cNvPr id="97" name="Rounded Rectangle 96"/>
          <p:cNvSpPr/>
          <p:nvPr/>
        </p:nvSpPr>
        <p:spPr>
          <a:xfrm>
            <a:off x="3048000" y="3810000"/>
            <a:ext cx="3657600" cy="1143000"/>
          </a:xfrm>
          <a:prstGeom prst="roundRect">
            <a:avLst/>
          </a:prstGeom>
        </p:spPr>
        <p:style>
          <a:lnRef idx="0">
            <a:schemeClr val="accent3"/>
          </a:lnRef>
          <a:fillRef idx="3">
            <a:schemeClr val="accent3"/>
          </a:fillRef>
          <a:effectRef idx="3">
            <a:schemeClr val="accent3"/>
          </a:effectRef>
          <a:fontRef idx="minor">
            <a:schemeClr val="lt1"/>
          </a:fontRef>
        </p:style>
        <p:txBody>
          <a:bodyPr/>
          <a:lstStyle/>
          <a:p>
            <a:pPr algn="ctr"/>
            <a:r>
              <a:rPr lang="en-US" dirty="0" smtClean="0">
                <a:solidFill>
                  <a:schemeClr val="tx1"/>
                </a:solidFill>
              </a:rPr>
              <a:t>Function </a:t>
            </a:r>
            <a:r>
              <a:rPr lang="en-US" dirty="0">
                <a:solidFill>
                  <a:schemeClr val="tx1"/>
                </a:solidFill>
              </a:rPr>
              <a:t>Module</a:t>
            </a:r>
          </a:p>
        </p:txBody>
      </p:sp>
      <p:sp>
        <p:nvSpPr>
          <p:cNvPr id="98" name="Rounded Rectangle 97"/>
          <p:cNvSpPr/>
          <p:nvPr/>
        </p:nvSpPr>
        <p:spPr>
          <a:xfrm>
            <a:off x="3048000" y="5257800"/>
            <a:ext cx="3657600" cy="663454"/>
          </a:xfrm>
          <a:prstGeom prst="roundRect">
            <a:avLst/>
          </a:prstGeom>
        </p:spPr>
        <p:style>
          <a:lnRef idx="0">
            <a:schemeClr val="accent3"/>
          </a:lnRef>
          <a:fillRef idx="3">
            <a:schemeClr val="accent3"/>
          </a:fillRef>
          <a:effectRef idx="3">
            <a:schemeClr val="accent3"/>
          </a:effectRef>
          <a:fontRef idx="minor">
            <a:schemeClr val="lt1"/>
          </a:fontRef>
        </p:style>
        <p:txBody>
          <a:bodyPr/>
          <a:lstStyle/>
          <a:p>
            <a:pPr algn="ctr" fontAlgn="auto">
              <a:spcBef>
                <a:spcPts val="0"/>
              </a:spcBef>
              <a:spcAft>
                <a:spcPts val="0"/>
              </a:spcAft>
              <a:defRPr/>
            </a:pPr>
            <a:endParaRPr lang="en-US" dirty="0">
              <a:solidFill>
                <a:schemeClr val="tx1"/>
              </a:solidFill>
            </a:endParaRPr>
          </a:p>
        </p:txBody>
      </p:sp>
      <p:sp>
        <p:nvSpPr>
          <p:cNvPr id="99" name="Rounded Rectangle 98"/>
          <p:cNvSpPr/>
          <p:nvPr/>
        </p:nvSpPr>
        <p:spPr>
          <a:xfrm>
            <a:off x="304800" y="1357185"/>
            <a:ext cx="3810000" cy="1690815"/>
          </a:xfrm>
          <a:prstGeom prst="roundRect">
            <a:avLst/>
          </a:prstGeom>
        </p:spPr>
        <p:style>
          <a:lnRef idx="0">
            <a:schemeClr val="accent3"/>
          </a:lnRef>
          <a:fillRef idx="3">
            <a:schemeClr val="accent3"/>
          </a:fillRef>
          <a:effectRef idx="3">
            <a:schemeClr val="accent3"/>
          </a:effectRef>
          <a:fontRef idx="minor">
            <a:schemeClr val="lt1"/>
          </a:fontRef>
        </p:style>
        <p:txBody>
          <a:bodyPr/>
          <a:lstStyle/>
          <a:p>
            <a:pPr algn="ctr" fontAlgn="auto">
              <a:spcBef>
                <a:spcPts val="0"/>
              </a:spcBef>
              <a:spcAft>
                <a:spcPts val="0"/>
              </a:spcAft>
            </a:pPr>
            <a:endParaRPr lang="en-US" dirty="0">
              <a:solidFill>
                <a:schemeClr val="tx1"/>
              </a:solidFill>
            </a:endParaRPr>
          </a:p>
        </p:txBody>
      </p:sp>
      <p:sp>
        <p:nvSpPr>
          <p:cNvPr id="100" name="Rounded Rectangle 99"/>
          <p:cNvSpPr/>
          <p:nvPr/>
        </p:nvSpPr>
        <p:spPr>
          <a:xfrm>
            <a:off x="527050" y="2124075"/>
            <a:ext cx="844550" cy="531812"/>
          </a:xfrm>
          <a:prstGeom prst="roundRect">
            <a:avLst/>
          </a:prstGeom>
          <a:ln/>
        </p:spPr>
        <p:style>
          <a:lnRef idx="1">
            <a:schemeClr val="accent5"/>
          </a:lnRef>
          <a:fillRef idx="2">
            <a:schemeClr val="accent5"/>
          </a:fillRef>
          <a:effectRef idx="1">
            <a:schemeClr val="accent5"/>
          </a:effectRef>
          <a:fontRef idx="minor">
            <a:schemeClr val="dk1"/>
          </a:fontRef>
        </p:style>
        <p:txBody>
          <a:bodyPr anchor="ctr"/>
          <a:lstStyle/>
          <a:p>
            <a:pPr algn="ctr" fontAlgn="auto">
              <a:spcBef>
                <a:spcPts val="0"/>
              </a:spcBef>
              <a:spcAft>
                <a:spcPts val="0"/>
              </a:spcAft>
              <a:defRPr/>
            </a:pPr>
            <a:r>
              <a:rPr lang="en-US" sz="1200" dirty="0"/>
              <a:t>CREATE</a:t>
            </a:r>
          </a:p>
        </p:txBody>
      </p:sp>
      <p:sp>
        <p:nvSpPr>
          <p:cNvPr id="101" name="Rounded Rectangle 100"/>
          <p:cNvSpPr/>
          <p:nvPr/>
        </p:nvSpPr>
        <p:spPr>
          <a:xfrm>
            <a:off x="1752600" y="2124075"/>
            <a:ext cx="838200" cy="531812"/>
          </a:xfrm>
          <a:prstGeom prst="roundRect">
            <a:avLst/>
          </a:prstGeom>
          <a:ln/>
        </p:spPr>
        <p:style>
          <a:lnRef idx="1">
            <a:schemeClr val="accent5"/>
          </a:lnRef>
          <a:fillRef idx="2">
            <a:schemeClr val="accent5"/>
          </a:fillRef>
          <a:effectRef idx="1">
            <a:schemeClr val="accent5"/>
          </a:effectRef>
          <a:fontRef idx="minor">
            <a:schemeClr val="dk1"/>
          </a:fontRef>
        </p:style>
        <p:txBody>
          <a:bodyPr anchor="ctr"/>
          <a:lstStyle/>
          <a:p>
            <a:pPr algn="ctr" fontAlgn="auto">
              <a:spcBef>
                <a:spcPts val="0"/>
              </a:spcBef>
              <a:spcAft>
                <a:spcPts val="0"/>
              </a:spcAft>
              <a:defRPr/>
            </a:pPr>
            <a:r>
              <a:rPr lang="en-US" sz="1200" dirty="0"/>
              <a:t>MAP</a:t>
            </a:r>
          </a:p>
        </p:txBody>
      </p:sp>
      <p:cxnSp>
        <p:nvCxnSpPr>
          <p:cNvPr id="102" name="Elbow Connector 101"/>
          <p:cNvCxnSpPr>
            <a:stCxn id="100" idx="3"/>
            <a:endCxn id="101" idx="1"/>
          </p:cNvCxnSpPr>
          <p:nvPr/>
        </p:nvCxnSpPr>
        <p:spPr>
          <a:xfrm>
            <a:off x="1371600" y="2389981"/>
            <a:ext cx="381000" cy="1588"/>
          </a:xfrm>
          <a:prstGeom prst="bentConnector3">
            <a:avLst>
              <a:gd name="adj1" fmla="val 50000"/>
            </a:avLst>
          </a:prstGeom>
          <a:ln>
            <a:tailEnd type="arrow"/>
          </a:ln>
        </p:spPr>
        <p:style>
          <a:lnRef idx="2">
            <a:schemeClr val="dk1"/>
          </a:lnRef>
          <a:fillRef idx="0">
            <a:schemeClr val="dk1"/>
          </a:fillRef>
          <a:effectRef idx="1">
            <a:schemeClr val="dk1"/>
          </a:effectRef>
          <a:fontRef idx="minor">
            <a:schemeClr val="tx1"/>
          </a:fontRef>
        </p:style>
      </p:cxnSp>
      <p:sp>
        <p:nvSpPr>
          <p:cNvPr id="103" name="Rounded Rectangle 102"/>
          <p:cNvSpPr/>
          <p:nvPr/>
        </p:nvSpPr>
        <p:spPr>
          <a:xfrm>
            <a:off x="7916862" y="2047875"/>
            <a:ext cx="846138" cy="542925"/>
          </a:xfrm>
          <a:prstGeom prst="roundRect">
            <a:avLst/>
          </a:prstGeom>
          <a:ln/>
        </p:spPr>
        <p:style>
          <a:lnRef idx="1">
            <a:schemeClr val="accent3"/>
          </a:lnRef>
          <a:fillRef idx="2">
            <a:schemeClr val="accent3"/>
          </a:fillRef>
          <a:effectRef idx="1">
            <a:schemeClr val="accent3"/>
          </a:effectRef>
          <a:fontRef idx="minor">
            <a:schemeClr val="dk1"/>
          </a:fontRef>
        </p:style>
        <p:txBody>
          <a:bodyPr anchor="ctr"/>
          <a:lstStyle/>
          <a:p>
            <a:pPr algn="ctr" fontAlgn="auto">
              <a:spcBef>
                <a:spcPts val="0"/>
              </a:spcBef>
              <a:spcAft>
                <a:spcPts val="0"/>
              </a:spcAft>
              <a:defRPr/>
            </a:pPr>
            <a:r>
              <a:rPr lang="en-US" sz="1200" dirty="0" smtClean="0"/>
              <a:t>MS Excel Add-In</a:t>
            </a:r>
            <a:endParaRPr lang="en-US" sz="1200" dirty="0"/>
          </a:p>
        </p:txBody>
      </p:sp>
      <p:sp>
        <p:nvSpPr>
          <p:cNvPr id="104" name="Rounded Rectangle 103"/>
          <p:cNvSpPr/>
          <p:nvPr/>
        </p:nvSpPr>
        <p:spPr>
          <a:xfrm>
            <a:off x="3048000" y="2122487"/>
            <a:ext cx="838200" cy="533400"/>
          </a:xfrm>
          <a:prstGeom prst="roundRect">
            <a:avLst/>
          </a:prstGeom>
          <a:ln/>
        </p:spPr>
        <p:style>
          <a:lnRef idx="1">
            <a:schemeClr val="accent5"/>
          </a:lnRef>
          <a:fillRef idx="2">
            <a:schemeClr val="accent5"/>
          </a:fillRef>
          <a:effectRef idx="1">
            <a:schemeClr val="accent5"/>
          </a:effectRef>
          <a:fontRef idx="minor">
            <a:schemeClr val="dk1"/>
          </a:fontRef>
        </p:style>
        <p:txBody>
          <a:bodyPr anchor="ctr"/>
          <a:lstStyle/>
          <a:p>
            <a:pPr algn="ctr" fontAlgn="auto">
              <a:spcBef>
                <a:spcPts val="0"/>
              </a:spcBef>
              <a:spcAft>
                <a:spcPts val="0"/>
              </a:spcAft>
              <a:defRPr/>
            </a:pPr>
            <a:r>
              <a:rPr lang="en-US" sz="1200" dirty="0"/>
              <a:t>RUN</a:t>
            </a:r>
          </a:p>
        </p:txBody>
      </p:sp>
      <p:sp>
        <p:nvSpPr>
          <p:cNvPr id="105" name="Rounded Rectangle 104"/>
          <p:cNvSpPr/>
          <p:nvPr/>
        </p:nvSpPr>
        <p:spPr>
          <a:xfrm>
            <a:off x="6324600" y="1753394"/>
            <a:ext cx="1524000" cy="1295400"/>
          </a:xfrm>
          <a:prstGeom prst="roundRect">
            <a:avLst/>
          </a:prstGeom>
        </p:spPr>
        <p:style>
          <a:lnRef idx="1">
            <a:schemeClr val="accent3"/>
          </a:lnRef>
          <a:fillRef idx="2">
            <a:schemeClr val="accent3"/>
          </a:fillRef>
          <a:effectRef idx="1">
            <a:schemeClr val="accent3"/>
          </a:effectRef>
          <a:fontRef idx="minor">
            <a:schemeClr val="dk1"/>
          </a:fontRef>
        </p:style>
        <p:txBody>
          <a:bodyPr/>
          <a:lstStyle/>
          <a:p>
            <a:pPr algn="ctr" fontAlgn="auto">
              <a:spcBef>
                <a:spcPts val="0"/>
              </a:spcBef>
              <a:spcAft>
                <a:spcPts val="0"/>
              </a:spcAft>
              <a:defRPr/>
            </a:pPr>
            <a:endParaRPr lang="en-US" dirty="0">
              <a:solidFill>
                <a:schemeClr val="tx1"/>
              </a:solidFill>
            </a:endParaRPr>
          </a:p>
        </p:txBody>
      </p:sp>
      <p:sp>
        <p:nvSpPr>
          <p:cNvPr id="106" name="Rounded Rectangle 105"/>
          <p:cNvSpPr/>
          <p:nvPr/>
        </p:nvSpPr>
        <p:spPr>
          <a:xfrm>
            <a:off x="6678613" y="2362200"/>
            <a:ext cx="788987" cy="533400"/>
          </a:xfrm>
          <a:prstGeom prst="roundRect">
            <a:avLst/>
          </a:prstGeom>
          <a:ln/>
        </p:spPr>
        <p:style>
          <a:lnRef idx="1">
            <a:schemeClr val="accent5"/>
          </a:lnRef>
          <a:fillRef idx="2">
            <a:schemeClr val="accent5"/>
          </a:fillRef>
          <a:effectRef idx="1">
            <a:schemeClr val="accent5"/>
          </a:effectRef>
          <a:fontRef idx="minor">
            <a:schemeClr val="dk1"/>
          </a:fontRef>
        </p:style>
        <p:txBody>
          <a:bodyPr anchor="ctr"/>
          <a:lstStyle/>
          <a:p>
            <a:pPr algn="ctr" fontAlgn="auto">
              <a:spcBef>
                <a:spcPts val="0"/>
              </a:spcBef>
              <a:spcAft>
                <a:spcPts val="0"/>
              </a:spcAft>
              <a:defRPr/>
            </a:pPr>
            <a:r>
              <a:rPr lang="en-US" sz="1400" dirty="0"/>
              <a:t>RUN</a:t>
            </a:r>
          </a:p>
        </p:txBody>
      </p:sp>
      <p:pic>
        <p:nvPicPr>
          <p:cNvPr id="107" name="Picture 106" descr="sap.png"/>
          <p:cNvPicPr>
            <a:picLocks noChangeAspect="1"/>
          </p:cNvPicPr>
          <p:nvPr/>
        </p:nvPicPr>
        <p:blipFill>
          <a:blip r:embed="rId4" cstate="print"/>
          <a:srcRect/>
          <a:stretch>
            <a:fillRect/>
          </a:stretch>
        </p:blipFill>
        <p:spPr bwMode="auto">
          <a:xfrm>
            <a:off x="4495800" y="5311654"/>
            <a:ext cx="1133589" cy="609600"/>
          </a:xfrm>
          <a:prstGeom prst="rect">
            <a:avLst/>
          </a:prstGeom>
          <a:noFill/>
          <a:ln w="9525">
            <a:noFill/>
            <a:miter lim="800000"/>
            <a:headEnd/>
            <a:tailEnd/>
          </a:ln>
        </p:spPr>
      </p:pic>
      <p:sp>
        <p:nvSpPr>
          <p:cNvPr id="108" name="Rounded Rectangle 107"/>
          <p:cNvSpPr/>
          <p:nvPr/>
        </p:nvSpPr>
        <p:spPr>
          <a:xfrm>
            <a:off x="5183188" y="4191000"/>
            <a:ext cx="1219200" cy="533400"/>
          </a:xfrm>
          <a:prstGeom prst="roundRect">
            <a:avLst/>
          </a:prstGeom>
          <a:ln/>
        </p:spPr>
        <p:style>
          <a:lnRef idx="1">
            <a:schemeClr val="accent5"/>
          </a:lnRef>
          <a:fillRef idx="2">
            <a:schemeClr val="accent5"/>
          </a:fillRef>
          <a:effectRef idx="1">
            <a:schemeClr val="accent5"/>
          </a:effectRef>
          <a:fontRef idx="minor">
            <a:schemeClr val="dk1"/>
          </a:fontRef>
        </p:style>
        <p:txBody>
          <a:bodyPr anchor="ctr"/>
          <a:lstStyle/>
          <a:p>
            <a:pPr algn="ctr" fontAlgn="auto">
              <a:spcBef>
                <a:spcPts val="0"/>
              </a:spcBef>
              <a:spcAft>
                <a:spcPts val="0"/>
              </a:spcAft>
              <a:defRPr/>
            </a:pPr>
            <a:r>
              <a:rPr lang="en-US" sz="1400" dirty="0"/>
              <a:t>Security</a:t>
            </a:r>
          </a:p>
        </p:txBody>
      </p:sp>
      <p:cxnSp>
        <p:nvCxnSpPr>
          <p:cNvPr id="109" name="Elbow Connector 108"/>
          <p:cNvCxnSpPr>
            <a:cxnSpLocks noChangeShapeType="1"/>
          </p:cNvCxnSpPr>
          <p:nvPr/>
        </p:nvCxnSpPr>
        <p:spPr bwMode="auto">
          <a:xfrm rot="16200000" flipH="1">
            <a:off x="3163094" y="2104057"/>
            <a:ext cx="762000" cy="2667000"/>
          </a:xfrm>
          <a:prstGeom prst="bentConnector3">
            <a:avLst>
              <a:gd name="adj1" fmla="val 50000"/>
            </a:avLst>
          </a:prstGeom>
          <a:noFill/>
          <a:ln w="25400" cmpd="sng" algn="ctr">
            <a:solidFill>
              <a:schemeClr val="accent1"/>
            </a:solidFill>
            <a:miter lim="800000"/>
            <a:headEnd type="arrow" w="med" len="med"/>
            <a:tailEnd type="arrow" w="med" len="med"/>
          </a:ln>
          <a:effectLst>
            <a:outerShdw dist="20000" dir="5400000" rotWithShape="0">
              <a:schemeClr val="bg1">
                <a:alpha val="38000"/>
              </a:schemeClr>
            </a:outerShdw>
          </a:effectLst>
        </p:spPr>
      </p:cxnSp>
      <p:cxnSp>
        <p:nvCxnSpPr>
          <p:cNvPr id="110" name="Elbow Connector 109"/>
          <p:cNvCxnSpPr>
            <a:cxnSpLocks noChangeShapeType="1"/>
          </p:cNvCxnSpPr>
          <p:nvPr/>
        </p:nvCxnSpPr>
        <p:spPr bwMode="auto">
          <a:xfrm rot="5400000">
            <a:off x="5595539" y="2334327"/>
            <a:ext cx="761206" cy="2209800"/>
          </a:xfrm>
          <a:prstGeom prst="bentConnector3">
            <a:avLst>
              <a:gd name="adj1" fmla="val 50000"/>
            </a:avLst>
          </a:prstGeom>
          <a:noFill/>
          <a:ln w="25400" algn="ctr">
            <a:solidFill>
              <a:schemeClr val="accent1"/>
            </a:solidFill>
            <a:miter lim="800000"/>
            <a:headEnd type="arrow" w="med" len="med"/>
            <a:tailEnd type="arrow" w="med" len="med"/>
          </a:ln>
          <a:effectLst>
            <a:outerShdw dist="20000" dir="5400000" rotWithShape="0">
              <a:schemeClr val="bg1">
                <a:alpha val="38000"/>
              </a:schemeClr>
            </a:outerShdw>
          </a:effectLst>
        </p:spPr>
      </p:cxnSp>
      <p:cxnSp>
        <p:nvCxnSpPr>
          <p:cNvPr id="111" name="Elbow Connector 39"/>
          <p:cNvCxnSpPr>
            <a:cxnSpLocks noChangeShapeType="1"/>
            <a:stCxn id="97" idx="2"/>
            <a:endCxn id="98" idx="0"/>
          </p:cNvCxnSpPr>
          <p:nvPr/>
        </p:nvCxnSpPr>
        <p:spPr bwMode="auto">
          <a:xfrm rot="5400000">
            <a:off x="4724400" y="5105400"/>
            <a:ext cx="304800" cy="1588"/>
          </a:xfrm>
          <a:prstGeom prst="bentConnector3">
            <a:avLst>
              <a:gd name="adj1" fmla="val 50000"/>
            </a:avLst>
          </a:prstGeom>
          <a:noFill/>
          <a:ln w="25400" algn="ctr">
            <a:solidFill>
              <a:schemeClr val="accent1"/>
            </a:solidFill>
            <a:miter lim="800000"/>
            <a:headEnd type="arrow" w="med" len="med"/>
            <a:tailEnd type="arrow" w="med" len="med"/>
          </a:ln>
          <a:effectLst>
            <a:outerShdw dist="20000" dir="5400000" rotWithShape="0">
              <a:srgbClr val="000000">
                <a:alpha val="37999"/>
              </a:srgbClr>
            </a:outerShdw>
          </a:effectLst>
        </p:spPr>
      </p:cxnSp>
      <p:cxnSp>
        <p:nvCxnSpPr>
          <p:cNvPr id="112" name="Elbow Connector 111"/>
          <p:cNvCxnSpPr>
            <a:stCxn id="101" idx="3"/>
            <a:endCxn id="104" idx="1"/>
          </p:cNvCxnSpPr>
          <p:nvPr/>
        </p:nvCxnSpPr>
        <p:spPr>
          <a:xfrm flipV="1">
            <a:off x="2590800" y="2389187"/>
            <a:ext cx="457200" cy="794"/>
          </a:xfrm>
          <a:prstGeom prst="bentConnector3">
            <a:avLst>
              <a:gd name="adj1" fmla="val 50000"/>
            </a:avLst>
          </a:prstGeom>
          <a:ln>
            <a:tailEnd type="arrow"/>
          </a:ln>
        </p:spPr>
        <p:style>
          <a:lnRef idx="2">
            <a:schemeClr val="dk1"/>
          </a:lnRef>
          <a:fillRef idx="0">
            <a:schemeClr val="dk1"/>
          </a:fillRef>
          <a:effectRef idx="1">
            <a:schemeClr val="dk1"/>
          </a:effectRef>
          <a:fontRef idx="minor">
            <a:schemeClr val="tx1"/>
          </a:fontRef>
        </p:style>
      </p:cxnSp>
      <p:pic>
        <p:nvPicPr>
          <p:cNvPr id="113" name="Picture 45" descr="http://gigapple.files.wordpress.com/2008/08/icon.png?w=42&amp;h=42"/>
          <p:cNvPicPr>
            <a:picLocks noChangeAspect="1" noChangeArrowheads="1"/>
          </p:cNvPicPr>
          <p:nvPr/>
        </p:nvPicPr>
        <p:blipFill>
          <a:blip r:embed="rId5" cstate="print"/>
          <a:srcRect/>
          <a:stretch>
            <a:fillRect/>
          </a:stretch>
        </p:blipFill>
        <p:spPr bwMode="auto">
          <a:xfrm>
            <a:off x="2209800" y="2362200"/>
            <a:ext cx="609600" cy="609600"/>
          </a:xfrm>
          <a:prstGeom prst="rect">
            <a:avLst/>
          </a:prstGeom>
          <a:noFill/>
          <a:ln w="9525">
            <a:noFill/>
            <a:miter lim="800000"/>
            <a:headEnd/>
            <a:tailEnd/>
          </a:ln>
        </p:spPr>
      </p:pic>
      <p:sp>
        <p:nvSpPr>
          <p:cNvPr id="116" name="Rounded Rectangle 115"/>
          <p:cNvSpPr/>
          <p:nvPr/>
        </p:nvSpPr>
        <p:spPr>
          <a:xfrm>
            <a:off x="3297238" y="4191000"/>
            <a:ext cx="1219200" cy="533400"/>
          </a:xfrm>
          <a:prstGeom prst="roundRect">
            <a:avLst/>
          </a:prstGeom>
          <a:ln/>
        </p:spPr>
        <p:style>
          <a:lnRef idx="1">
            <a:schemeClr val="accent5"/>
          </a:lnRef>
          <a:fillRef idx="2">
            <a:schemeClr val="accent5"/>
          </a:fillRef>
          <a:effectRef idx="1">
            <a:schemeClr val="accent5"/>
          </a:effectRef>
          <a:fontRef idx="minor">
            <a:schemeClr val="dk1"/>
          </a:fontRef>
        </p:style>
        <p:txBody>
          <a:bodyPr anchor="ctr"/>
          <a:lstStyle/>
          <a:p>
            <a:pPr algn="ctr" fontAlgn="auto">
              <a:spcBef>
                <a:spcPts val="0"/>
              </a:spcBef>
              <a:spcAft>
                <a:spcPts val="0"/>
              </a:spcAft>
              <a:defRPr/>
            </a:pPr>
            <a:r>
              <a:rPr lang="en-US" sz="1400" dirty="0"/>
              <a:t>Performance</a:t>
            </a:r>
          </a:p>
        </p:txBody>
      </p:sp>
      <p:cxnSp>
        <p:nvCxnSpPr>
          <p:cNvPr id="117" name="Elbow Connector 39"/>
          <p:cNvCxnSpPr>
            <a:cxnSpLocks noChangeShapeType="1"/>
          </p:cNvCxnSpPr>
          <p:nvPr/>
        </p:nvCxnSpPr>
        <p:spPr bwMode="auto">
          <a:xfrm rot="10800000" flipV="1">
            <a:off x="4871242" y="3437150"/>
            <a:ext cx="3276600" cy="381000"/>
          </a:xfrm>
          <a:prstGeom prst="bentConnector2">
            <a:avLst/>
          </a:prstGeom>
          <a:noFill/>
          <a:ln w="25400" algn="ctr">
            <a:solidFill>
              <a:schemeClr val="accent1"/>
            </a:solidFill>
            <a:miter lim="800000"/>
            <a:headEnd type="none" w="med" len="med"/>
            <a:tailEnd type="none" w="med" len="med"/>
          </a:ln>
          <a:effectLst>
            <a:outerShdw dist="20000" dir="5400000" rotWithShape="0">
              <a:schemeClr val="bg1">
                <a:alpha val="38000"/>
              </a:schemeClr>
            </a:outerShdw>
          </a:effectLst>
        </p:spPr>
      </p:cxnSp>
      <p:pic>
        <p:nvPicPr>
          <p:cNvPr id="118" name="Picture 39" descr="C:\Documents and Settings\Gene\Desktop\winshuttle\lock.png"/>
          <p:cNvPicPr>
            <a:picLocks noChangeAspect="1" noChangeArrowheads="1"/>
          </p:cNvPicPr>
          <p:nvPr/>
        </p:nvPicPr>
        <p:blipFill>
          <a:blip r:embed="rId6" cstate="print"/>
          <a:srcRect/>
          <a:stretch>
            <a:fillRect/>
          </a:stretch>
        </p:blipFill>
        <p:spPr bwMode="auto">
          <a:xfrm>
            <a:off x="6116638" y="4419600"/>
            <a:ext cx="457200" cy="457200"/>
          </a:xfrm>
          <a:prstGeom prst="rect">
            <a:avLst/>
          </a:prstGeom>
          <a:noFill/>
        </p:spPr>
      </p:pic>
      <p:pic>
        <p:nvPicPr>
          <p:cNvPr id="119" name="Picture 40" descr="C:\Documents and Settings\Gene\Desktop\winshuttle\create.png"/>
          <p:cNvPicPr>
            <a:picLocks noChangeAspect="1" noChangeArrowheads="1"/>
          </p:cNvPicPr>
          <p:nvPr/>
        </p:nvPicPr>
        <p:blipFill>
          <a:blip r:embed="rId7" cstate="print"/>
          <a:srcRect/>
          <a:stretch>
            <a:fillRect/>
          </a:stretch>
        </p:blipFill>
        <p:spPr bwMode="auto">
          <a:xfrm>
            <a:off x="1066800" y="2474912"/>
            <a:ext cx="457200" cy="422275"/>
          </a:xfrm>
          <a:prstGeom prst="rect">
            <a:avLst/>
          </a:prstGeom>
          <a:noFill/>
        </p:spPr>
      </p:pic>
      <p:pic>
        <p:nvPicPr>
          <p:cNvPr id="120" name="Picture 41" descr="C:\Documents and Settings\Gene\Desktop\winshuttle\rocket.png"/>
          <p:cNvPicPr>
            <a:picLocks noChangeAspect="1" noChangeArrowheads="1"/>
          </p:cNvPicPr>
          <p:nvPr/>
        </p:nvPicPr>
        <p:blipFill>
          <a:blip r:embed="rId8" cstate="print"/>
          <a:srcRect/>
          <a:stretch>
            <a:fillRect/>
          </a:stretch>
        </p:blipFill>
        <p:spPr bwMode="auto">
          <a:xfrm>
            <a:off x="3989511" y="4536191"/>
            <a:ext cx="949325" cy="388937"/>
          </a:xfrm>
          <a:prstGeom prst="rect">
            <a:avLst/>
          </a:prstGeom>
          <a:noFill/>
        </p:spPr>
      </p:pic>
      <p:pic>
        <p:nvPicPr>
          <p:cNvPr id="122" name="Picture 43" descr="C:\Documents and Settings\Gene\Desktop\winshuttle\run.png"/>
          <p:cNvPicPr>
            <a:picLocks noChangeAspect="1" noChangeArrowheads="1"/>
          </p:cNvPicPr>
          <p:nvPr/>
        </p:nvPicPr>
        <p:blipFill>
          <a:blip r:embed="rId9" cstate="print"/>
          <a:srcRect/>
          <a:stretch>
            <a:fillRect/>
          </a:stretch>
        </p:blipFill>
        <p:spPr bwMode="auto">
          <a:xfrm>
            <a:off x="3581400" y="2439987"/>
            <a:ext cx="457200" cy="468313"/>
          </a:xfrm>
          <a:prstGeom prst="rect">
            <a:avLst/>
          </a:prstGeom>
          <a:noFill/>
        </p:spPr>
      </p:pic>
      <p:pic>
        <p:nvPicPr>
          <p:cNvPr id="123" name="Picture 44" descr="C:\Documents and Settings\Gene\Desktop\winshuttle\run.png"/>
          <p:cNvPicPr>
            <a:picLocks noChangeAspect="1" noChangeArrowheads="1"/>
          </p:cNvPicPr>
          <p:nvPr/>
        </p:nvPicPr>
        <p:blipFill>
          <a:blip r:embed="rId9" cstate="print"/>
          <a:srcRect/>
          <a:stretch>
            <a:fillRect/>
          </a:stretch>
        </p:blipFill>
        <p:spPr bwMode="auto">
          <a:xfrm>
            <a:off x="7315200" y="2591594"/>
            <a:ext cx="457200" cy="468313"/>
          </a:xfrm>
          <a:prstGeom prst="rect">
            <a:avLst/>
          </a:prstGeom>
          <a:noFill/>
        </p:spPr>
      </p:pic>
      <p:cxnSp>
        <p:nvCxnSpPr>
          <p:cNvPr id="124" name="Elbow Connector 123"/>
          <p:cNvCxnSpPr/>
          <p:nvPr/>
        </p:nvCxnSpPr>
        <p:spPr>
          <a:xfrm rot="5400000" flipH="1" flipV="1">
            <a:off x="7792559" y="3068159"/>
            <a:ext cx="721683" cy="1"/>
          </a:xfrm>
          <a:prstGeom prst="bentConnector3">
            <a:avLst>
              <a:gd name="adj1" fmla="val 50000"/>
            </a:avLst>
          </a:prstGeom>
          <a:ln>
            <a:tailEnd type="arrow"/>
          </a:ln>
        </p:spPr>
        <p:style>
          <a:lnRef idx="2">
            <a:schemeClr val="accent1"/>
          </a:lnRef>
          <a:fillRef idx="0">
            <a:schemeClr val="accent1"/>
          </a:fillRef>
          <a:effectRef idx="1">
            <a:schemeClr val="accent1"/>
          </a:effectRef>
          <a:fontRef idx="minor">
            <a:schemeClr val="tx1"/>
          </a:fontRef>
        </p:style>
      </p:cxnSp>
      <p:sp>
        <p:nvSpPr>
          <p:cNvPr id="41" name="Right Arrow 40"/>
          <p:cNvSpPr/>
          <p:nvPr/>
        </p:nvSpPr>
        <p:spPr>
          <a:xfrm>
            <a:off x="4422951" y="1974170"/>
            <a:ext cx="1600200" cy="981175"/>
          </a:xfrm>
          <a:prstGeom prst="rightArrow">
            <a:avLst>
              <a:gd name="adj1" fmla="val 55806"/>
              <a:gd name="adj2" fmla="val 50000"/>
            </a:avLst>
          </a:prstGeom>
        </p:spPr>
        <p:style>
          <a:lnRef idx="1">
            <a:schemeClr val="accent3"/>
          </a:lnRef>
          <a:fillRef idx="3">
            <a:schemeClr val="accent3"/>
          </a:fillRef>
          <a:effectRef idx="2">
            <a:schemeClr val="accent3"/>
          </a:effectRef>
          <a:fontRef idx="minor">
            <a:schemeClr val="lt1"/>
          </a:fontRef>
        </p:style>
        <p:txBody>
          <a:bodyPr anchor="ctr"/>
          <a:lstStyle/>
          <a:p>
            <a:pPr algn="ctr" fontAlgn="auto">
              <a:spcBef>
                <a:spcPts val="0"/>
              </a:spcBef>
              <a:spcAft>
                <a:spcPts val="0"/>
              </a:spcAft>
              <a:defRPr/>
            </a:pPr>
            <a:r>
              <a:rPr lang="en-US" sz="1600" dirty="0">
                <a:solidFill>
                  <a:schemeClr val="tx1"/>
                </a:solidFill>
              </a:rPr>
              <a:t>Share </a:t>
            </a:r>
            <a:r>
              <a:rPr lang="en-US" sz="1600" dirty="0" smtClean="0">
                <a:solidFill>
                  <a:schemeClr val="tx1"/>
                </a:solidFill>
              </a:rPr>
              <a:t>Script</a:t>
            </a:r>
            <a:endParaRPr lang="en-US" sz="1600" dirty="0">
              <a:solidFill>
                <a:schemeClr val="tx1"/>
              </a:solidFill>
            </a:endParaRPr>
          </a:p>
        </p:txBody>
      </p:sp>
      <p:pic>
        <p:nvPicPr>
          <p:cNvPr id="1026" name="Picture 2" descr="http://www.bobsguide.com/prodimages/5-18586.png"/>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216269" y="1366836"/>
            <a:ext cx="1905000" cy="781051"/>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http://www.bobsguide.com/prodimages/5-18585.png"/>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6304137" y="1769394"/>
            <a:ext cx="1612725" cy="604772"/>
          </a:xfrm>
          <a:prstGeom prst="rect">
            <a:avLst/>
          </a:prstGeom>
          <a:noFill/>
          <a:extLst>
            <a:ext uri="{909E8E84-426E-40DD-AFC4-6F175D3DCCD1}">
              <a14:hiddenFill xmlns:a14="http://schemas.microsoft.com/office/drawing/2010/main">
                <a:solidFill>
                  <a:srgbClr val="FFFFFF"/>
                </a:solidFill>
              </a14:hiddenFill>
            </a:ext>
          </a:extLst>
        </p:spPr>
      </p:pic>
      <p:sp>
        <p:nvSpPr>
          <p:cNvPr id="39" name="Chevron 38"/>
          <p:cNvSpPr/>
          <p:nvPr/>
        </p:nvSpPr>
        <p:spPr>
          <a:xfrm>
            <a:off x="7772400" y="76215"/>
            <a:ext cx="922288" cy="597877"/>
          </a:xfrm>
          <a:prstGeom prst="chevron">
            <a:avLst>
              <a:gd name="adj" fmla="val 40000"/>
            </a:avLst>
          </a:prstGeom>
          <a:solidFill>
            <a:srgbClr val="C00000"/>
          </a:solidFill>
        </p:spPr>
        <p:style>
          <a:lnRef idx="2">
            <a:schemeClr val="lt1">
              <a:hueOff val="0"/>
              <a:satOff val="0"/>
              <a:lumOff val="0"/>
              <a:alphaOff val="0"/>
            </a:schemeClr>
          </a:lnRef>
          <a:fillRef idx="1">
            <a:scrgbClr r="0" g="0" b="0"/>
          </a:fillRef>
          <a:effectRef idx="0">
            <a:schemeClr val="accent3">
              <a:hueOff val="0"/>
              <a:satOff val="0"/>
              <a:lumOff val="0"/>
              <a:alphaOff val="0"/>
            </a:schemeClr>
          </a:effectRef>
          <a:fontRef idx="minor">
            <a:schemeClr val="lt1"/>
          </a:fontRef>
        </p:style>
        <p:txBody>
          <a:bodyPr/>
          <a:lstStyle/>
          <a:p>
            <a:r>
              <a:rPr lang="en-US" sz="3600" dirty="0">
                <a:latin typeface="Broadway" panose="04040905080B02020502" pitchFamily="82" charset="0"/>
              </a:rPr>
              <a:t>Q</a:t>
            </a:r>
          </a:p>
        </p:txBody>
      </p:sp>
    </p:spTree>
    <p:extLst>
      <p:ext uri="{BB962C8B-B14F-4D97-AF65-F5344CB8AC3E}">
        <p14:creationId xmlns:p14="http://schemas.microsoft.com/office/powerpoint/2010/main" val="2110032913"/>
      </p:ext>
    </p:extLst>
  </p:cSld>
  <p:clrMapOvr>
    <a:masterClrMapping/>
  </p:clrMapOvr>
  <p:transition/>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Query Introduction</a:t>
            </a:r>
            <a:endParaRPr lang="en-US" dirty="0"/>
          </a:p>
        </p:txBody>
      </p:sp>
      <p:sp>
        <p:nvSpPr>
          <p:cNvPr id="3" name="Content Placeholder 2"/>
          <p:cNvSpPr>
            <a:spLocks noGrp="1"/>
          </p:cNvSpPr>
          <p:nvPr>
            <p:ph idx="1"/>
          </p:nvPr>
        </p:nvSpPr>
        <p:spPr>
          <a:xfrm>
            <a:off x="457200" y="1259114"/>
            <a:ext cx="8229600" cy="5167086"/>
          </a:xfrm>
        </p:spPr>
        <p:txBody>
          <a:bodyPr>
            <a:normAutofit lnSpcReduction="10000"/>
          </a:bodyPr>
          <a:lstStyle/>
          <a:p>
            <a:r>
              <a:rPr lang="en-US" dirty="0" smtClean="0"/>
              <a:t>QUERY Function Module</a:t>
            </a:r>
          </a:p>
          <a:p>
            <a:pPr lvl="1"/>
            <a:r>
              <a:rPr lang="en-US" sz="2800" dirty="0">
                <a:solidFill>
                  <a:srgbClr val="295071"/>
                </a:solidFill>
              </a:rPr>
              <a:t>Securely extract </a:t>
            </a:r>
            <a:br>
              <a:rPr lang="en-US" sz="2800" dirty="0">
                <a:solidFill>
                  <a:srgbClr val="295071"/>
                </a:solidFill>
              </a:rPr>
            </a:br>
            <a:r>
              <a:rPr lang="en-US" sz="2800" dirty="0">
                <a:solidFill>
                  <a:srgbClr val="295071"/>
                </a:solidFill>
              </a:rPr>
              <a:t>information</a:t>
            </a:r>
          </a:p>
          <a:p>
            <a:pPr lvl="1"/>
            <a:r>
              <a:rPr lang="en-US" sz="2800" dirty="0">
                <a:solidFill>
                  <a:srgbClr val="295071"/>
                </a:solidFill>
              </a:rPr>
              <a:t>Minimal impact</a:t>
            </a:r>
            <a:br>
              <a:rPr lang="en-US" sz="2800" dirty="0">
                <a:solidFill>
                  <a:srgbClr val="295071"/>
                </a:solidFill>
              </a:rPr>
            </a:br>
            <a:r>
              <a:rPr lang="en-US" sz="2800" dirty="0">
                <a:solidFill>
                  <a:srgbClr val="295071"/>
                </a:solidFill>
              </a:rPr>
              <a:t>on SAP</a:t>
            </a:r>
          </a:p>
          <a:p>
            <a:pPr lvl="2"/>
            <a:r>
              <a:rPr lang="en-US" sz="2800" dirty="0" smtClean="0">
                <a:solidFill>
                  <a:srgbClr val="295071"/>
                </a:solidFill>
              </a:rPr>
              <a:t>Throttling</a:t>
            </a:r>
          </a:p>
          <a:p>
            <a:pPr lvl="1"/>
            <a:r>
              <a:rPr lang="en-US" sz="2800" dirty="0" smtClean="0">
                <a:solidFill>
                  <a:srgbClr val="295071"/>
                </a:solidFill>
              </a:rPr>
              <a:t>No FM?</a:t>
            </a:r>
            <a:endParaRPr lang="en-US" sz="2800" dirty="0">
              <a:solidFill>
                <a:srgbClr val="295071"/>
              </a:solidFill>
            </a:endParaRPr>
          </a:p>
          <a:p>
            <a:pPr lvl="2" fontAlgn="ctr"/>
            <a:r>
              <a:rPr lang="en-US" sz="2800" dirty="0">
                <a:solidFill>
                  <a:srgbClr val="295071"/>
                </a:solidFill>
              </a:rPr>
              <a:t>Run as SAP Background Process</a:t>
            </a:r>
          </a:p>
          <a:p>
            <a:pPr lvl="2" fontAlgn="ctr"/>
            <a:r>
              <a:rPr lang="en-US" sz="2800" dirty="0">
                <a:solidFill>
                  <a:srgbClr val="295071"/>
                </a:solidFill>
              </a:rPr>
              <a:t>Data Chunking</a:t>
            </a:r>
          </a:p>
          <a:p>
            <a:pPr lvl="2" fontAlgn="ctr"/>
            <a:r>
              <a:rPr lang="en-US" sz="2800" dirty="0">
                <a:solidFill>
                  <a:srgbClr val="295071"/>
                </a:solidFill>
              </a:rPr>
              <a:t>Create scripts </a:t>
            </a:r>
          </a:p>
          <a:p>
            <a:pPr lvl="3" fontAlgn="ctr"/>
            <a:r>
              <a:rPr lang="en-US" sz="2600" dirty="0">
                <a:solidFill>
                  <a:srgbClr val="295071"/>
                </a:solidFill>
              </a:rPr>
              <a:t>Logical Databases</a:t>
            </a:r>
          </a:p>
          <a:p>
            <a:pPr lvl="3" fontAlgn="ctr"/>
            <a:r>
              <a:rPr lang="en-US" sz="2600" dirty="0" smtClean="0">
                <a:solidFill>
                  <a:srgbClr val="295071"/>
                </a:solidFill>
              </a:rPr>
              <a:t>SAP </a:t>
            </a:r>
            <a:r>
              <a:rPr lang="en-US" sz="2600" dirty="0">
                <a:solidFill>
                  <a:srgbClr val="295071"/>
                </a:solidFill>
              </a:rPr>
              <a:t>Recording</a:t>
            </a:r>
          </a:p>
        </p:txBody>
      </p:sp>
      <p:grpSp>
        <p:nvGrpSpPr>
          <p:cNvPr id="4" name="Group 3"/>
          <p:cNvGrpSpPr/>
          <p:nvPr/>
        </p:nvGrpSpPr>
        <p:grpSpPr>
          <a:xfrm>
            <a:off x="4382815" y="1671144"/>
            <a:ext cx="4556234" cy="1923393"/>
            <a:chOff x="5029200" y="2684585"/>
            <a:chExt cx="3657600" cy="1143000"/>
          </a:xfrm>
        </p:grpSpPr>
        <p:sp>
          <p:nvSpPr>
            <p:cNvPr id="24" name="Rounded Rectangle 23"/>
            <p:cNvSpPr/>
            <p:nvPr/>
          </p:nvSpPr>
          <p:spPr>
            <a:xfrm>
              <a:off x="5029200" y="2684585"/>
              <a:ext cx="3657600" cy="1143000"/>
            </a:xfrm>
            <a:prstGeom prst="roundRect">
              <a:avLst/>
            </a:prstGeom>
          </p:spPr>
          <p:style>
            <a:lnRef idx="0">
              <a:schemeClr val="accent3"/>
            </a:lnRef>
            <a:fillRef idx="3">
              <a:schemeClr val="accent3"/>
            </a:fillRef>
            <a:effectRef idx="3">
              <a:schemeClr val="accent3"/>
            </a:effectRef>
            <a:fontRef idx="minor">
              <a:schemeClr val="lt1"/>
            </a:fontRef>
          </p:style>
          <p:txBody>
            <a:bodyPr/>
            <a:lstStyle/>
            <a:p>
              <a:pPr algn="ctr"/>
              <a:r>
                <a:rPr lang="en-US" sz="2800" dirty="0" smtClean="0">
                  <a:solidFill>
                    <a:schemeClr val="tx1"/>
                  </a:solidFill>
                </a:rPr>
                <a:t>Function </a:t>
              </a:r>
              <a:r>
                <a:rPr lang="en-US" sz="2800" dirty="0">
                  <a:solidFill>
                    <a:schemeClr val="tx1"/>
                  </a:solidFill>
                </a:rPr>
                <a:t>Module</a:t>
              </a:r>
            </a:p>
          </p:txBody>
        </p:sp>
        <p:sp>
          <p:nvSpPr>
            <p:cNvPr id="25" name="Rounded Rectangle 24"/>
            <p:cNvSpPr/>
            <p:nvPr/>
          </p:nvSpPr>
          <p:spPr>
            <a:xfrm>
              <a:off x="7164388" y="3065585"/>
              <a:ext cx="1219200" cy="533400"/>
            </a:xfrm>
            <a:prstGeom prst="roundRect">
              <a:avLst/>
            </a:prstGeom>
            <a:ln/>
          </p:spPr>
          <p:style>
            <a:lnRef idx="1">
              <a:schemeClr val="accent5"/>
            </a:lnRef>
            <a:fillRef idx="2">
              <a:schemeClr val="accent5"/>
            </a:fillRef>
            <a:effectRef idx="1">
              <a:schemeClr val="accent5"/>
            </a:effectRef>
            <a:fontRef idx="minor">
              <a:schemeClr val="dk1"/>
            </a:fontRef>
          </p:style>
          <p:txBody>
            <a:bodyPr anchor="ctr"/>
            <a:lstStyle/>
            <a:p>
              <a:pPr algn="ctr" fontAlgn="auto">
                <a:spcBef>
                  <a:spcPts val="0"/>
                </a:spcBef>
                <a:spcAft>
                  <a:spcPts val="0"/>
                </a:spcAft>
                <a:defRPr/>
              </a:pPr>
              <a:r>
                <a:rPr lang="en-US" dirty="0"/>
                <a:t>Security</a:t>
              </a:r>
            </a:p>
          </p:txBody>
        </p:sp>
        <p:sp>
          <p:nvSpPr>
            <p:cNvPr id="26" name="Rounded Rectangle 25"/>
            <p:cNvSpPr/>
            <p:nvPr/>
          </p:nvSpPr>
          <p:spPr>
            <a:xfrm>
              <a:off x="5278438" y="3065585"/>
              <a:ext cx="1219200" cy="533400"/>
            </a:xfrm>
            <a:prstGeom prst="roundRect">
              <a:avLst/>
            </a:prstGeom>
            <a:ln/>
          </p:spPr>
          <p:style>
            <a:lnRef idx="1">
              <a:schemeClr val="accent5"/>
            </a:lnRef>
            <a:fillRef idx="2">
              <a:schemeClr val="accent5"/>
            </a:fillRef>
            <a:effectRef idx="1">
              <a:schemeClr val="accent5"/>
            </a:effectRef>
            <a:fontRef idx="minor">
              <a:schemeClr val="dk1"/>
            </a:fontRef>
          </p:style>
          <p:txBody>
            <a:bodyPr anchor="ctr"/>
            <a:lstStyle/>
            <a:p>
              <a:pPr algn="ctr" fontAlgn="auto">
                <a:spcBef>
                  <a:spcPts val="0"/>
                </a:spcBef>
                <a:spcAft>
                  <a:spcPts val="0"/>
                </a:spcAft>
                <a:defRPr/>
              </a:pPr>
              <a:r>
                <a:rPr lang="en-US" dirty="0"/>
                <a:t>Performance</a:t>
              </a:r>
            </a:p>
          </p:txBody>
        </p:sp>
        <p:pic>
          <p:nvPicPr>
            <p:cNvPr id="27" name="Picture 39" descr="C:\Documents and Settings\Gene\Desktop\winshuttle\lock.png"/>
            <p:cNvPicPr>
              <a:picLocks noChangeAspect="1" noChangeArrowheads="1"/>
            </p:cNvPicPr>
            <p:nvPr/>
          </p:nvPicPr>
          <p:blipFill>
            <a:blip r:embed="rId3" cstate="print"/>
            <a:srcRect/>
            <a:stretch>
              <a:fillRect/>
            </a:stretch>
          </p:blipFill>
          <p:spPr bwMode="auto">
            <a:xfrm>
              <a:off x="8097838" y="3294185"/>
              <a:ext cx="434584" cy="434585"/>
            </a:xfrm>
            <a:prstGeom prst="rect">
              <a:avLst/>
            </a:prstGeom>
            <a:noFill/>
          </p:spPr>
        </p:pic>
        <p:pic>
          <p:nvPicPr>
            <p:cNvPr id="28" name="Picture 41" descr="C:\Documents and Settings\Gene\Desktop\winshuttle\rocket.png"/>
            <p:cNvPicPr>
              <a:picLocks noChangeAspect="1" noChangeArrowheads="1"/>
            </p:cNvPicPr>
            <p:nvPr/>
          </p:nvPicPr>
          <p:blipFill>
            <a:blip r:embed="rId4" cstate="print"/>
            <a:srcRect/>
            <a:stretch>
              <a:fillRect/>
            </a:stretch>
          </p:blipFill>
          <p:spPr bwMode="auto">
            <a:xfrm>
              <a:off x="5970711" y="3410776"/>
              <a:ext cx="776165" cy="317994"/>
            </a:xfrm>
            <a:prstGeom prst="rect">
              <a:avLst/>
            </a:prstGeom>
            <a:noFill/>
          </p:spPr>
        </p:pic>
      </p:grpSp>
      <p:sp>
        <p:nvSpPr>
          <p:cNvPr id="29" name="Chevron 28"/>
          <p:cNvSpPr/>
          <p:nvPr/>
        </p:nvSpPr>
        <p:spPr>
          <a:xfrm>
            <a:off x="7772400" y="91981"/>
            <a:ext cx="922288" cy="597877"/>
          </a:xfrm>
          <a:prstGeom prst="chevron">
            <a:avLst>
              <a:gd name="adj" fmla="val 40000"/>
            </a:avLst>
          </a:prstGeom>
          <a:solidFill>
            <a:srgbClr val="C00000"/>
          </a:solidFill>
        </p:spPr>
        <p:style>
          <a:lnRef idx="2">
            <a:schemeClr val="lt1">
              <a:hueOff val="0"/>
              <a:satOff val="0"/>
              <a:lumOff val="0"/>
              <a:alphaOff val="0"/>
            </a:schemeClr>
          </a:lnRef>
          <a:fillRef idx="1">
            <a:scrgbClr r="0" g="0" b="0"/>
          </a:fillRef>
          <a:effectRef idx="0">
            <a:schemeClr val="accent3">
              <a:hueOff val="0"/>
              <a:satOff val="0"/>
              <a:lumOff val="0"/>
              <a:alphaOff val="0"/>
            </a:schemeClr>
          </a:effectRef>
          <a:fontRef idx="minor">
            <a:schemeClr val="lt1"/>
          </a:fontRef>
        </p:style>
        <p:txBody>
          <a:bodyPr/>
          <a:lstStyle/>
          <a:p>
            <a:r>
              <a:rPr lang="en-US" sz="3600" dirty="0">
                <a:latin typeface="Broadway" panose="04040905080B02020502" pitchFamily="82" charset="0"/>
              </a:rPr>
              <a:t>Q</a:t>
            </a:r>
          </a:p>
        </p:txBody>
      </p:sp>
    </p:spTree>
    <p:extLst>
      <p:ext uri="{BB962C8B-B14F-4D97-AF65-F5344CB8AC3E}">
        <p14:creationId xmlns:p14="http://schemas.microsoft.com/office/powerpoint/2010/main" val="38072380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10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1000"/>
                                        <p:tgtEl>
                                          <p:spTgt spid="3">
                                            <p:txEl>
                                              <p:pRg st="2" end="2"/>
                                            </p:txEl>
                                          </p:spTgt>
                                        </p:tgtEl>
                                      </p:cBhvr>
                                    </p:animEffect>
                                  </p:childTnLst>
                                </p:cTn>
                              </p:par>
                            </p:childTnLst>
                          </p:cTn>
                        </p:par>
                        <p:par>
                          <p:cTn id="13" fill="hold">
                            <p:stCondLst>
                              <p:cond delay="1000"/>
                            </p:stCondLst>
                            <p:childTnLst>
                              <p:par>
                                <p:cTn id="14" presetID="10" presetClass="entr" presetSubtype="0" fill="hold" nodeType="afterEffect">
                                  <p:stCondLst>
                                    <p:cond delay="0"/>
                                  </p:stCondLst>
                                  <p:childTnLst>
                                    <p:set>
                                      <p:cBhvr>
                                        <p:cTn id="15" dur="1" fill="hold">
                                          <p:stCondLst>
                                            <p:cond delay="0"/>
                                          </p:stCondLst>
                                        </p:cTn>
                                        <p:tgtEl>
                                          <p:spTgt spid="3">
                                            <p:txEl>
                                              <p:pRg st="3" end="3"/>
                                            </p:txEl>
                                          </p:spTgt>
                                        </p:tgtEl>
                                        <p:attrNameLst>
                                          <p:attrName>style.visibility</p:attrName>
                                        </p:attrNameLst>
                                      </p:cBhvr>
                                      <p:to>
                                        <p:strVal val="visible"/>
                                      </p:to>
                                    </p:set>
                                    <p:animEffect transition="in" filter="fade">
                                      <p:cBhvr>
                                        <p:cTn id="16" dur="1000"/>
                                        <p:tgtEl>
                                          <p:spTgt spid="3">
                                            <p:txEl>
                                              <p:pRg st="3" end="3"/>
                                            </p:txEl>
                                          </p:spTgt>
                                        </p:tgtEl>
                                      </p:cBhvr>
                                    </p:animEffect>
                                  </p:childTnLst>
                                </p:cTn>
                              </p:par>
                            </p:childTnLst>
                          </p:cTn>
                        </p:par>
                        <p:par>
                          <p:cTn id="17" fill="hold">
                            <p:stCondLst>
                              <p:cond delay="2000"/>
                            </p:stCondLst>
                            <p:childTnLst>
                              <p:par>
                                <p:cTn id="18" presetID="10" presetClass="entr" presetSubtype="0" fill="hold" nodeType="afterEffect">
                                  <p:stCondLst>
                                    <p:cond delay="0"/>
                                  </p:stCondLst>
                                  <p:childTnLst>
                                    <p:set>
                                      <p:cBhvr>
                                        <p:cTn id="19" dur="1" fill="hold">
                                          <p:stCondLst>
                                            <p:cond delay="0"/>
                                          </p:stCondLst>
                                        </p:cTn>
                                        <p:tgtEl>
                                          <p:spTgt spid="3">
                                            <p:txEl>
                                              <p:pRg st="4" end="4"/>
                                            </p:txEl>
                                          </p:spTgt>
                                        </p:tgtEl>
                                        <p:attrNameLst>
                                          <p:attrName>style.visibility</p:attrName>
                                        </p:attrNameLst>
                                      </p:cBhvr>
                                      <p:to>
                                        <p:strVal val="visible"/>
                                      </p:to>
                                    </p:set>
                                    <p:animEffect transition="in" filter="fade">
                                      <p:cBhvr>
                                        <p:cTn id="20" dur="1000"/>
                                        <p:tgtEl>
                                          <p:spTgt spid="3">
                                            <p:txEl>
                                              <p:pRg st="4" end="4"/>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3">
                                            <p:txEl>
                                              <p:pRg st="5" end="5"/>
                                            </p:txEl>
                                          </p:spTgt>
                                        </p:tgtEl>
                                        <p:attrNameLst>
                                          <p:attrName>style.visibility</p:attrName>
                                        </p:attrNameLst>
                                      </p:cBhvr>
                                      <p:to>
                                        <p:strVal val="visible"/>
                                      </p:to>
                                    </p:set>
                                    <p:animEffect transition="in" filter="fade">
                                      <p:cBhvr>
                                        <p:cTn id="25" dur="1000"/>
                                        <p:tgtEl>
                                          <p:spTgt spid="3">
                                            <p:txEl>
                                              <p:pRg st="5" end="5"/>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nodeType="clickEffect">
                                  <p:stCondLst>
                                    <p:cond delay="0"/>
                                  </p:stCondLst>
                                  <p:childTnLst>
                                    <p:set>
                                      <p:cBhvr>
                                        <p:cTn id="29" dur="1" fill="hold">
                                          <p:stCondLst>
                                            <p:cond delay="0"/>
                                          </p:stCondLst>
                                        </p:cTn>
                                        <p:tgtEl>
                                          <p:spTgt spid="3">
                                            <p:txEl>
                                              <p:pRg st="6" end="6"/>
                                            </p:txEl>
                                          </p:spTgt>
                                        </p:tgtEl>
                                        <p:attrNameLst>
                                          <p:attrName>style.visibility</p:attrName>
                                        </p:attrNameLst>
                                      </p:cBhvr>
                                      <p:to>
                                        <p:strVal val="visible"/>
                                      </p:to>
                                    </p:set>
                                    <p:animEffect transition="in" filter="fade">
                                      <p:cBhvr>
                                        <p:cTn id="30" dur="1000"/>
                                        <p:tgtEl>
                                          <p:spTgt spid="3">
                                            <p:txEl>
                                              <p:pRg st="6" end="6"/>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nodeType="clickEffect">
                                  <p:stCondLst>
                                    <p:cond delay="0"/>
                                  </p:stCondLst>
                                  <p:childTnLst>
                                    <p:set>
                                      <p:cBhvr>
                                        <p:cTn id="34" dur="1" fill="hold">
                                          <p:stCondLst>
                                            <p:cond delay="0"/>
                                          </p:stCondLst>
                                        </p:cTn>
                                        <p:tgtEl>
                                          <p:spTgt spid="3">
                                            <p:txEl>
                                              <p:pRg st="7" end="7"/>
                                            </p:txEl>
                                          </p:spTgt>
                                        </p:tgtEl>
                                        <p:attrNameLst>
                                          <p:attrName>style.visibility</p:attrName>
                                        </p:attrNameLst>
                                      </p:cBhvr>
                                      <p:to>
                                        <p:strVal val="visible"/>
                                      </p:to>
                                    </p:set>
                                    <p:animEffect transition="in" filter="fade">
                                      <p:cBhvr>
                                        <p:cTn id="35" dur="1000"/>
                                        <p:tgtEl>
                                          <p:spTgt spid="3">
                                            <p:txEl>
                                              <p:pRg st="7" end="7"/>
                                            </p:txEl>
                                          </p:spTgt>
                                        </p:tgtEl>
                                      </p:cBhvr>
                                    </p:animEffect>
                                  </p:childTnLst>
                                </p:cTn>
                              </p:par>
                            </p:childTnLst>
                          </p:cTn>
                        </p:par>
                        <p:par>
                          <p:cTn id="36" fill="hold">
                            <p:stCondLst>
                              <p:cond delay="1000"/>
                            </p:stCondLst>
                            <p:childTnLst>
                              <p:par>
                                <p:cTn id="37" presetID="10" presetClass="entr" presetSubtype="0" fill="hold" nodeType="afterEffect">
                                  <p:stCondLst>
                                    <p:cond delay="0"/>
                                  </p:stCondLst>
                                  <p:childTnLst>
                                    <p:set>
                                      <p:cBhvr>
                                        <p:cTn id="38" dur="1" fill="hold">
                                          <p:stCondLst>
                                            <p:cond delay="0"/>
                                          </p:stCondLst>
                                        </p:cTn>
                                        <p:tgtEl>
                                          <p:spTgt spid="3">
                                            <p:txEl>
                                              <p:pRg st="8" end="8"/>
                                            </p:txEl>
                                          </p:spTgt>
                                        </p:tgtEl>
                                        <p:attrNameLst>
                                          <p:attrName>style.visibility</p:attrName>
                                        </p:attrNameLst>
                                      </p:cBhvr>
                                      <p:to>
                                        <p:strVal val="visible"/>
                                      </p:to>
                                    </p:set>
                                    <p:animEffect transition="in" filter="fade">
                                      <p:cBhvr>
                                        <p:cTn id="39" dur="1000"/>
                                        <p:tgtEl>
                                          <p:spTgt spid="3">
                                            <p:txEl>
                                              <p:pRg st="8" end="8"/>
                                            </p:txEl>
                                          </p:spTgt>
                                        </p:tgtEl>
                                      </p:cBhvr>
                                    </p:animEffect>
                                  </p:childTnLst>
                                </p:cTn>
                              </p:par>
                            </p:childTnLst>
                          </p:cTn>
                        </p:par>
                        <p:par>
                          <p:cTn id="40" fill="hold">
                            <p:stCondLst>
                              <p:cond delay="2000"/>
                            </p:stCondLst>
                            <p:childTnLst>
                              <p:par>
                                <p:cTn id="41" presetID="10" presetClass="entr" presetSubtype="0" fill="hold" nodeType="afterEffect">
                                  <p:stCondLst>
                                    <p:cond delay="0"/>
                                  </p:stCondLst>
                                  <p:childTnLst>
                                    <p:set>
                                      <p:cBhvr>
                                        <p:cTn id="42" dur="1" fill="hold">
                                          <p:stCondLst>
                                            <p:cond delay="0"/>
                                          </p:stCondLst>
                                        </p:cTn>
                                        <p:tgtEl>
                                          <p:spTgt spid="3">
                                            <p:txEl>
                                              <p:pRg st="9" end="9"/>
                                            </p:txEl>
                                          </p:spTgt>
                                        </p:tgtEl>
                                        <p:attrNameLst>
                                          <p:attrName>style.visibility</p:attrName>
                                        </p:attrNameLst>
                                      </p:cBhvr>
                                      <p:to>
                                        <p:strVal val="visible"/>
                                      </p:to>
                                    </p:set>
                                    <p:animEffect transition="in" filter="fade">
                                      <p:cBhvr>
                                        <p:cTn id="43" dur="1000"/>
                                        <p:tgtEl>
                                          <p:spTgt spid="3">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Chevron 10"/>
          <p:cNvSpPr/>
          <p:nvPr/>
        </p:nvSpPr>
        <p:spPr>
          <a:xfrm>
            <a:off x="7772400" y="91981"/>
            <a:ext cx="922288" cy="597877"/>
          </a:xfrm>
          <a:prstGeom prst="chevron">
            <a:avLst>
              <a:gd name="adj" fmla="val 40000"/>
            </a:avLst>
          </a:prstGeom>
          <a:solidFill>
            <a:srgbClr val="C00000"/>
          </a:solidFill>
        </p:spPr>
        <p:style>
          <a:lnRef idx="2">
            <a:schemeClr val="lt1">
              <a:hueOff val="0"/>
              <a:satOff val="0"/>
              <a:lumOff val="0"/>
              <a:alphaOff val="0"/>
            </a:schemeClr>
          </a:lnRef>
          <a:fillRef idx="1">
            <a:scrgbClr r="0" g="0" b="0"/>
          </a:fillRef>
          <a:effectRef idx="0">
            <a:schemeClr val="accent3">
              <a:hueOff val="0"/>
              <a:satOff val="0"/>
              <a:lumOff val="0"/>
              <a:alphaOff val="0"/>
            </a:schemeClr>
          </a:effectRef>
          <a:fontRef idx="minor">
            <a:schemeClr val="lt1"/>
          </a:fontRef>
        </p:style>
        <p:txBody>
          <a:bodyPr/>
          <a:lstStyle/>
          <a:p>
            <a:r>
              <a:rPr lang="en-US" sz="3600" dirty="0">
                <a:latin typeface="Broadway" panose="04040905080B02020502" pitchFamily="82" charset="0"/>
              </a:rPr>
              <a:t>Q</a:t>
            </a:r>
          </a:p>
        </p:txBody>
      </p:sp>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52244" y="941233"/>
            <a:ext cx="1885950" cy="2333625"/>
          </a:xfrm>
          <a:prstGeom prst="rect">
            <a:avLst/>
          </a:prstGeom>
          <a:noFill/>
          <a:ln>
            <a:noFill/>
          </a:ln>
          <a:effectLst>
            <a:outerShdw blurRad="190500" algn="ctr" rotWithShape="0">
              <a:schemeClr val="tx1">
                <a:alpha val="70000"/>
              </a:scheme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itle 1"/>
          <p:cNvSpPr>
            <a:spLocks noGrp="1"/>
          </p:cNvSpPr>
          <p:nvPr>
            <p:ph type="title"/>
          </p:nvPr>
        </p:nvSpPr>
        <p:spPr/>
        <p:txBody>
          <a:bodyPr/>
          <a:lstStyle/>
          <a:p>
            <a:r>
              <a:rPr lang="en-US" dirty="0" smtClean="0"/>
              <a:t>Query Essentials</a:t>
            </a:r>
            <a:endParaRPr lang="en-US" b="1" dirty="0">
              <a:solidFill>
                <a:srgbClr val="6BB224"/>
              </a:solidFill>
            </a:endParaRPr>
          </a:p>
        </p:txBody>
      </p:sp>
      <p:sp>
        <p:nvSpPr>
          <p:cNvPr id="3" name="Content Placeholder 2"/>
          <p:cNvSpPr>
            <a:spLocks noGrp="1"/>
          </p:cNvSpPr>
          <p:nvPr>
            <p:ph idx="1"/>
          </p:nvPr>
        </p:nvSpPr>
        <p:spPr/>
        <p:txBody>
          <a:bodyPr/>
          <a:lstStyle/>
          <a:p>
            <a:r>
              <a:rPr lang="en-US" dirty="0" smtClean="0"/>
              <a:t>New Query</a:t>
            </a:r>
          </a:p>
          <a:p>
            <a:pPr lvl="1"/>
            <a:r>
              <a:rPr lang="en-US" dirty="0" smtClean="0"/>
              <a:t>From Template</a:t>
            </a:r>
          </a:p>
          <a:p>
            <a:pPr lvl="1"/>
            <a:r>
              <a:rPr lang="en-US" dirty="0" smtClean="0"/>
              <a:t>From Recording</a:t>
            </a:r>
          </a:p>
          <a:p>
            <a:pPr lvl="1"/>
            <a:r>
              <a:rPr lang="en-US" dirty="0" smtClean="0"/>
              <a:t>Create</a:t>
            </a:r>
          </a:p>
          <a:p>
            <a:pPr lvl="2"/>
            <a:r>
              <a:rPr lang="en-US" dirty="0" smtClean="0"/>
              <a:t>Tables</a:t>
            </a:r>
          </a:p>
          <a:p>
            <a:pPr lvl="2"/>
            <a:r>
              <a:rPr lang="en-US" dirty="0" smtClean="0"/>
              <a:t>InfoSets/Queries</a:t>
            </a:r>
          </a:p>
          <a:p>
            <a:pPr lvl="2"/>
            <a:r>
              <a:rPr lang="en-US" dirty="0" smtClean="0"/>
              <a:t>Logical Databases</a:t>
            </a:r>
            <a:endParaRPr lang="en-US" dirty="0"/>
          </a:p>
        </p:txBody>
      </p:sp>
      <p:sp>
        <p:nvSpPr>
          <p:cNvPr id="12" name="Oval 11"/>
          <p:cNvSpPr/>
          <p:nvPr/>
        </p:nvSpPr>
        <p:spPr>
          <a:xfrm>
            <a:off x="6903639" y="2403423"/>
            <a:ext cx="1783161" cy="399224"/>
          </a:xfrm>
          <a:prstGeom prst="ellipse">
            <a:avLst/>
          </a:prstGeom>
          <a:noFill/>
          <a:ln w="28575">
            <a:solidFill>
              <a:schemeClr val="tx2">
                <a:lumMod val="7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3" name="Oval 12"/>
          <p:cNvSpPr/>
          <p:nvPr/>
        </p:nvSpPr>
        <p:spPr>
          <a:xfrm>
            <a:off x="6888751" y="2708772"/>
            <a:ext cx="1783161" cy="399224"/>
          </a:xfrm>
          <a:prstGeom prst="ellipse">
            <a:avLst/>
          </a:prstGeom>
          <a:noFill/>
          <a:ln w="28575">
            <a:solidFill>
              <a:schemeClr val="tx2">
                <a:lumMod val="7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pic>
        <p:nvPicPr>
          <p:cNvPr id="256003" name="Picture 3"/>
          <p:cNvPicPr>
            <a:picLocks noChangeAspect="1" noChangeArrowheads="1"/>
          </p:cNvPicPr>
          <p:nvPr/>
        </p:nvPicPr>
        <p:blipFill>
          <a:blip r:embed="rId4"/>
          <a:srcRect/>
          <a:stretch>
            <a:fillRect/>
          </a:stretch>
        </p:blipFill>
        <p:spPr bwMode="auto">
          <a:xfrm>
            <a:off x="4006231" y="2403423"/>
            <a:ext cx="4997767" cy="3402594"/>
          </a:xfrm>
          <a:prstGeom prst="rect">
            <a:avLst/>
          </a:prstGeom>
          <a:ln>
            <a:solidFill>
              <a:srgbClr val="92D050"/>
            </a:solidFill>
          </a:ln>
          <a:effectLst>
            <a:outerShdw blurRad="190500" algn="tl" rotWithShape="0">
              <a:srgbClr val="000000">
                <a:alpha val="70000"/>
              </a:srgbClr>
            </a:outerShdw>
          </a:effectLst>
        </p:spPr>
      </p:pic>
      <p:pic>
        <p:nvPicPr>
          <p:cNvPr id="9" name="Picture 8" descr="orange-arrow.gif"/>
          <p:cNvPicPr>
            <a:picLocks noChangeAspect="1"/>
          </p:cNvPicPr>
          <p:nvPr/>
        </p:nvPicPr>
        <p:blipFill>
          <a:blip r:embed="rId5">
            <a:duotone>
              <a:prstClr val="black"/>
              <a:schemeClr val="tx2">
                <a:tint val="45000"/>
                <a:satMod val="400000"/>
              </a:schemeClr>
            </a:duotone>
          </a:blip>
          <a:stretch>
            <a:fillRect/>
          </a:stretch>
        </p:blipFill>
        <p:spPr>
          <a:xfrm rot="4553653" flipV="1">
            <a:off x="6252835" y="1932132"/>
            <a:ext cx="844309" cy="952762"/>
          </a:xfrm>
          <a:prstGeom prst="rect">
            <a:avLst/>
          </a:prstGeom>
        </p:spPr>
      </p:pic>
    </p:spTree>
    <p:extLst>
      <p:ext uri="{BB962C8B-B14F-4D97-AF65-F5344CB8AC3E}">
        <p14:creationId xmlns:p14="http://schemas.microsoft.com/office/powerpoint/2010/main" val="264394654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par>
                                <p:cTn id="7" presetID="10" presetClass="entr" presetSubtype="0" fill="hold" grpId="0" nodeType="withEffect">
                                  <p:stCondLst>
                                    <p:cond delay="0"/>
                                  </p:stCondLst>
                                  <p:childTnLst>
                                    <p:set>
                                      <p:cBhvr>
                                        <p:cTn id="8" dur="1" fill="hold">
                                          <p:stCondLst>
                                            <p:cond delay="0"/>
                                          </p:stCondLst>
                                        </p:cTn>
                                        <p:tgtEl>
                                          <p:spTgt spid="12"/>
                                        </p:tgtEl>
                                        <p:attrNameLst>
                                          <p:attrName>style.visibility</p:attrName>
                                        </p:attrNameLst>
                                      </p:cBhvr>
                                      <p:to>
                                        <p:strVal val="visible"/>
                                      </p:to>
                                    </p:set>
                                    <p:animEffect transition="in" filter="fade">
                                      <p:cBhvr>
                                        <p:cTn id="9" dur="500"/>
                                        <p:tgtEl>
                                          <p:spTgt spid="12"/>
                                        </p:tgtEl>
                                      </p:cBhvr>
                                    </p:animEffec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nodeType="clickEffect">
                                  <p:stCondLst>
                                    <p:cond delay="0"/>
                                  </p:stCondLst>
                                  <p:childTnLst>
                                    <p:set>
                                      <p:cBhvr>
                                        <p:cTn id="13" dur="1" fill="hold">
                                          <p:stCondLst>
                                            <p:cond delay="0"/>
                                          </p:stCondLst>
                                        </p:cTn>
                                        <p:tgtEl>
                                          <p:spTgt spid="3">
                                            <p:txEl>
                                              <p:pRg st="2" end="2"/>
                                            </p:txEl>
                                          </p:spTgt>
                                        </p:tgtEl>
                                        <p:attrNameLst>
                                          <p:attrName>style.visibility</p:attrName>
                                        </p:attrNameLst>
                                      </p:cBhvr>
                                      <p:to>
                                        <p:strVal val="visible"/>
                                      </p:to>
                                    </p:set>
                                  </p:childTnLst>
                                </p:cTn>
                              </p:par>
                              <p:par>
                                <p:cTn id="14" presetID="1" presetClass="exit" presetSubtype="0" fill="hold" grpId="1" nodeType="withEffect">
                                  <p:stCondLst>
                                    <p:cond delay="0"/>
                                  </p:stCondLst>
                                  <p:childTnLst>
                                    <p:set>
                                      <p:cBhvr>
                                        <p:cTn id="15" dur="1" fill="hold">
                                          <p:stCondLst>
                                            <p:cond delay="0"/>
                                          </p:stCondLst>
                                        </p:cTn>
                                        <p:tgtEl>
                                          <p:spTgt spid="12"/>
                                        </p:tgtEl>
                                        <p:attrNameLst>
                                          <p:attrName>style.visibility</p:attrName>
                                        </p:attrNameLst>
                                      </p:cBhvr>
                                      <p:to>
                                        <p:strVal val="hidden"/>
                                      </p:to>
                                    </p:set>
                                  </p:childTnLst>
                                </p:cTn>
                              </p:par>
                              <p:par>
                                <p:cTn id="16" presetID="10" presetClass="entr" presetSubtype="0" fill="hold" grpId="0" nodeType="withEffect">
                                  <p:stCondLst>
                                    <p:cond delay="0"/>
                                  </p:stCondLst>
                                  <p:childTnLst>
                                    <p:set>
                                      <p:cBhvr>
                                        <p:cTn id="17" dur="1" fill="hold">
                                          <p:stCondLst>
                                            <p:cond delay="0"/>
                                          </p:stCondLst>
                                        </p:cTn>
                                        <p:tgtEl>
                                          <p:spTgt spid="13"/>
                                        </p:tgtEl>
                                        <p:attrNameLst>
                                          <p:attrName>style.visibility</p:attrName>
                                        </p:attrNameLst>
                                      </p:cBhvr>
                                      <p:to>
                                        <p:strVal val="visible"/>
                                      </p:to>
                                    </p:set>
                                    <p:animEffect transition="in" filter="fade">
                                      <p:cBhvr>
                                        <p:cTn id="18" dur="500"/>
                                        <p:tgtEl>
                                          <p:spTgt spid="13"/>
                                        </p:tgtEl>
                                      </p:cBhvr>
                                    </p:animEffec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childTnLst>
                                </p:cTn>
                              </p:par>
                              <p:par>
                                <p:cTn id="23" presetID="1" presetClass="exit" presetSubtype="0" fill="hold" grpId="1" nodeType="withEffect">
                                  <p:stCondLst>
                                    <p:cond delay="0"/>
                                  </p:stCondLst>
                                  <p:childTnLst>
                                    <p:set>
                                      <p:cBhvr>
                                        <p:cTn id="24" dur="1" fill="hold">
                                          <p:stCondLst>
                                            <p:cond delay="0"/>
                                          </p:stCondLst>
                                        </p:cTn>
                                        <p:tgtEl>
                                          <p:spTgt spid="13"/>
                                        </p:tgtEl>
                                        <p:attrNameLst>
                                          <p:attrName>style.visibility</p:attrName>
                                        </p:attrNameLst>
                                      </p:cBhvr>
                                      <p:to>
                                        <p:strVal val="hidden"/>
                                      </p:to>
                                    </p:set>
                                  </p:childTnLst>
                                </p:cTn>
                              </p:par>
                              <p:par>
                                <p:cTn id="25" presetID="31" presetClass="entr" presetSubtype="0" fill="hold" nodeType="withEffect">
                                  <p:stCondLst>
                                    <p:cond delay="0"/>
                                  </p:stCondLst>
                                  <p:iterate type="lt">
                                    <p:tmPct val="5000"/>
                                  </p:iterate>
                                  <p:childTnLst>
                                    <p:set>
                                      <p:cBhvr>
                                        <p:cTn id="26" dur="1" fill="hold">
                                          <p:stCondLst>
                                            <p:cond delay="0"/>
                                          </p:stCondLst>
                                        </p:cTn>
                                        <p:tgtEl>
                                          <p:spTgt spid="9"/>
                                        </p:tgtEl>
                                        <p:attrNameLst>
                                          <p:attrName>style.visibility</p:attrName>
                                        </p:attrNameLst>
                                      </p:cBhvr>
                                      <p:to>
                                        <p:strVal val="visible"/>
                                      </p:to>
                                    </p:set>
                                    <p:anim calcmode="lin" valueType="num">
                                      <p:cBhvr>
                                        <p:cTn id="27" dur="1000" fill="hold"/>
                                        <p:tgtEl>
                                          <p:spTgt spid="9"/>
                                        </p:tgtEl>
                                        <p:attrNameLst>
                                          <p:attrName>ppt_w</p:attrName>
                                        </p:attrNameLst>
                                      </p:cBhvr>
                                      <p:tavLst>
                                        <p:tav tm="0">
                                          <p:val>
                                            <p:fltVal val="0"/>
                                          </p:val>
                                        </p:tav>
                                        <p:tav tm="100000">
                                          <p:val>
                                            <p:strVal val="#ppt_w"/>
                                          </p:val>
                                        </p:tav>
                                      </p:tavLst>
                                    </p:anim>
                                    <p:anim calcmode="lin" valueType="num">
                                      <p:cBhvr>
                                        <p:cTn id="28" dur="1000" fill="hold"/>
                                        <p:tgtEl>
                                          <p:spTgt spid="9"/>
                                        </p:tgtEl>
                                        <p:attrNameLst>
                                          <p:attrName>ppt_h</p:attrName>
                                        </p:attrNameLst>
                                      </p:cBhvr>
                                      <p:tavLst>
                                        <p:tav tm="0">
                                          <p:val>
                                            <p:fltVal val="0"/>
                                          </p:val>
                                        </p:tav>
                                        <p:tav tm="100000">
                                          <p:val>
                                            <p:strVal val="#ppt_h"/>
                                          </p:val>
                                        </p:tav>
                                      </p:tavLst>
                                    </p:anim>
                                    <p:anim calcmode="lin" valueType="num">
                                      <p:cBhvr>
                                        <p:cTn id="29" dur="1000" fill="hold"/>
                                        <p:tgtEl>
                                          <p:spTgt spid="9"/>
                                        </p:tgtEl>
                                        <p:attrNameLst>
                                          <p:attrName>style.rotation</p:attrName>
                                        </p:attrNameLst>
                                      </p:cBhvr>
                                      <p:tavLst>
                                        <p:tav tm="0">
                                          <p:val>
                                            <p:fltVal val="90"/>
                                          </p:val>
                                        </p:tav>
                                        <p:tav tm="100000">
                                          <p:val>
                                            <p:fltVal val="0"/>
                                          </p:val>
                                        </p:tav>
                                      </p:tavLst>
                                    </p:anim>
                                    <p:animEffect transition="in" filter="fade">
                                      <p:cBhvr>
                                        <p:cTn id="30" dur="1000"/>
                                        <p:tgtEl>
                                          <p:spTgt spid="9"/>
                                        </p:tgtEl>
                                      </p:cBhvr>
                                    </p:animEffect>
                                  </p:childTnLst>
                                </p:cTn>
                              </p:par>
                            </p:childTnLst>
                          </p:cTn>
                        </p:par>
                        <p:par>
                          <p:cTn id="31" fill="hold">
                            <p:stCondLst>
                              <p:cond delay="1000"/>
                            </p:stCondLst>
                            <p:childTnLst>
                              <p:par>
                                <p:cTn id="32" presetID="10" presetClass="entr" presetSubtype="0" fill="hold" nodeType="afterEffect">
                                  <p:stCondLst>
                                    <p:cond delay="0"/>
                                  </p:stCondLst>
                                  <p:childTnLst>
                                    <p:set>
                                      <p:cBhvr>
                                        <p:cTn id="33" dur="1" fill="hold">
                                          <p:stCondLst>
                                            <p:cond delay="0"/>
                                          </p:stCondLst>
                                        </p:cTn>
                                        <p:tgtEl>
                                          <p:spTgt spid="256003"/>
                                        </p:tgtEl>
                                        <p:attrNameLst>
                                          <p:attrName>style.visibility</p:attrName>
                                        </p:attrNameLst>
                                      </p:cBhvr>
                                      <p:to>
                                        <p:strVal val="visible"/>
                                      </p:to>
                                    </p:set>
                                    <p:animEffect transition="in" filter="fade">
                                      <p:cBhvr>
                                        <p:cTn id="34" dur="500"/>
                                        <p:tgtEl>
                                          <p:spTgt spid="256003"/>
                                        </p:tgtEl>
                                      </p:cBhvr>
                                    </p:animEffec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2" grpId="1" animBg="1"/>
      <p:bldP spid="13" grpId="0" animBg="1"/>
      <p:bldP spid="13" grpId="1" animBg="1"/>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Create, Map and Run</a:t>
            </a:r>
            <a:endParaRPr lang="en-US" b="1" dirty="0">
              <a:solidFill>
                <a:srgbClr val="6BB224"/>
              </a:solidFill>
            </a:endParaRPr>
          </a:p>
        </p:txBody>
      </p:sp>
      <p:sp>
        <p:nvSpPr>
          <p:cNvPr id="3" name="Content Placeholder 2"/>
          <p:cNvSpPr>
            <a:spLocks noGrp="1"/>
          </p:cNvSpPr>
          <p:nvPr>
            <p:ph idx="1"/>
          </p:nvPr>
        </p:nvSpPr>
        <p:spPr/>
        <p:txBody>
          <a:bodyPr/>
          <a:lstStyle/>
          <a:p>
            <a:r>
              <a:rPr lang="en-US" dirty="0" smtClean="0"/>
              <a:t>Winshuttle Data Dictionary</a:t>
            </a:r>
          </a:p>
          <a:p>
            <a:pPr lvl="1"/>
            <a:r>
              <a:rPr lang="en-US" dirty="0" smtClean="0"/>
              <a:t>Unsynchronized tables</a:t>
            </a:r>
          </a:p>
          <a:p>
            <a:pPr lvl="2"/>
            <a:r>
              <a:rPr lang="en-US" dirty="0"/>
              <a:t>R</a:t>
            </a:r>
            <a:r>
              <a:rPr lang="en-US" dirty="0" smtClean="0"/>
              <a:t>ed</a:t>
            </a:r>
          </a:p>
          <a:p>
            <a:pPr lvl="2"/>
            <a:r>
              <a:rPr lang="en-US" dirty="0" smtClean="0"/>
              <a:t>Italicized</a:t>
            </a:r>
          </a:p>
          <a:p>
            <a:pPr lvl="1"/>
            <a:r>
              <a:rPr lang="en-US" dirty="0" smtClean="0"/>
              <a:t>Synchronized tables</a:t>
            </a:r>
          </a:p>
          <a:p>
            <a:pPr lvl="2"/>
            <a:r>
              <a:rPr lang="en-US" dirty="0" smtClean="0"/>
              <a:t>Black</a:t>
            </a:r>
          </a:p>
          <a:p>
            <a:pPr lvl="2"/>
            <a:r>
              <a:rPr lang="en-US" dirty="0" smtClean="0"/>
              <a:t>Table name</a:t>
            </a:r>
          </a:p>
          <a:p>
            <a:pPr lvl="2"/>
            <a:r>
              <a:rPr lang="en-US" dirty="0" smtClean="0"/>
              <a:t>Description</a:t>
            </a:r>
          </a:p>
          <a:p>
            <a:pPr lvl="2"/>
            <a:endParaRPr lang="en-US" dirty="0"/>
          </a:p>
        </p:txBody>
      </p:sp>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42719" y="862803"/>
            <a:ext cx="2790825" cy="5562600"/>
          </a:xfrm>
          <a:prstGeom prst="rect">
            <a:avLst/>
          </a:prstGeom>
          <a:noFill/>
          <a:ln>
            <a:noFill/>
          </a:ln>
          <a:effectLst>
            <a:outerShdw blurRad="190500" algn="ctr" rotWithShape="0">
              <a:schemeClr val="tx1">
                <a:alpha val="70000"/>
              </a:scheme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 name="Chevron 7"/>
          <p:cNvSpPr/>
          <p:nvPr/>
        </p:nvSpPr>
        <p:spPr>
          <a:xfrm>
            <a:off x="7772400" y="91981"/>
            <a:ext cx="922288" cy="597877"/>
          </a:xfrm>
          <a:prstGeom prst="chevron">
            <a:avLst>
              <a:gd name="adj" fmla="val 40000"/>
            </a:avLst>
          </a:prstGeom>
          <a:solidFill>
            <a:srgbClr val="C00000"/>
          </a:solidFill>
        </p:spPr>
        <p:style>
          <a:lnRef idx="2">
            <a:schemeClr val="lt1">
              <a:hueOff val="0"/>
              <a:satOff val="0"/>
              <a:lumOff val="0"/>
              <a:alphaOff val="0"/>
            </a:schemeClr>
          </a:lnRef>
          <a:fillRef idx="1">
            <a:scrgbClr r="0" g="0" b="0"/>
          </a:fillRef>
          <a:effectRef idx="0">
            <a:schemeClr val="accent3">
              <a:hueOff val="0"/>
              <a:satOff val="0"/>
              <a:lumOff val="0"/>
              <a:alphaOff val="0"/>
            </a:schemeClr>
          </a:effectRef>
          <a:fontRef idx="minor">
            <a:schemeClr val="lt1"/>
          </a:fontRef>
        </p:style>
        <p:txBody>
          <a:bodyPr/>
          <a:lstStyle/>
          <a:p>
            <a:r>
              <a:rPr lang="en-US" sz="3600" dirty="0">
                <a:latin typeface="Broadway" panose="04040905080B02020502" pitchFamily="82" charset="0"/>
              </a:rPr>
              <a:t>Q</a:t>
            </a:r>
          </a:p>
        </p:txBody>
      </p:sp>
    </p:spTree>
    <p:extLst>
      <p:ext uri="{BB962C8B-B14F-4D97-AF65-F5344CB8AC3E}">
        <p14:creationId xmlns:p14="http://schemas.microsoft.com/office/powerpoint/2010/main" val="86196134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par>
                          <p:cTn id="7" fill="hold">
                            <p:stCondLst>
                              <p:cond delay="0"/>
                            </p:stCondLst>
                            <p:childTnLst>
                              <p:par>
                                <p:cTn id="8" presetID="10" presetClass="entr" presetSubtype="0" fill="hold" nodeType="afterEffect">
                                  <p:stCondLst>
                                    <p:cond delay="0"/>
                                  </p:stCondLst>
                                  <p:childTnLst>
                                    <p:set>
                                      <p:cBhvr>
                                        <p:cTn id="9" dur="1" fill="hold">
                                          <p:stCondLst>
                                            <p:cond delay="0"/>
                                          </p:stCondLst>
                                        </p:cTn>
                                        <p:tgtEl>
                                          <p:spTgt spid="3">
                                            <p:txEl>
                                              <p:pRg st="2" end="2"/>
                                            </p:txEl>
                                          </p:spTgt>
                                        </p:tgtEl>
                                        <p:attrNameLst>
                                          <p:attrName>style.visibility</p:attrName>
                                        </p:attrNameLst>
                                      </p:cBhvr>
                                      <p:to>
                                        <p:strVal val="visible"/>
                                      </p:to>
                                    </p:set>
                                    <p:animEffect transition="in" filter="fade">
                                      <p:cBhvr>
                                        <p:cTn id="10" dur="500"/>
                                        <p:tgtEl>
                                          <p:spTgt spid="3">
                                            <p:txEl>
                                              <p:pRg st="2" end="2"/>
                                            </p:txEl>
                                          </p:spTgt>
                                        </p:tgtEl>
                                      </p:cBhvr>
                                    </p:animEffect>
                                  </p:childTnLst>
                                </p:cTn>
                              </p:par>
                            </p:childTnLst>
                          </p:cTn>
                        </p:par>
                        <p:par>
                          <p:cTn id="11" fill="hold">
                            <p:stCondLst>
                              <p:cond delay="500"/>
                            </p:stCondLst>
                            <p:childTnLst>
                              <p:par>
                                <p:cTn id="12" presetID="10" presetClass="entr" presetSubtype="0" fill="hold" nodeType="afterEffect">
                                  <p:stCondLst>
                                    <p:cond delay="0"/>
                                  </p:stCondLst>
                                  <p:childTnLst>
                                    <p:set>
                                      <p:cBhvr>
                                        <p:cTn id="13" dur="1" fill="hold">
                                          <p:stCondLst>
                                            <p:cond delay="0"/>
                                          </p:stCondLst>
                                        </p:cTn>
                                        <p:tgtEl>
                                          <p:spTgt spid="3">
                                            <p:txEl>
                                              <p:pRg st="3" end="3"/>
                                            </p:txEl>
                                          </p:spTgt>
                                        </p:tgtEl>
                                        <p:attrNameLst>
                                          <p:attrName>style.visibility</p:attrName>
                                        </p:attrNameLst>
                                      </p:cBhvr>
                                      <p:to>
                                        <p:strVal val="visible"/>
                                      </p:to>
                                    </p:set>
                                    <p:animEffect transition="in" filter="fade">
                                      <p:cBhvr>
                                        <p:cTn id="14" dur="500"/>
                                        <p:tgtEl>
                                          <p:spTgt spid="3">
                                            <p:txEl>
                                              <p:pRg st="3" end="3"/>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par>
                          <p:cTn id="19" fill="hold">
                            <p:stCondLst>
                              <p:cond delay="0"/>
                            </p:stCondLst>
                            <p:childTnLst>
                              <p:par>
                                <p:cTn id="20" presetID="10" presetClass="entr" presetSubtype="0" fill="hold" nodeType="afterEffect">
                                  <p:stCondLst>
                                    <p:cond delay="0"/>
                                  </p:stCondLst>
                                  <p:childTnLst>
                                    <p:set>
                                      <p:cBhvr>
                                        <p:cTn id="21" dur="1" fill="hold">
                                          <p:stCondLst>
                                            <p:cond delay="0"/>
                                          </p:stCondLst>
                                        </p:cTn>
                                        <p:tgtEl>
                                          <p:spTgt spid="3">
                                            <p:txEl>
                                              <p:pRg st="5" end="5"/>
                                            </p:txEl>
                                          </p:spTgt>
                                        </p:tgtEl>
                                        <p:attrNameLst>
                                          <p:attrName>style.visibility</p:attrName>
                                        </p:attrNameLst>
                                      </p:cBhvr>
                                      <p:to>
                                        <p:strVal val="visible"/>
                                      </p:to>
                                    </p:set>
                                    <p:animEffect transition="in" filter="fade">
                                      <p:cBhvr>
                                        <p:cTn id="22" dur="500"/>
                                        <p:tgtEl>
                                          <p:spTgt spid="3">
                                            <p:txEl>
                                              <p:pRg st="5" end="5"/>
                                            </p:txEl>
                                          </p:spTgt>
                                        </p:tgtEl>
                                      </p:cBhvr>
                                    </p:animEffect>
                                  </p:childTnLst>
                                </p:cTn>
                              </p:par>
                            </p:childTnLst>
                          </p:cTn>
                        </p:par>
                        <p:par>
                          <p:cTn id="23" fill="hold">
                            <p:stCondLst>
                              <p:cond delay="500"/>
                            </p:stCondLst>
                            <p:childTnLst>
                              <p:par>
                                <p:cTn id="24" presetID="10" presetClass="entr" presetSubtype="0" fill="hold" nodeType="afterEffect">
                                  <p:stCondLst>
                                    <p:cond delay="0"/>
                                  </p:stCondLst>
                                  <p:childTnLst>
                                    <p:set>
                                      <p:cBhvr>
                                        <p:cTn id="25" dur="1" fill="hold">
                                          <p:stCondLst>
                                            <p:cond delay="0"/>
                                          </p:stCondLst>
                                        </p:cTn>
                                        <p:tgtEl>
                                          <p:spTgt spid="3">
                                            <p:txEl>
                                              <p:pRg st="6" end="6"/>
                                            </p:txEl>
                                          </p:spTgt>
                                        </p:tgtEl>
                                        <p:attrNameLst>
                                          <p:attrName>style.visibility</p:attrName>
                                        </p:attrNameLst>
                                      </p:cBhvr>
                                      <p:to>
                                        <p:strVal val="visible"/>
                                      </p:to>
                                    </p:set>
                                    <p:animEffect transition="in" filter="fade">
                                      <p:cBhvr>
                                        <p:cTn id="26" dur="500"/>
                                        <p:tgtEl>
                                          <p:spTgt spid="3">
                                            <p:txEl>
                                              <p:pRg st="6" end="6"/>
                                            </p:txEl>
                                          </p:spTgt>
                                        </p:tgtEl>
                                      </p:cBhvr>
                                    </p:animEffect>
                                  </p:childTnLst>
                                </p:cTn>
                              </p:par>
                            </p:childTnLst>
                          </p:cTn>
                        </p:par>
                        <p:par>
                          <p:cTn id="27" fill="hold">
                            <p:stCondLst>
                              <p:cond delay="1000"/>
                            </p:stCondLst>
                            <p:childTnLst>
                              <p:par>
                                <p:cTn id="28" presetID="10" presetClass="entr" presetSubtype="0" fill="hold" nodeType="afterEffect">
                                  <p:stCondLst>
                                    <p:cond delay="0"/>
                                  </p:stCondLst>
                                  <p:childTnLst>
                                    <p:set>
                                      <p:cBhvr>
                                        <p:cTn id="29" dur="1" fill="hold">
                                          <p:stCondLst>
                                            <p:cond delay="0"/>
                                          </p:stCondLst>
                                        </p:cTn>
                                        <p:tgtEl>
                                          <p:spTgt spid="3">
                                            <p:txEl>
                                              <p:pRg st="7" end="7"/>
                                            </p:txEl>
                                          </p:spTgt>
                                        </p:tgtEl>
                                        <p:attrNameLst>
                                          <p:attrName>style.visibility</p:attrName>
                                        </p:attrNameLst>
                                      </p:cBhvr>
                                      <p:to>
                                        <p:strVal val="visible"/>
                                      </p:to>
                                    </p:set>
                                    <p:animEffect transition="in" filter="fade">
                                      <p:cBhvr>
                                        <p:cTn id="30" dur="5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8"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145639" y="1333500"/>
            <a:ext cx="2840035" cy="3945389"/>
          </a:xfrm>
          <a:prstGeom prst="rect">
            <a:avLst/>
          </a:prstGeom>
          <a:noFill/>
          <a:ln>
            <a:noFill/>
          </a:ln>
          <a:effectLst>
            <a:outerShdw blurRad="190500" algn="ctr" rotWithShape="0">
              <a:schemeClr val="tx1">
                <a:alpha val="70000"/>
              </a:scheme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itle 1"/>
          <p:cNvSpPr>
            <a:spLocks noGrp="1"/>
          </p:cNvSpPr>
          <p:nvPr>
            <p:ph type="title"/>
          </p:nvPr>
        </p:nvSpPr>
        <p:spPr/>
        <p:txBody>
          <a:bodyPr/>
          <a:lstStyle/>
          <a:p>
            <a:r>
              <a:rPr lang="en-US" dirty="0" smtClean="0"/>
              <a:t>Create, Map and Run</a:t>
            </a:r>
            <a:endParaRPr lang="en-US" b="1" dirty="0">
              <a:solidFill>
                <a:srgbClr val="6BB224"/>
              </a:solidFill>
            </a:endParaRPr>
          </a:p>
        </p:txBody>
      </p:sp>
      <p:sp>
        <p:nvSpPr>
          <p:cNvPr id="3" name="Content Placeholder 2"/>
          <p:cNvSpPr>
            <a:spLocks noGrp="1"/>
          </p:cNvSpPr>
          <p:nvPr>
            <p:ph idx="1"/>
          </p:nvPr>
        </p:nvSpPr>
        <p:spPr>
          <a:xfrm>
            <a:off x="457200" y="1259114"/>
            <a:ext cx="8229600" cy="4945743"/>
          </a:xfrm>
        </p:spPr>
        <p:txBody>
          <a:bodyPr/>
          <a:lstStyle/>
          <a:p>
            <a:r>
              <a:rPr lang="en-US" dirty="0" smtClean="0"/>
              <a:t>Synchronizing Tables </a:t>
            </a:r>
          </a:p>
          <a:p>
            <a:pPr lvl="1"/>
            <a:r>
              <a:rPr lang="en-US" dirty="0" smtClean="0"/>
              <a:t>#1 Manual</a:t>
            </a:r>
          </a:p>
          <a:p>
            <a:pPr lvl="2"/>
            <a:r>
              <a:rPr lang="en-US" dirty="0" smtClean="0"/>
              <a:t>Table, Category or Data Dictionary </a:t>
            </a:r>
          </a:p>
          <a:p>
            <a:pPr lvl="2"/>
            <a:r>
              <a:rPr lang="en-US" dirty="0" smtClean="0"/>
              <a:t>Right click</a:t>
            </a:r>
          </a:p>
          <a:p>
            <a:pPr lvl="2"/>
            <a:r>
              <a:rPr lang="en-US" dirty="0" smtClean="0"/>
              <a:t>Select Synchronize</a:t>
            </a:r>
          </a:p>
          <a:p>
            <a:pPr lvl="1"/>
            <a:endParaRPr lang="en-US" dirty="0" smtClean="0"/>
          </a:p>
          <a:p>
            <a:pPr lvl="1"/>
            <a:r>
              <a:rPr lang="en-US" dirty="0" smtClean="0"/>
              <a:t>#2 Drag and Drop</a:t>
            </a:r>
          </a:p>
          <a:p>
            <a:pPr lvl="2"/>
            <a:r>
              <a:rPr lang="en-US" dirty="0" smtClean="0"/>
              <a:t>Highlight table</a:t>
            </a:r>
          </a:p>
          <a:p>
            <a:pPr lvl="2"/>
            <a:r>
              <a:rPr lang="en-US" dirty="0" smtClean="0"/>
              <a:t>Drag to Query Builder</a:t>
            </a:r>
          </a:p>
          <a:p>
            <a:pPr lvl="2"/>
            <a:endParaRPr lang="en-US" dirty="0"/>
          </a:p>
        </p:txBody>
      </p:sp>
      <p:cxnSp>
        <p:nvCxnSpPr>
          <p:cNvPr id="8" name="Straight Arrow Connector 7"/>
          <p:cNvCxnSpPr/>
          <p:nvPr/>
        </p:nvCxnSpPr>
        <p:spPr>
          <a:xfrm>
            <a:off x="5633584" y="3919205"/>
            <a:ext cx="1436178" cy="0"/>
          </a:xfrm>
          <a:prstGeom prst="straightConnector1">
            <a:avLst/>
          </a:prstGeom>
          <a:ln w="28575">
            <a:solidFill>
              <a:schemeClr val="tx2">
                <a:lumMod val="75000"/>
              </a:schemeClr>
            </a:solidFill>
            <a:tailEnd type="arrow"/>
          </a:ln>
        </p:spPr>
        <p:style>
          <a:lnRef idx="2">
            <a:schemeClr val="accent1"/>
          </a:lnRef>
          <a:fillRef idx="0">
            <a:schemeClr val="accent1"/>
          </a:fillRef>
          <a:effectRef idx="1">
            <a:schemeClr val="accent1"/>
          </a:effectRef>
          <a:fontRef idx="minor">
            <a:schemeClr val="tx1"/>
          </a:fontRef>
        </p:style>
      </p:cxnSp>
      <p:sp>
        <p:nvSpPr>
          <p:cNvPr id="9" name="Chevron 8"/>
          <p:cNvSpPr/>
          <p:nvPr/>
        </p:nvSpPr>
        <p:spPr>
          <a:xfrm>
            <a:off x="7772400" y="91981"/>
            <a:ext cx="922288" cy="597877"/>
          </a:xfrm>
          <a:prstGeom prst="chevron">
            <a:avLst>
              <a:gd name="adj" fmla="val 40000"/>
            </a:avLst>
          </a:prstGeom>
          <a:solidFill>
            <a:srgbClr val="C00000"/>
          </a:solidFill>
        </p:spPr>
        <p:style>
          <a:lnRef idx="2">
            <a:schemeClr val="lt1">
              <a:hueOff val="0"/>
              <a:satOff val="0"/>
              <a:lumOff val="0"/>
              <a:alphaOff val="0"/>
            </a:schemeClr>
          </a:lnRef>
          <a:fillRef idx="1">
            <a:scrgbClr r="0" g="0" b="0"/>
          </a:fillRef>
          <a:effectRef idx="0">
            <a:schemeClr val="accent3">
              <a:hueOff val="0"/>
              <a:satOff val="0"/>
              <a:lumOff val="0"/>
              <a:alphaOff val="0"/>
            </a:schemeClr>
          </a:effectRef>
          <a:fontRef idx="minor">
            <a:schemeClr val="lt1"/>
          </a:fontRef>
        </p:style>
        <p:txBody>
          <a:bodyPr/>
          <a:lstStyle/>
          <a:p>
            <a:r>
              <a:rPr lang="en-US" sz="3600" dirty="0">
                <a:latin typeface="Broadway" panose="04040905080B02020502" pitchFamily="82" charset="0"/>
              </a:rPr>
              <a:t>Q</a:t>
            </a:r>
          </a:p>
        </p:txBody>
      </p:sp>
    </p:spTree>
    <p:extLst>
      <p:ext uri="{BB962C8B-B14F-4D97-AF65-F5344CB8AC3E}">
        <p14:creationId xmlns:p14="http://schemas.microsoft.com/office/powerpoint/2010/main" val="134348130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par>
                          <p:cTn id="7" fill="hold">
                            <p:stCondLst>
                              <p:cond delay="0"/>
                            </p:stCondLst>
                            <p:childTnLst>
                              <p:par>
                                <p:cTn id="8" presetID="10" presetClass="entr" presetSubtype="0" fill="hold" nodeType="afterEffect">
                                  <p:stCondLst>
                                    <p:cond delay="0"/>
                                  </p:stCondLst>
                                  <p:childTnLst>
                                    <p:set>
                                      <p:cBhvr>
                                        <p:cTn id="9" dur="1" fill="hold">
                                          <p:stCondLst>
                                            <p:cond delay="0"/>
                                          </p:stCondLst>
                                        </p:cTn>
                                        <p:tgtEl>
                                          <p:spTgt spid="1028"/>
                                        </p:tgtEl>
                                        <p:attrNameLst>
                                          <p:attrName>style.visibility</p:attrName>
                                        </p:attrNameLst>
                                      </p:cBhvr>
                                      <p:to>
                                        <p:strVal val="visible"/>
                                      </p:to>
                                    </p:set>
                                    <p:animEffect transition="in" filter="fade">
                                      <p:cBhvr>
                                        <p:cTn id="10" dur="500"/>
                                        <p:tgtEl>
                                          <p:spTgt spid="1028"/>
                                        </p:tgtEl>
                                      </p:cBhvr>
                                    </p:animEffect>
                                  </p:childTnLst>
                                </p:cTn>
                              </p:par>
                            </p:childTnLst>
                          </p:cTn>
                        </p:par>
                        <p:par>
                          <p:cTn id="11" fill="hold">
                            <p:stCondLst>
                              <p:cond delay="500"/>
                            </p:stCondLst>
                            <p:childTnLst>
                              <p:par>
                                <p:cTn id="12" presetID="10" presetClass="entr" presetSubtype="0" fill="hold" nodeType="afterEffect">
                                  <p:stCondLst>
                                    <p:cond delay="0"/>
                                  </p:stCondLst>
                                  <p:childTnLst>
                                    <p:set>
                                      <p:cBhvr>
                                        <p:cTn id="13" dur="1" fill="hold">
                                          <p:stCondLst>
                                            <p:cond delay="0"/>
                                          </p:stCondLst>
                                        </p:cTn>
                                        <p:tgtEl>
                                          <p:spTgt spid="3">
                                            <p:txEl>
                                              <p:pRg st="2" end="2"/>
                                            </p:txEl>
                                          </p:spTgt>
                                        </p:tgtEl>
                                        <p:attrNameLst>
                                          <p:attrName>style.visibility</p:attrName>
                                        </p:attrNameLst>
                                      </p:cBhvr>
                                      <p:to>
                                        <p:strVal val="visible"/>
                                      </p:to>
                                    </p:set>
                                    <p:animEffect transition="in" filter="fade">
                                      <p:cBhvr>
                                        <p:cTn id="14" dur="500"/>
                                        <p:tgtEl>
                                          <p:spTgt spid="3">
                                            <p:txEl>
                                              <p:pRg st="2" end="2"/>
                                            </p:txEl>
                                          </p:spTgt>
                                        </p:tgtEl>
                                      </p:cBhvr>
                                    </p:animEffect>
                                  </p:childTnLst>
                                </p:cTn>
                              </p:par>
                            </p:childTnLst>
                          </p:cTn>
                        </p:par>
                        <p:par>
                          <p:cTn id="15" fill="hold">
                            <p:stCondLst>
                              <p:cond delay="1000"/>
                            </p:stCondLst>
                            <p:childTnLst>
                              <p:par>
                                <p:cTn id="16" presetID="10" presetClass="entr" presetSubtype="0" fill="hold" nodeType="afterEffect">
                                  <p:stCondLst>
                                    <p:cond delay="0"/>
                                  </p:stCondLst>
                                  <p:childTnLst>
                                    <p:set>
                                      <p:cBhvr>
                                        <p:cTn id="17" dur="1" fill="hold">
                                          <p:stCondLst>
                                            <p:cond delay="0"/>
                                          </p:stCondLst>
                                        </p:cTn>
                                        <p:tgtEl>
                                          <p:spTgt spid="3">
                                            <p:txEl>
                                              <p:pRg st="3" end="3"/>
                                            </p:txEl>
                                          </p:spTgt>
                                        </p:tgtEl>
                                        <p:attrNameLst>
                                          <p:attrName>style.visibility</p:attrName>
                                        </p:attrNameLst>
                                      </p:cBhvr>
                                      <p:to>
                                        <p:strVal val="visible"/>
                                      </p:to>
                                    </p:set>
                                    <p:animEffect transition="in" filter="fade">
                                      <p:cBhvr>
                                        <p:cTn id="18" dur="500"/>
                                        <p:tgtEl>
                                          <p:spTgt spid="3">
                                            <p:txEl>
                                              <p:pRg st="3" end="3"/>
                                            </p:txEl>
                                          </p:spTgt>
                                        </p:tgtEl>
                                      </p:cBhvr>
                                    </p:animEffect>
                                  </p:childTnLst>
                                </p:cTn>
                              </p:par>
                            </p:childTnLst>
                          </p:cTn>
                        </p:par>
                        <p:par>
                          <p:cTn id="19" fill="hold">
                            <p:stCondLst>
                              <p:cond delay="1500"/>
                            </p:stCondLst>
                            <p:childTnLst>
                              <p:par>
                                <p:cTn id="20" presetID="10" presetClass="entr" presetSubtype="0" fill="hold" nodeType="after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fade">
                                      <p:cBhvr>
                                        <p:cTn id="22" dur="500"/>
                                        <p:tgtEl>
                                          <p:spTgt spid="3">
                                            <p:txEl>
                                              <p:pRg st="4" end="4"/>
                                            </p:txEl>
                                          </p:spTgt>
                                        </p:tgtEl>
                                      </p:cBhvr>
                                    </p:animEffect>
                                  </p:childTnLst>
                                </p:cTn>
                              </p:par>
                              <p:par>
                                <p:cTn id="23" presetID="22" presetClass="entr" presetSubtype="8" fill="hold" nodeType="with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wipe(left)">
                                      <p:cBhvr>
                                        <p:cTn id="25" dur="500"/>
                                        <p:tgtEl>
                                          <p:spTgt spid="8"/>
                                        </p:tgtEl>
                                      </p:cBhvr>
                                    </p:animEffect>
                                  </p:childTnLst>
                                </p:cTn>
                              </p:par>
                            </p:childTnLst>
                          </p:cTn>
                        </p:par>
                      </p:childTnLst>
                    </p:cTn>
                  </p:par>
                  <p:par>
                    <p:cTn id="26" fill="hold">
                      <p:stCondLst>
                        <p:cond delay="indefinite"/>
                      </p:stCondLst>
                      <p:childTnLst>
                        <p:par>
                          <p:cTn id="27" fill="hold">
                            <p:stCondLst>
                              <p:cond delay="0"/>
                            </p:stCondLst>
                            <p:childTnLst>
                              <p:par>
                                <p:cTn id="28" presetID="1" presetClass="entr" presetSubtype="0" fill="hold" nodeType="clickEffect">
                                  <p:stCondLst>
                                    <p:cond delay="0"/>
                                  </p:stCondLst>
                                  <p:childTnLst>
                                    <p:set>
                                      <p:cBhvr>
                                        <p:cTn id="29" dur="1" fill="hold">
                                          <p:stCondLst>
                                            <p:cond delay="0"/>
                                          </p:stCondLst>
                                        </p:cTn>
                                        <p:tgtEl>
                                          <p:spTgt spid="3">
                                            <p:txEl>
                                              <p:pRg st="6" end="6"/>
                                            </p:txEl>
                                          </p:spTgt>
                                        </p:tgtEl>
                                        <p:attrNameLst>
                                          <p:attrName>style.visibility</p:attrName>
                                        </p:attrNameLst>
                                      </p:cBhvr>
                                      <p:to>
                                        <p:strVal val="visible"/>
                                      </p:to>
                                    </p:set>
                                  </p:childTnLst>
                                </p:cTn>
                              </p:par>
                            </p:childTnLst>
                          </p:cTn>
                        </p:par>
                        <p:par>
                          <p:cTn id="30" fill="hold">
                            <p:stCondLst>
                              <p:cond delay="0"/>
                            </p:stCondLst>
                            <p:childTnLst>
                              <p:par>
                                <p:cTn id="31" presetID="10" presetClass="entr" presetSubtype="0" fill="hold" nodeType="afterEffect">
                                  <p:stCondLst>
                                    <p:cond delay="0"/>
                                  </p:stCondLst>
                                  <p:childTnLst>
                                    <p:set>
                                      <p:cBhvr>
                                        <p:cTn id="32" dur="1" fill="hold">
                                          <p:stCondLst>
                                            <p:cond delay="0"/>
                                          </p:stCondLst>
                                        </p:cTn>
                                        <p:tgtEl>
                                          <p:spTgt spid="3">
                                            <p:txEl>
                                              <p:pRg st="7" end="7"/>
                                            </p:txEl>
                                          </p:spTgt>
                                        </p:tgtEl>
                                        <p:attrNameLst>
                                          <p:attrName>style.visibility</p:attrName>
                                        </p:attrNameLst>
                                      </p:cBhvr>
                                      <p:to>
                                        <p:strVal val="visible"/>
                                      </p:to>
                                    </p:set>
                                    <p:animEffect transition="in" filter="fade">
                                      <p:cBhvr>
                                        <p:cTn id="33" dur="500"/>
                                        <p:tgtEl>
                                          <p:spTgt spid="3">
                                            <p:txEl>
                                              <p:pRg st="7" end="7"/>
                                            </p:txEl>
                                          </p:spTgt>
                                        </p:tgtEl>
                                      </p:cBhvr>
                                    </p:animEffect>
                                  </p:childTnLst>
                                </p:cTn>
                              </p:par>
                            </p:childTnLst>
                          </p:cTn>
                        </p:par>
                        <p:par>
                          <p:cTn id="34" fill="hold">
                            <p:stCondLst>
                              <p:cond delay="500"/>
                            </p:stCondLst>
                            <p:childTnLst>
                              <p:par>
                                <p:cTn id="35" presetID="10" presetClass="entr" presetSubtype="0" fill="hold" nodeType="afterEffect">
                                  <p:stCondLst>
                                    <p:cond delay="0"/>
                                  </p:stCondLst>
                                  <p:childTnLst>
                                    <p:set>
                                      <p:cBhvr>
                                        <p:cTn id="36" dur="1" fill="hold">
                                          <p:stCondLst>
                                            <p:cond delay="0"/>
                                          </p:stCondLst>
                                        </p:cTn>
                                        <p:tgtEl>
                                          <p:spTgt spid="3">
                                            <p:txEl>
                                              <p:pRg st="8" end="8"/>
                                            </p:txEl>
                                          </p:spTgt>
                                        </p:tgtEl>
                                        <p:attrNameLst>
                                          <p:attrName>style.visibility</p:attrName>
                                        </p:attrNameLst>
                                      </p:cBhvr>
                                      <p:to>
                                        <p:strVal val="visible"/>
                                      </p:to>
                                    </p:set>
                                    <p:animEffect transition="in" filter="fade">
                                      <p:cBhvr>
                                        <p:cTn id="37" dur="500"/>
                                        <p:tgtEl>
                                          <p:spTgt spid="3">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Create, Map and Run</a:t>
            </a:r>
            <a:endParaRPr lang="en-US" b="1" dirty="0">
              <a:solidFill>
                <a:srgbClr val="6BB224"/>
              </a:solidFill>
            </a:endParaRPr>
          </a:p>
        </p:txBody>
      </p:sp>
      <p:sp>
        <p:nvSpPr>
          <p:cNvPr id="3" name="Content Placeholder 2"/>
          <p:cNvSpPr>
            <a:spLocks noGrp="1"/>
          </p:cNvSpPr>
          <p:nvPr>
            <p:ph idx="1"/>
          </p:nvPr>
        </p:nvSpPr>
        <p:spPr>
          <a:xfrm>
            <a:off x="457200" y="1259114"/>
            <a:ext cx="8229600" cy="4902200"/>
          </a:xfrm>
        </p:spPr>
        <p:txBody>
          <a:bodyPr>
            <a:normAutofit/>
          </a:bodyPr>
          <a:lstStyle/>
          <a:p>
            <a:r>
              <a:rPr lang="en-US" dirty="0" smtClean="0"/>
              <a:t>Adding </a:t>
            </a:r>
            <a:r>
              <a:rPr lang="en-US" dirty="0"/>
              <a:t>T</a:t>
            </a:r>
            <a:r>
              <a:rPr lang="en-US" dirty="0" smtClean="0"/>
              <a:t>ables to Data Dictionary / Query Builder</a:t>
            </a:r>
          </a:p>
          <a:p>
            <a:pPr lvl="1"/>
            <a:r>
              <a:rPr lang="en-US" dirty="0" smtClean="0"/>
              <a:t> #1 Add to Query button</a:t>
            </a:r>
          </a:p>
          <a:p>
            <a:pPr lvl="2"/>
            <a:r>
              <a:rPr lang="en-US" dirty="0" smtClean="0"/>
              <a:t>Enter Table(s) Name</a:t>
            </a:r>
          </a:p>
          <a:p>
            <a:pPr marL="914400" lvl="2" indent="0">
              <a:buNone/>
            </a:pPr>
            <a:endParaRPr lang="en-US" dirty="0" smtClean="0"/>
          </a:p>
          <a:p>
            <a:pPr lvl="1"/>
            <a:endParaRPr lang="en-US" b="1" i="1" dirty="0" smtClean="0">
              <a:solidFill>
                <a:srgbClr val="6BB224"/>
              </a:solidFill>
            </a:endParaRPr>
          </a:p>
          <a:p>
            <a:pPr lvl="1"/>
            <a:r>
              <a:rPr lang="en-US" b="1" i="1" dirty="0" smtClean="0">
                <a:solidFill>
                  <a:srgbClr val="6BB224"/>
                </a:solidFill>
              </a:rPr>
              <a:t>Results:</a:t>
            </a:r>
            <a:endParaRPr lang="en-US" b="1" i="1" dirty="0">
              <a:solidFill>
                <a:srgbClr val="6BB224"/>
              </a:solidFill>
            </a:endParaRPr>
          </a:p>
          <a:p>
            <a:pPr lvl="2"/>
            <a:r>
              <a:rPr lang="en-US" dirty="0" smtClean="0"/>
              <a:t>Table(s) added to Data Dictionary and synched</a:t>
            </a:r>
          </a:p>
          <a:p>
            <a:pPr lvl="2"/>
            <a:r>
              <a:rPr lang="en-US" dirty="0" smtClean="0"/>
              <a:t>Table(s) added to Query Builder</a:t>
            </a:r>
          </a:p>
          <a:p>
            <a:pPr lvl="2"/>
            <a:endParaRPr lang="en-US" dirty="0"/>
          </a:p>
        </p:txBody>
      </p:sp>
      <p:pic>
        <p:nvPicPr>
          <p:cNvPr id="409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74877" y="1925570"/>
            <a:ext cx="2771775" cy="1162050"/>
          </a:xfrm>
          <a:prstGeom prst="rect">
            <a:avLst/>
          </a:prstGeom>
          <a:noFill/>
          <a:ln>
            <a:noFill/>
          </a:ln>
          <a:effectLst>
            <a:outerShdw blurRad="190500" algn="ctr" rotWithShape="0">
              <a:schemeClr val="tx1">
                <a:alpha val="70000"/>
              </a:scheme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 name="Chevron 7"/>
          <p:cNvSpPr/>
          <p:nvPr/>
        </p:nvSpPr>
        <p:spPr>
          <a:xfrm>
            <a:off x="7772400" y="91981"/>
            <a:ext cx="922288" cy="597877"/>
          </a:xfrm>
          <a:prstGeom prst="chevron">
            <a:avLst>
              <a:gd name="adj" fmla="val 40000"/>
            </a:avLst>
          </a:prstGeom>
          <a:solidFill>
            <a:srgbClr val="C00000"/>
          </a:solidFill>
        </p:spPr>
        <p:style>
          <a:lnRef idx="2">
            <a:schemeClr val="lt1">
              <a:hueOff val="0"/>
              <a:satOff val="0"/>
              <a:lumOff val="0"/>
              <a:alphaOff val="0"/>
            </a:schemeClr>
          </a:lnRef>
          <a:fillRef idx="1">
            <a:scrgbClr r="0" g="0" b="0"/>
          </a:fillRef>
          <a:effectRef idx="0">
            <a:schemeClr val="accent3">
              <a:hueOff val="0"/>
              <a:satOff val="0"/>
              <a:lumOff val="0"/>
              <a:alphaOff val="0"/>
            </a:schemeClr>
          </a:effectRef>
          <a:fontRef idx="minor">
            <a:schemeClr val="lt1"/>
          </a:fontRef>
        </p:style>
        <p:txBody>
          <a:bodyPr/>
          <a:lstStyle/>
          <a:p>
            <a:r>
              <a:rPr lang="en-US" sz="3600" dirty="0">
                <a:latin typeface="Broadway" panose="04040905080B02020502" pitchFamily="82" charset="0"/>
              </a:rPr>
              <a:t>Q</a:t>
            </a:r>
          </a:p>
        </p:txBody>
      </p:sp>
    </p:spTree>
    <p:extLst>
      <p:ext uri="{BB962C8B-B14F-4D97-AF65-F5344CB8AC3E}">
        <p14:creationId xmlns:p14="http://schemas.microsoft.com/office/powerpoint/2010/main" val="293855344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par>
                          <p:cTn id="7" fill="hold">
                            <p:stCondLst>
                              <p:cond delay="0"/>
                            </p:stCondLst>
                            <p:childTnLst>
                              <p:par>
                                <p:cTn id="8" presetID="10" presetClass="entr" presetSubtype="0" fill="hold" nodeType="afterEffect">
                                  <p:stCondLst>
                                    <p:cond delay="0"/>
                                  </p:stCondLst>
                                  <p:childTnLst>
                                    <p:set>
                                      <p:cBhvr>
                                        <p:cTn id="9" dur="1" fill="hold">
                                          <p:stCondLst>
                                            <p:cond delay="0"/>
                                          </p:stCondLst>
                                        </p:cTn>
                                        <p:tgtEl>
                                          <p:spTgt spid="4098"/>
                                        </p:tgtEl>
                                        <p:attrNameLst>
                                          <p:attrName>style.visibility</p:attrName>
                                        </p:attrNameLst>
                                      </p:cBhvr>
                                      <p:to>
                                        <p:strVal val="visible"/>
                                      </p:to>
                                    </p:set>
                                    <p:animEffect transition="in" filter="fade">
                                      <p:cBhvr>
                                        <p:cTn id="10" dur="500"/>
                                        <p:tgtEl>
                                          <p:spTgt spid="4098"/>
                                        </p:tgtEl>
                                      </p:cBhvr>
                                    </p:animEffect>
                                  </p:childTnLst>
                                </p:cTn>
                              </p:par>
                            </p:childTnLst>
                          </p:cTn>
                        </p:par>
                        <p:par>
                          <p:cTn id="11" fill="hold">
                            <p:stCondLst>
                              <p:cond delay="500"/>
                            </p:stCondLst>
                            <p:childTnLst>
                              <p:par>
                                <p:cTn id="12" presetID="10" presetClass="entr" presetSubtype="0" fill="hold" nodeType="afterEffect">
                                  <p:stCondLst>
                                    <p:cond delay="0"/>
                                  </p:stCondLst>
                                  <p:childTnLst>
                                    <p:set>
                                      <p:cBhvr>
                                        <p:cTn id="13" dur="1" fill="hold">
                                          <p:stCondLst>
                                            <p:cond delay="0"/>
                                          </p:stCondLst>
                                        </p:cTn>
                                        <p:tgtEl>
                                          <p:spTgt spid="3">
                                            <p:txEl>
                                              <p:pRg st="2" end="2"/>
                                            </p:txEl>
                                          </p:spTgt>
                                        </p:tgtEl>
                                        <p:attrNameLst>
                                          <p:attrName>style.visibility</p:attrName>
                                        </p:attrNameLst>
                                      </p:cBhvr>
                                      <p:to>
                                        <p:strVal val="visible"/>
                                      </p:to>
                                    </p:set>
                                    <p:animEffect transition="in" filter="fade">
                                      <p:cBhvr>
                                        <p:cTn id="14" dur="500"/>
                                        <p:tgtEl>
                                          <p:spTgt spid="3">
                                            <p:txEl>
                                              <p:pRg st="2" end="2"/>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childTnLst>
                                </p:cTn>
                              </p:par>
                            </p:childTnLst>
                          </p:cTn>
                        </p:par>
                        <p:par>
                          <p:cTn id="19" fill="hold">
                            <p:stCondLst>
                              <p:cond delay="0"/>
                            </p:stCondLst>
                            <p:childTnLst>
                              <p:par>
                                <p:cTn id="20" presetID="10" presetClass="entr" presetSubtype="0" fill="hold" nodeType="afterEffect">
                                  <p:stCondLst>
                                    <p:cond delay="0"/>
                                  </p:stCondLst>
                                  <p:childTnLst>
                                    <p:set>
                                      <p:cBhvr>
                                        <p:cTn id="21" dur="1" fill="hold">
                                          <p:stCondLst>
                                            <p:cond delay="0"/>
                                          </p:stCondLst>
                                        </p:cTn>
                                        <p:tgtEl>
                                          <p:spTgt spid="3">
                                            <p:txEl>
                                              <p:pRg st="6" end="6"/>
                                            </p:txEl>
                                          </p:spTgt>
                                        </p:tgtEl>
                                        <p:attrNameLst>
                                          <p:attrName>style.visibility</p:attrName>
                                        </p:attrNameLst>
                                      </p:cBhvr>
                                      <p:to>
                                        <p:strVal val="visible"/>
                                      </p:to>
                                    </p:set>
                                    <p:animEffect transition="in" filter="fade">
                                      <p:cBhvr>
                                        <p:cTn id="22" dur="500"/>
                                        <p:tgtEl>
                                          <p:spTgt spid="3">
                                            <p:txEl>
                                              <p:pRg st="6" end="6"/>
                                            </p:txEl>
                                          </p:spTgt>
                                        </p:tgtEl>
                                      </p:cBhvr>
                                    </p:animEffect>
                                  </p:childTnLst>
                                </p:cTn>
                              </p:par>
                            </p:childTnLst>
                          </p:cTn>
                        </p:par>
                        <p:par>
                          <p:cTn id="23" fill="hold">
                            <p:stCondLst>
                              <p:cond delay="500"/>
                            </p:stCondLst>
                            <p:childTnLst>
                              <p:par>
                                <p:cTn id="24" presetID="10" presetClass="entr" presetSubtype="0" fill="hold" nodeType="afterEffect">
                                  <p:stCondLst>
                                    <p:cond delay="0"/>
                                  </p:stCondLst>
                                  <p:childTnLst>
                                    <p:set>
                                      <p:cBhvr>
                                        <p:cTn id="25" dur="1" fill="hold">
                                          <p:stCondLst>
                                            <p:cond delay="0"/>
                                          </p:stCondLst>
                                        </p:cTn>
                                        <p:tgtEl>
                                          <p:spTgt spid="3">
                                            <p:txEl>
                                              <p:pRg st="7" end="7"/>
                                            </p:txEl>
                                          </p:spTgt>
                                        </p:tgtEl>
                                        <p:attrNameLst>
                                          <p:attrName>style.visibility</p:attrName>
                                        </p:attrNameLst>
                                      </p:cBhvr>
                                      <p:to>
                                        <p:strVal val="visible"/>
                                      </p:to>
                                    </p:set>
                                    <p:animEffect transition="in" filter="fade">
                                      <p:cBhvr>
                                        <p:cTn id="26" dur="5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Create, Map and Run</a:t>
            </a:r>
            <a:endParaRPr lang="en-US" b="1" dirty="0">
              <a:solidFill>
                <a:srgbClr val="6BB224"/>
              </a:solidFill>
            </a:endParaRPr>
          </a:p>
        </p:txBody>
      </p:sp>
      <p:sp>
        <p:nvSpPr>
          <p:cNvPr id="3" name="Content Placeholder 2"/>
          <p:cNvSpPr>
            <a:spLocks noGrp="1"/>
          </p:cNvSpPr>
          <p:nvPr>
            <p:ph idx="1"/>
          </p:nvPr>
        </p:nvSpPr>
        <p:spPr/>
        <p:txBody>
          <a:bodyPr>
            <a:normAutofit/>
          </a:bodyPr>
          <a:lstStyle/>
          <a:p>
            <a:r>
              <a:rPr lang="en-US" dirty="0"/>
              <a:t>Adding Tables to Data Dictionary / Query Builder</a:t>
            </a:r>
          </a:p>
          <a:p>
            <a:pPr lvl="1"/>
            <a:r>
              <a:rPr lang="en-US" dirty="0" smtClean="0"/>
              <a:t> #2 Search </a:t>
            </a:r>
            <a:r>
              <a:rPr lang="en-US" dirty="0"/>
              <a:t>In Data Dictionary</a:t>
            </a:r>
          </a:p>
          <a:p>
            <a:pPr lvl="2"/>
            <a:r>
              <a:rPr lang="en-US" dirty="0" smtClean="0"/>
              <a:t>SAP/Winshuttle</a:t>
            </a:r>
          </a:p>
          <a:p>
            <a:pPr lvl="2"/>
            <a:r>
              <a:rPr lang="en-US" dirty="0" smtClean="0"/>
              <a:t>Enter Search Criteria</a:t>
            </a:r>
            <a:endParaRPr lang="en-US" dirty="0"/>
          </a:p>
        </p:txBody>
      </p:sp>
      <p:pic>
        <p:nvPicPr>
          <p:cNvPr id="409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899861" y="2303634"/>
            <a:ext cx="2771775" cy="1162050"/>
          </a:xfrm>
          <a:prstGeom prst="rect">
            <a:avLst/>
          </a:prstGeom>
          <a:noFill/>
          <a:ln>
            <a:noFill/>
          </a:ln>
          <a:effectLst>
            <a:outerShdw blurRad="190500" algn="ctr" rotWithShape="0">
              <a:schemeClr val="tx1">
                <a:alpha val="70000"/>
              </a:scheme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 name="Picture 3"/>
          <p:cNvPicPr>
            <a:picLocks noChangeAspect="1" noChangeArrowheads="1"/>
          </p:cNvPicPr>
          <p:nvPr/>
        </p:nvPicPr>
        <p:blipFill>
          <a:blip r:embed="rId4"/>
          <a:srcRect/>
          <a:stretch>
            <a:fillRect/>
          </a:stretch>
        </p:blipFill>
        <p:spPr bwMode="auto">
          <a:xfrm>
            <a:off x="2406042" y="3902722"/>
            <a:ext cx="5349240" cy="2072640"/>
          </a:xfrm>
          <a:prstGeom prst="rect">
            <a:avLst/>
          </a:prstGeom>
          <a:ln>
            <a:solidFill>
              <a:srgbClr val="92D050"/>
            </a:solidFill>
          </a:ln>
          <a:effectLst>
            <a:outerShdw blurRad="190500" algn="tl" rotWithShape="0">
              <a:srgbClr val="000000">
                <a:alpha val="70000"/>
              </a:srgbClr>
            </a:outerShdw>
          </a:effectLst>
        </p:spPr>
      </p:pic>
      <p:pic>
        <p:nvPicPr>
          <p:cNvPr id="9" name="Picture 8" descr="orange-arrow.gif"/>
          <p:cNvPicPr>
            <a:picLocks noChangeAspect="1"/>
          </p:cNvPicPr>
          <p:nvPr/>
        </p:nvPicPr>
        <p:blipFill>
          <a:blip r:embed="rId5">
            <a:duotone>
              <a:prstClr val="black"/>
              <a:schemeClr val="tx2">
                <a:tint val="45000"/>
                <a:satMod val="400000"/>
              </a:schemeClr>
            </a:duotone>
          </a:blip>
          <a:stretch>
            <a:fillRect/>
          </a:stretch>
        </p:blipFill>
        <p:spPr>
          <a:xfrm rot="4470531" flipV="1">
            <a:off x="5407033" y="3138152"/>
            <a:ext cx="985656" cy="1112265"/>
          </a:xfrm>
          <a:prstGeom prst="rect">
            <a:avLst/>
          </a:prstGeom>
        </p:spPr>
      </p:pic>
      <p:sp>
        <p:nvSpPr>
          <p:cNvPr id="10" name="Chevron 9"/>
          <p:cNvSpPr/>
          <p:nvPr/>
        </p:nvSpPr>
        <p:spPr>
          <a:xfrm>
            <a:off x="7772400" y="91981"/>
            <a:ext cx="922288" cy="597877"/>
          </a:xfrm>
          <a:prstGeom prst="chevron">
            <a:avLst>
              <a:gd name="adj" fmla="val 40000"/>
            </a:avLst>
          </a:prstGeom>
          <a:solidFill>
            <a:srgbClr val="C00000"/>
          </a:solidFill>
        </p:spPr>
        <p:style>
          <a:lnRef idx="2">
            <a:schemeClr val="lt1">
              <a:hueOff val="0"/>
              <a:satOff val="0"/>
              <a:lumOff val="0"/>
              <a:alphaOff val="0"/>
            </a:schemeClr>
          </a:lnRef>
          <a:fillRef idx="1">
            <a:scrgbClr r="0" g="0" b="0"/>
          </a:fillRef>
          <a:effectRef idx="0">
            <a:schemeClr val="accent3">
              <a:hueOff val="0"/>
              <a:satOff val="0"/>
              <a:lumOff val="0"/>
              <a:alphaOff val="0"/>
            </a:schemeClr>
          </a:effectRef>
          <a:fontRef idx="minor">
            <a:schemeClr val="lt1"/>
          </a:fontRef>
        </p:style>
        <p:txBody>
          <a:bodyPr/>
          <a:lstStyle/>
          <a:p>
            <a:r>
              <a:rPr lang="en-US" sz="3600" dirty="0">
                <a:latin typeface="Broadway" panose="04040905080B02020502" pitchFamily="82" charset="0"/>
              </a:rPr>
              <a:t>Q</a:t>
            </a:r>
          </a:p>
        </p:txBody>
      </p:sp>
    </p:spTree>
    <p:extLst>
      <p:ext uri="{BB962C8B-B14F-4D97-AF65-F5344CB8AC3E}">
        <p14:creationId xmlns:p14="http://schemas.microsoft.com/office/powerpoint/2010/main" val="112069441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098"/>
                                        </p:tgtEl>
                                        <p:attrNameLst>
                                          <p:attrName>style.visibility</p:attrName>
                                        </p:attrNameLst>
                                      </p:cBhvr>
                                      <p:to>
                                        <p:strVal val="visible"/>
                                      </p:to>
                                    </p:set>
                                  </p:childTnLst>
                                </p:cTn>
                              </p:par>
                              <p:par>
                                <p:cTn id="9" presetID="31" presetClass="entr" presetSubtype="0" fill="hold" nodeType="withEffect">
                                  <p:stCondLst>
                                    <p:cond delay="0"/>
                                  </p:stCondLst>
                                  <p:iterate type="lt">
                                    <p:tmPct val="5000"/>
                                  </p:iterate>
                                  <p:childTnLst>
                                    <p:set>
                                      <p:cBhvr>
                                        <p:cTn id="10" dur="1" fill="hold">
                                          <p:stCondLst>
                                            <p:cond delay="0"/>
                                          </p:stCondLst>
                                        </p:cTn>
                                        <p:tgtEl>
                                          <p:spTgt spid="9"/>
                                        </p:tgtEl>
                                        <p:attrNameLst>
                                          <p:attrName>style.visibility</p:attrName>
                                        </p:attrNameLst>
                                      </p:cBhvr>
                                      <p:to>
                                        <p:strVal val="visible"/>
                                      </p:to>
                                    </p:set>
                                    <p:anim calcmode="lin" valueType="num">
                                      <p:cBhvr>
                                        <p:cTn id="11" dur="1000" fill="hold"/>
                                        <p:tgtEl>
                                          <p:spTgt spid="9"/>
                                        </p:tgtEl>
                                        <p:attrNameLst>
                                          <p:attrName>ppt_w</p:attrName>
                                        </p:attrNameLst>
                                      </p:cBhvr>
                                      <p:tavLst>
                                        <p:tav tm="0">
                                          <p:val>
                                            <p:fltVal val="0"/>
                                          </p:val>
                                        </p:tav>
                                        <p:tav tm="100000">
                                          <p:val>
                                            <p:strVal val="#ppt_w"/>
                                          </p:val>
                                        </p:tav>
                                      </p:tavLst>
                                    </p:anim>
                                    <p:anim calcmode="lin" valueType="num">
                                      <p:cBhvr>
                                        <p:cTn id="12" dur="1000" fill="hold"/>
                                        <p:tgtEl>
                                          <p:spTgt spid="9"/>
                                        </p:tgtEl>
                                        <p:attrNameLst>
                                          <p:attrName>ppt_h</p:attrName>
                                        </p:attrNameLst>
                                      </p:cBhvr>
                                      <p:tavLst>
                                        <p:tav tm="0">
                                          <p:val>
                                            <p:fltVal val="0"/>
                                          </p:val>
                                        </p:tav>
                                        <p:tav tm="100000">
                                          <p:val>
                                            <p:strVal val="#ppt_h"/>
                                          </p:val>
                                        </p:tav>
                                      </p:tavLst>
                                    </p:anim>
                                    <p:anim calcmode="lin" valueType="num">
                                      <p:cBhvr>
                                        <p:cTn id="13" dur="1000" fill="hold"/>
                                        <p:tgtEl>
                                          <p:spTgt spid="9"/>
                                        </p:tgtEl>
                                        <p:attrNameLst>
                                          <p:attrName>style.rotation</p:attrName>
                                        </p:attrNameLst>
                                      </p:cBhvr>
                                      <p:tavLst>
                                        <p:tav tm="0">
                                          <p:val>
                                            <p:fltVal val="90"/>
                                          </p:val>
                                        </p:tav>
                                        <p:tav tm="100000">
                                          <p:val>
                                            <p:fltVal val="0"/>
                                          </p:val>
                                        </p:tav>
                                      </p:tavLst>
                                    </p:anim>
                                    <p:animEffect transition="in" filter="fade">
                                      <p:cBhvr>
                                        <p:cTn id="14" dur="1000"/>
                                        <p:tgtEl>
                                          <p:spTgt spid="9"/>
                                        </p:tgtEl>
                                      </p:cBhvr>
                                    </p:animEffect>
                                  </p:childTnLst>
                                </p:cTn>
                              </p:par>
                            </p:childTnLst>
                          </p:cTn>
                        </p:par>
                        <p:par>
                          <p:cTn id="15" fill="hold">
                            <p:stCondLst>
                              <p:cond delay="1000"/>
                            </p:stCondLst>
                            <p:childTnLst>
                              <p:par>
                                <p:cTn id="16" presetID="1" presetClass="entr" presetSubtype="0" fill="hold" nodeType="afterEffect">
                                  <p:stCondLst>
                                    <p:cond delay="0"/>
                                  </p:stCondLst>
                                  <p:childTnLst>
                                    <p:set>
                                      <p:cBhvr>
                                        <p:cTn id="17" dur="1" fill="hold">
                                          <p:stCondLst>
                                            <p:cond delay="0"/>
                                          </p:stCondLst>
                                        </p:cTn>
                                        <p:tgtEl>
                                          <p:spTgt spid="8"/>
                                        </p:tgtEl>
                                        <p:attrNameLst>
                                          <p:attrName>style.visibility</p:attrName>
                                        </p:attrNameLst>
                                      </p:cBhvr>
                                      <p:to>
                                        <p:strVal val="visible"/>
                                      </p:to>
                                    </p:set>
                                  </p:childTnLst>
                                </p:cTn>
                              </p:par>
                            </p:childTnLst>
                          </p:cTn>
                        </p:par>
                        <p:par>
                          <p:cTn id="18" fill="hold">
                            <p:stCondLst>
                              <p:cond delay="1000"/>
                            </p:stCondLst>
                            <p:childTnLst>
                              <p:par>
                                <p:cTn id="19" presetID="10" presetClass="entr" presetSubtype="0" fill="hold" nodeType="after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500"/>
                                        <p:tgtEl>
                                          <p:spTgt spid="3">
                                            <p:txEl>
                                              <p:pRg st="2" end="2"/>
                                            </p:txEl>
                                          </p:spTgt>
                                        </p:tgtEl>
                                      </p:cBhvr>
                                    </p:animEffect>
                                  </p:childTnLst>
                                </p:cTn>
                              </p:par>
                            </p:childTnLst>
                          </p:cTn>
                        </p:par>
                        <p:par>
                          <p:cTn id="22" fill="hold">
                            <p:stCondLst>
                              <p:cond delay="1500"/>
                            </p:stCondLst>
                            <p:childTnLst>
                              <p:par>
                                <p:cTn id="23" presetID="10" presetClass="entr" presetSubtype="0" fill="hold" nodeType="after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Effect transition="in" filter="fade">
                                      <p:cBhvr>
                                        <p:cTn id="25"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Create, Map and Run</a:t>
            </a:r>
            <a:endParaRPr lang="en-US" b="1" dirty="0">
              <a:solidFill>
                <a:srgbClr val="6BB224"/>
              </a:solidFill>
            </a:endParaRPr>
          </a:p>
        </p:txBody>
      </p:sp>
      <p:sp>
        <p:nvSpPr>
          <p:cNvPr id="3" name="Content Placeholder 2"/>
          <p:cNvSpPr>
            <a:spLocks noGrp="1"/>
          </p:cNvSpPr>
          <p:nvPr>
            <p:ph idx="1"/>
          </p:nvPr>
        </p:nvSpPr>
        <p:spPr>
          <a:xfrm>
            <a:off x="457200" y="1259114"/>
            <a:ext cx="8229600" cy="5043715"/>
          </a:xfrm>
        </p:spPr>
        <p:txBody>
          <a:bodyPr>
            <a:normAutofit/>
          </a:bodyPr>
          <a:lstStyle/>
          <a:p>
            <a:pPr marL="342900" lvl="1" indent="-342900">
              <a:buFont typeface="Arial" pitchFamily="34" charset="0"/>
              <a:buChar char="•"/>
            </a:pPr>
            <a:r>
              <a:rPr lang="en-US" sz="3200" dirty="0"/>
              <a:t>#2 Search In Data </a:t>
            </a:r>
            <a:r>
              <a:rPr lang="en-US" sz="3200" dirty="0" smtClean="0"/>
              <a:t>Dictionary cont.</a:t>
            </a:r>
            <a:endParaRPr lang="en-US" sz="3200" dirty="0"/>
          </a:p>
          <a:p>
            <a:pPr lvl="1"/>
            <a:r>
              <a:rPr lang="en-US" dirty="0" smtClean="0"/>
              <a:t>Search Results</a:t>
            </a:r>
          </a:p>
          <a:p>
            <a:pPr lvl="1"/>
            <a:r>
              <a:rPr lang="en-US" dirty="0" smtClean="0"/>
              <a:t>Select Table(s)</a:t>
            </a:r>
          </a:p>
          <a:p>
            <a:pPr lvl="1"/>
            <a:endParaRPr lang="en-US" b="1" i="1" dirty="0" smtClean="0">
              <a:solidFill>
                <a:srgbClr val="6BB224"/>
              </a:solidFill>
            </a:endParaRPr>
          </a:p>
          <a:p>
            <a:pPr lvl="1"/>
            <a:endParaRPr lang="en-US" b="1" i="1" dirty="0" smtClean="0">
              <a:solidFill>
                <a:srgbClr val="6BB224"/>
              </a:solidFill>
            </a:endParaRPr>
          </a:p>
          <a:p>
            <a:pPr lvl="1"/>
            <a:endParaRPr lang="en-US" b="1" i="1" dirty="0">
              <a:solidFill>
                <a:srgbClr val="6BB224"/>
              </a:solidFill>
            </a:endParaRPr>
          </a:p>
          <a:p>
            <a:pPr lvl="1"/>
            <a:endParaRPr lang="en-US" b="1" i="1" dirty="0" smtClean="0">
              <a:solidFill>
                <a:srgbClr val="6BB224"/>
              </a:solidFill>
            </a:endParaRPr>
          </a:p>
          <a:p>
            <a:pPr lvl="1"/>
            <a:endParaRPr lang="en-US" b="1" i="1" dirty="0">
              <a:solidFill>
                <a:srgbClr val="6BB224"/>
              </a:solidFill>
            </a:endParaRPr>
          </a:p>
          <a:p>
            <a:pPr lvl="1"/>
            <a:r>
              <a:rPr lang="en-US" b="1" i="1" dirty="0" smtClean="0">
                <a:solidFill>
                  <a:srgbClr val="6BB224"/>
                </a:solidFill>
              </a:rPr>
              <a:t>Results</a:t>
            </a:r>
            <a:r>
              <a:rPr lang="en-US" b="1" i="1" dirty="0">
                <a:solidFill>
                  <a:srgbClr val="6BB224"/>
                </a:solidFill>
              </a:rPr>
              <a:t>:</a:t>
            </a:r>
          </a:p>
          <a:p>
            <a:pPr lvl="2"/>
            <a:r>
              <a:rPr lang="en-US" dirty="0" smtClean="0"/>
              <a:t>Table(s</a:t>
            </a:r>
            <a:r>
              <a:rPr lang="en-US" dirty="0"/>
              <a:t>) added to Query </a:t>
            </a:r>
            <a:r>
              <a:rPr lang="en-US" dirty="0" smtClean="0"/>
              <a:t>Builder – if checked</a:t>
            </a:r>
            <a:endParaRPr lang="en-US" dirty="0"/>
          </a:p>
          <a:p>
            <a:pPr lvl="2"/>
            <a:r>
              <a:rPr lang="en-US" dirty="0" smtClean="0"/>
              <a:t>Table(s) </a:t>
            </a:r>
            <a:r>
              <a:rPr lang="en-US" dirty="0"/>
              <a:t>added to Data Dictionary and </a:t>
            </a:r>
            <a:r>
              <a:rPr lang="en-US" dirty="0" smtClean="0"/>
              <a:t>synched</a:t>
            </a:r>
            <a:endParaRPr lang="en-US" dirty="0"/>
          </a:p>
        </p:txBody>
      </p:sp>
      <p:pic>
        <p:nvPicPr>
          <p:cNvPr id="9"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81265" y="1831043"/>
            <a:ext cx="4291947" cy="307861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2" name="Oval 11"/>
          <p:cNvSpPr/>
          <p:nvPr/>
        </p:nvSpPr>
        <p:spPr>
          <a:xfrm rot="5400000">
            <a:off x="6974380" y="4150818"/>
            <a:ext cx="457200" cy="1147163"/>
          </a:xfrm>
          <a:prstGeom prst="ellipse">
            <a:avLst/>
          </a:prstGeom>
          <a:noFill/>
          <a:ln w="28575">
            <a:solidFill>
              <a:schemeClr val="tx2">
                <a:lumMod val="7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3" name="Oval 12"/>
          <p:cNvSpPr/>
          <p:nvPr/>
        </p:nvSpPr>
        <p:spPr>
          <a:xfrm rot="5400000">
            <a:off x="6131169" y="4318556"/>
            <a:ext cx="335411" cy="846788"/>
          </a:xfrm>
          <a:prstGeom prst="ellipse">
            <a:avLst/>
          </a:prstGeom>
          <a:noFill/>
          <a:ln w="28575">
            <a:solidFill>
              <a:schemeClr val="tx2">
                <a:lumMod val="7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0" name="Chevron 9"/>
          <p:cNvSpPr/>
          <p:nvPr/>
        </p:nvSpPr>
        <p:spPr>
          <a:xfrm>
            <a:off x="7772400" y="91981"/>
            <a:ext cx="922288" cy="597877"/>
          </a:xfrm>
          <a:prstGeom prst="chevron">
            <a:avLst>
              <a:gd name="adj" fmla="val 40000"/>
            </a:avLst>
          </a:prstGeom>
          <a:solidFill>
            <a:srgbClr val="C00000"/>
          </a:solidFill>
        </p:spPr>
        <p:style>
          <a:lnRef idx="2">
            <a:schemeClr val="lt1">
              <a:hueOff val="0"/>
              <a:satOff val="0"/>
              <a:lumOff val="0"/>
              <a:alphaOff val="0"/>
            </a:schemeClr>
          </a:lnRef>
          <a:fillRef idx="1">
            <a:scrgbClr r="0" g="0" b="0"/>
          </a:fillRef>
          <a:effectRef idx="0">
            <a:schemeClr val="accent3">
              <a:hueOff val="0"/>
              <a:satOff val="0"/>
              <a:lumOff val="0"/>
              <a:alphaOff val="0"/>
            </a:schemeClr>
          </a:effectRef>
          <a:fontRef idx="minor">
            <a:schemeClr val="lt1"/>
          </a:fontRef>
        </p:style>
        <p:txBody>
          <a:bodyPr/>
          <a:lstStyle/>
          <a:p>
            <a:r>
              <a:rPr lang="en-US" sz="3600" dirty="0">
                <a:latin typeface="Broadway" panose="04040905080B02020502" pitchFamily="82" charset="0"/>
              </a:rPr>
              <a:t>Q</a:t>
            </a:r>
          </a:p>
        </p:txBody>
      </p:sp>
    </p:spTree>
    <p:extLst>
      <p:ext uri="{BB962C8B-B14F-4D97-AF65-F5344CB8AC3E}">
        <p14:creationId xmlns:p14="http://schemas.microsoft.com/office/powerpoint/2010/main" val="279064361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animEffect transition="in" filter="fade">
                                      <p:cBhvr>
                                        <p:cTn id="11" dur="500"/>
                                        <p:tgtEl>
                                          <p:spTgt spid="3">
                                            <p:txEl>
                                              <p:pRg st="2" end="2"/>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nodeType="clickEffect">
                                  <p:stCondLst>
                                    <p:cond delay="0"/>
                                  </p:stCondLst>
                                  <p:childTnLst>
                                    <p:set>
                                      <p:cBhvr>
                                        <p:cTn id="15" dur="1" fill="hold">
                                          <p:stCondLst>
                                            <p:cond delay="0"/>
                                          </p:stCondLst>
                                        </p:cTn>
                                        <p:tgtEl>
                                          <p:spTgt spid="3">
                                            <p:txEl>
                                              <p:pRg st="8" end="8"/>
                                            </p:txEl>
                                          </p:spTgt>
                                        </p:tgtEl>
                                        <p:attrNameLst>
                                          <p:attrName>style.visibility</p:attrName>
                                        </p:attrNameLst>
                                      </p:cBhvr>
                                      <p:to>
                                        <p:strVal val="visible"/>
                                      </p:to>
                                    </p:set>
                                  </p:childTnLst>
                                </p:cTn>
                              </p:par>
                            </p:childTnLst>
                          </p:cTn>
                        </p:par>
                        <p:par>
                          <p:cTn id="16" fill="hold">
                            <p:stCondLst>
                              <p:cond delay="0"/>
                            </p:stCondLst>
                            <p:childTnLst>
                              <p:par>
                                <p:cTn id="17" presetID="10" presetClass="entr" presetSubtype="0" fill="hold" nodeType="afterEffect">
                                  <p:stCondLst>
                                    <p:cond delay="0"/>
                                  </p:stCondLst>
                                  <p:childTnLst>
                                    <p:set>
                                      <p:cBhvr>
                                        <p:cTn id="18" dur="1" fill="hold">
                                          <p:stCondLst>
                                            <p:cond delay="0"/>
                                          </p:stCondLst>
                                        </p:cTn>
                                        <p:tgtEl>
                                          <p:spTgt spid="3">
                                            <p:txEl>
                                              <p:pRg st="9" end="9"/>
                                            </p:txEl>
                                          </p:spTgt>
                                        </p:tgtEl>
                                        <p:attrNameLst>
                                          <p:attrName>style.visibility</p:attrName>
                                        </p:attrNameLst>
                                      </p:cBhvr>
                                      <p:to>
                                        <p:strVal val="visible"/>
                                      </p:to>
                                    </p:set>
                                    <p:animEffect transition="in" filter="fade">
                                      <p:cBhvr>
                                        <p:cTn id="19" dur="500"/>
                                        <p:tgtEl>
                                          <p:spTgt spid="3">
                                            <p:txEl>
                                              <p:pRg st="9" end="9"/>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fade">
                                      <p:cBhvr>
                                        <p:cTn id="22" dur="500"/>
                                        <p:tgtEl>
                                          <p:spTgt spid="13"/>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3">
                                            <p:txEl>
                                              <p:pRg st="10" end="10"/>
                                            </p:txEl>
                                          </p:spTgt>
                                        </p:tgtEl>
                                        <p:attrNameLst>
                                          <p:attrName>style.visibility</p:attrName>
                                        </p:attrNameLst>
                                      </p:cBhvr>
                                      <p:to>
                                        <p:strVal val="visible"/>
                                      </p:to>
                                    </p:set>
                                    <p:animEffect transition="in" filter="fade">
                                      <p:cBhvr>
                                        <p:cTn id="27" dur="500"/>
                                        <p:tgtEl>
                                          <p:spTgt spid="3">
                                            <p:txEl>
                                              <p:pRg st="10" end="10"/>
                                            </p:txEl>
                                          </p:spTgt>
                                        </p:tgtEl>
                                      </p:cBhvr>
                                    </p:animEffect>
                                  </p:childTnLst>
                                </p:cTn>
                              </p:par>
                              <p:par>
                                <p:cTn id="28" presetID="1" presetClass="exit" presetSubtype="0" fill="hold" grpId="1" nodeType="withEffect">
                                  <p:stCondLst>
                                    <p:cond delay="0"/>
                                  </p:stCondLst>
                                  <p:childTnLst>
                                    <p:set>
                                      <p:cBhvr>
                                        <p:cTn id="29" dur="1" fill="hold">
                                          <p:stCondLst>
                                            <p:cond delay="0"/>
                                          </p:stCondLst>
                                        </p:cTn>
                                        <p:tgtEl>
                                          <p:spTgt spid="13"/>
                                        </p:tgtEl>
                                        <p:attrNameLst>
                                          <p:attrName>style.visibility</p:attrName>
                                        </p:attrNameLst>
                                      </p:cBhvr>
                                      <p:to>
                                        <p:strVal val="hidden"/>
                                      </p:to>
                                    </p:set>
                                  </p:childTnLst>
                                </p:cTn>
                              </p:par>
                              <p:par>
                                <p:cTn id="30" presetID="10" presetClass="entr" presetSubtype="0" fill="hold" grpId="0" nodeType="with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fade">
                                      <p:cBhvr>
                                        <p:cTn id="3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3" grpId="1"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Introduction</a:t>
            </a:r>
            <a:endParaRPr lang="en-US" dirty="0"/>
          </a:p>
        </p:txBody>
      </p:sp>
      <p:sp>
        <p:nvSpPr>
          <p:cNvPr id="4" name="Content Placeholder 2"/>
          <p:cNvSpPr>
            <a:spLocks noGrp="1"/>
          </p:cNvSpPr>
          <p:nvPr>
            <p:ph idx="1"/>
          </p:nvPr>
        </p:nvSpPr>
        <p:spPr>
          <a:xfrm>
            <a:off x="479656" y="1956776"/>
            <a:ext cx="8215032" cy="3336193"/>
          </a:xfrm>
        </p:spPr>
        <p:txBody>
          <a:bodyPr>
            <a:normAutofit lnSpcReduction="10000"/>
          </a:bodyPr>
          <a:lstStyle/>
          <a:p>
            <a:r>
              <a:rPr lang="en-US" dirty="0" smtClean="0"/>
              <a:t>Today’s Schedule</a:t>
            </a:r>
          </a:p>
          <a:p>
            <a:r>
              <a:rPr lang="en-US" dirty="0" smtClean="0"/>
              <a:t>9:00 AM – Start</a:t>
            </a:r>
          </a:p>
          <a:p>
            <a:r>
              <a:rPr lang="en-US" dirty="0" smtClean="0"/>
              <a:t>10:15-10:45 – Break </a:t>
            </a:r>
          </a:p>
          <a:p>
            <a:r>
              <a:rPr lang="en-US" dirty="0" smtClean="0"/>
              <a:t>12-1 PM – Lunch</a:t>
            </a:r>
          </a:p>
          <a:p>
            <a:r>
              <a:rPr lang="en-US" dirty="0" smtClean="0"/>
              <a:t>2:30-3 PM – Break</a:t>
            </a:r>
          </a:p>
          <a:p>
            <a:r>
              <a:rPr lang="en-US" dirty="0" smtClean="0"/>
              <a:t>4:30 PM – Wrap-up</a:t>
            </a:r>
          </a:p>
          <a:p>
            <a:r>
              <a:rPr lang="en-US" dirty="0" smtClean="0"/>
              <a:t>5:00 PM – Reception</a:t>
            </a:r>
          </a:p>
          <a:p>
            <a:endParaRPr lang="en-US" dirty="0" smtClean="0"/>
          </a:p>
          <a:p>
            <a:endParaRPr lang="en-US" dirty="0"/>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993575" y="1075177"/>
            <a:ext cx="4701113" cy="4701113"/>
          </a:xfrm>
          <a:prstGeom prst="rect">
            <a:avLst/>
          </a:prstGeom>
        </p:spPr>
      </p:pic>
    </p:spTree>
    <p:extLst>
      <p:ext uri="{BB962C8B-B14F-4D97-AF65-F5344CB8AC3E}">
        <p14:creationId xmlns:p14="http://schemas.microsoft.com/office/powerpoint/2010/main" val="3479408407"/>
      </p:ext>
    </p:extLst>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Create, Map and Run</a:t>
            </a:r>
            <a:endParaRPr lang="en-US" b="1" dirty="0">
              <a:solidFill>
                <a:srgbClr val="6BB224"/>
              </a:solidFill>
            </a:endParaRPr>
          </a:p>
        </p:txBody>
      </p:sp>
      <p:sp>
        <p:nvSpPr>
          <p:cNvPr id="3" name="Content Placeholder 2"/>
          <p:cNvSpPr>
            <a:spLocks noGrp="1"/>
          </p:cNvSpPr>
          <p:nvPr>
            <p:ph idx="1"/>
          </p:nvPr>
        </p:nvSpPr>
        <p:spPr/>
        <p:txBody>
          <a:bodyPr>
            <a:normAutofit/>
          </a:bodyPr>
          <a:lstStyle/>
          <a:p>
            <a:r>
              <a:rPr lang="en-US" dirty="0" smtClean="0"/>
              <a:t>Table Joins</a:t>
            </a:r>
          </a:p>
          <a:p>
            <a:pPr lvl="1"/>
            <a:r>
              <a:rPr lang="en-US" dirty="0" smtClean="0"/>
              <a:t>Automatically created joins</a:t>
            </a:r>
          </a:p>
          <a:p>
            <a:pPr lvl="2"/>
            <a:r>
              <a:rPr lang="en-US" dirty="0" smtClean="0"/>
              <a:t>Primary Key Fields</a:t>
            </a:r>
          </a:p>
          <a:p>
            <a:pPr lvl="1"/>
            <a:endParaRPr lang="en-US" dirty="0" smtClean="0"/>
          </a:p>
          <a:p>
            <a:pPr lvl="1"/>
            <a:r>
              <a:rPr lang="en-US" dirty="0" smtClean="0"/>
              <a:t>User-created joins</a:t>
            </a:r>
          </a:p>
          <a:p>
            <a:pPr lvl="2"/>
            <a:r>
              <a:rPr lang="en-US" dirty="0" smtClean="0"/>
              <a:t>Must have permission</a:t>
            </a:r>
          </a:p>
          <a:p>
            <a:pPr lvl="1"/>
            <a:endParaRPr lang="en-US" dirty="0" smtClean="0"/>
          </a:p>
          <a:p>
            <a:pPr lvl="1"/>
            <a:r>
              <a:rPr lang="en-US" dirty="0" smtClean="0"/>
              <a:t>Queries with multiple </a:t>
            </a:r>
            <a:br>
              <a:rPr lang="en-US" dirty="0" smtClean="0"/>
            </a:br>
            <a:r>
              <a:rPr lang="en-US" dirty="0" smtClean="0"/>
              <a:t>tables must be joined</a:t>
            </a:r>
            <a:endParaRPr lang="en-US" dirty="0"/>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52105" y="2618122"/>
            <a:ext cx="4182472" cy="2758058"/>
          </a:xfrm>
          <a:prstGeom prst="rect">
            <a:avLst/>
          </a:prstGeom>
          <a:noFill/>
          <a:ln>
            <a:noFill/>
          </a:ln>
          <a:effectLst>
            <a:outerShdw blurRad="190500" algn="ctr" rotWithShape="0">
              <a:schemeClr val="tx1">
                <a:alpha val="70000"/>
              </a:scheme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Chevron 6"/>
          <p:cNvSpPr/>
          <p:nvPr/>
        </p:nvSpPr>
        <p:spPr>
          <a:xfrm>
            <a:off x="7772400" y="91981"/>
            <a:ext cx="922288" cy="597877"/>
          </a:xfrm>
          <a:prstGeom prst="chevron">
            <a:avLst>
              <a:gd name="adj" fmla="val 40000"/>
            </a:avLst>
          </a:prstGeom>
          <a:solidFill>
            <a:srgbClr val="C00000"/>
          </a:solidFill>
        </p:spPr>
        <p:style>
          <a:lnRef idx="2">
            <a:schemeClr val="lt1">
              <a:hueOff val="0"/>
              <a:satOff val="0"/>
              <a:lumOff val="0"/>
              <a:alphaOff val="0"/>
            </a:schemeClr>
          </a:lnRef>
          <a:fillRef idx="1">
            <a:scrgbClr r="0" g="0" b="0"/>
          </a:fillRef>
          <a:effectRef idx="0">
            <a:schemeClr val="accent3">
              <a:hueOff val="0"/>
              <a:satOff val="0"/>
              <a:lumOff val="0"/>
              <a:alphaOff val="0"/>
            </a:schemeClr>
          </a:effectRef>
          <a:fontRef idx="minor">
            <a:schemeClr val="lt1"/>
          </a:fontRef>
        </p:style>
        <p:txBody>
          <a:bodyPr/>
          <a:lstStyle/>
          <a:p>
            <a:r>
              <a:rPr lang="en-US" sz="3600" dirty="0">
                <a:latin typeface="Broadway" panose="04040905080B02020502" pitchFamily="82" charset="0"/>
              </a:rPr>
              <a:t>Q</a:t>
            </a:r>
          </a:p>
        </p:txBody>
      </p:sp>
    </p:spTree>
    <p:extLst>
      <p:ext uri="{BB962C8B-B14F-4D97-AF65-F5344CB8AC3E}">
        <p14:creationId xmlns:p14="http://schemas.microsoft.com/office/powerpoint/2010/main" val="42798270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par>
                                <p:cTn id="7" presetID="10" presetClass="entr" presetSubtype="0" fill="hold" nodeType="withEffect">
                                  <p:stCondLst>
                                    <p:cond delay="0"/>
                                  </p:stCondLst>
                                  <p:childTnLst>
                                    <p:set>
                                      <p:cBhvr>
                                        <p:cTn id="8" dur="1" fill="hold">
                                          <p:stCondLst>
                                            <p:cond delay="0"/>
                                          </p:stCondLst>
                                        </p:cTn>
                                        <p:tgtEl>
                                          <p:spTgt spid="3">
                                            <p:txEl>
                                              <p:pRg st="2" end="2"/>
                                            </p:txEl>
                                          </p:spTgt>
                                        </p:tgtEl>
                                        <p:attrNameLst>
                                          <p:attrName>style.visibility</p:attrName>
                                        </p:attrNameLst>
                                      </p:cBhvr>
                                      <p:to>
                                        <p:strVal val="visible"/>
                                      </p:to>
                                    </p:set>
                                    <p:animEffect transition="in" filter="fade">
                                      <p:cBhvr>
                                        <p:cTn id="9" dur="500"/>
                                        <p:tgtEl>
                                          <p:spTgt spid="3">
                                            <p:txEl>
                                              <p:pRg st="2" end="2"/>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nodeType="clickEffect">
                                  <p:stCondLst>
                                    <p:cond delay="0"/>
                                  </p:stCondLst>
                                  <p:childTnLst>
                                    <p:set>
                                      <p:cBhvr>
                                        <p:cTn id="13" dur="1" fill="hold">
                                          <p:stCondLst>
                                            <p:cond delay="0"/>
                                          </p:stCondLst>
                                        </p:cTn>
                                        <p:tgtEl>
                                          <p:spTgt spid="3">
                                            <p:txEl>
                                              <p:pRg st="4" end="4"/>
                                            </p:txEl>
                                          </p:spTgt>
                                        </p:tgtEl>
                                        <p:attrNameLst>
                                          <p:attrName>style.visibility</p:attrName>
                                        </p:attrNameLst>
                                      </p:cBhvr>
                                      <p:to>
                                        <p:strVal val="visible"/>
                                      </p:to>
                                    </p:set>
                                  </p:childTnLst>
                                </p:cTn>
                              </p:par>
                              <p:par>
                                <p:cTn id="14" presetID="10" presetClass="entr" presetSubtype="0" fill="hold" nodeType="withEffect">
                                  <p:stCondLst>
                                    <p:cond delay="0"/>
                                  </p:stCondLst>
                                  <p:childTnLst>
                                    <p:set>
                                      <p:cBhvr>
                                        <p:cTn id="15" dur="1" fill="hold">
                                          <p:stCondLst>
                                            <p:cond delay="0"/>
                                          </p:stCondLst>
                                        </p:cTn>
                                        <p:tgtEl>
                                          <p:spTgt spid="3">
                                            <p:txEl>
                                              <p:pRg st="5" end="5"/>
                                            </p:txEl>
                                          </p:spTgt>
                                        </p:tgtEl>
                                        <p:attrNameLst>
                                          <p:attrName>style.visibility</p:attrName>
                                        </p:attrNameLst>
                                      </p:cBhvr>
                                      <p:to>
                                        <p:strVal val="visible"/>
                                      </p:to>
                                    </p:set>
                                    <p:animEffect transition="in" filter="fade">
                                      <p:cBhvr>
                                        <p:cTn id="16" dur="500"/>
                                        <p:tgtEl>
                                          <p:spTgt spid="3">
                                            <p:txEl>
                                              <p:pRg st="5" end="5"/>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a:stretch>
            <a:fillRect/>
          </a:stretch>
        </p:blipFill>
        <p:spPr>
          <a:xfrm>
            <a:off x="479656" y="1157590"/>
            <a:ext cx="8215032" cy="4618700"/>
          </a:xfrm>
          <a:prstGeom prst="rect">
            <a:avLst/>
          </a:prstGeom>
        </p:spPr>
      </p:pic>
      <p:sp>
        <p:nvSpPr>
          <p:cNvPr id="4" name="Title 1"/>
          <p:cNvSpPr>
            <a:spLocks noGrp="1"/>
          </p:cNvSpPr>
          <p:nvPr>
            <p:ph type="title"/>
          </p:nvPr>
        </p:nvSpPr>
        <p:spPr>
          <a:xfrm>
            <a:off x="479656" y="-7813"/>
            <a:ext cx="8215032" cy="770822"/>
          </a:xfrm>
        </p:spPr>
        <p:txBody>
          <a:bodyPr/>
          <a:lstStyle/>
          <a:p>
            <a:r>
              <a:rPr lang="en-US" dirty="0"/>
              <a:t>Create, Map and Run</a:t>
            </a:r>
            <a:endParaRPr lang="en-US" b="1" dirty="0">
              <a:solidFill>
                <a:srgbClr val="6BB224"/>
              </a:solidFill>
            </a:endParaRPr>
          </a:p>
        </p:txBody>
      </p:sp>
      <p:sp>
        <p:nvSpPr>
          <p:cNvPr id="5" name="Chevron 4"/>
          <p:cNvSpPr/>
          <p:nvPr/>
        </p:nvSpPr>
        <p:spPr>
          <a:xfrm>
            <a:off x="7772400" y="91981"/>
            <a:ext cx="922288" cy="597877"/>
          </a:xfrm>
          <a:prstGeom prst="chevron">
            <a:avLst>
              <a:gd name="adj" fmla="val 40000"/>
            </a:avLst>
          </a:prstGeom>
          <a:solidFill>
            <a:srgbClr val="C00000"/>
          </a:solidFill>
        </p:spPr>
        <p:style>
          <a:lnRef idx="2">
            <a:schemeClr val="lt1">
              <a:hueOff val="0"/>
              <a:satOff val="0"/>
              <a:lumOff val="0"/>
              <a:alphaOff val="0"/>
            </a:schemeClr>
          </a:lnRef>
          <a:fillRef idx="1">
            <a:scrgbClr r="0" g="0" b="0"/>
          </a:fillRef>
          <a:effectRef idx="0">
            <a:schemeClr val="accent3">
              <a:hueOff val="0"/>
              <a:satOff val="0"/>
              <a:lumOff val="0"/>
              <a:alphaOff val="0"/>
            </a:schemeClr>
          </a:effectRef>
          <a:fontRef idx="minor">
            <a:schemeClr val="lt1"/>
          </a:fontRef>
        </p:style>
        <p:txBody>
          <a:bodyPr/>
          <a:lstStyle/>
          <a:p>
            <a:r>
              <a:rPr lang="en-US" sz="3600" dirty="0">
                <a:latin typeface="Broadway" panose="04040905080B02020502" pitchFamily="82" charset="0"/>
              </a:rPr>
              <a:t>Q</a:t>
            </a:r>
          </a:p>
        </p:txBody>
      </p:sp>
      <p:sp>
        <p:nvSpPr>
          <p:cNvPr id="8" name="Rectangle 7"/>
          <p:cNvSpPr/>
          <p:nvPr/>
        </p:nvSpPr>
        <p:spPr>
          <a:xfrm>
            <a:off x="5795493" y="4198513"/>
            <a:ext cx="1352282" cy="154546"/>
          </a:xfrm>
          <a:prstGeom prst="rect">
            <a:avLst/>
          </a:prstGeom>
          <a:noFill/>
          <a:ln w="38100">
            <a:solidFill>
              <a:srgbClr val="D4520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646502500"/>
      </p:ext>
    </p:extLst>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Create, Map and Run</a:t>
            </a:r>
            <a:endParaRPr lang="en-US" b="1" dirty="0">
              <a:solidFill>
                <a:srgbClr val="6BB224"/>
              </a:solidFill>
            </a:endParaRPr>
          </a:p>
        </p:txBody>
      </p:sp>
      <p:sp>
        <p:nvSpPr>
          <p:cNvPr id="3" name="Content Placeholder 2"/>
          <p:cNvSpPr>
            <a:spLocks noGrp="1"/>
          </p:cNvSpPr>
          <p:nvPr>
            <p:ph idx="1"/>
          </p:nvPr>
        </p:nvSpPr>
        <p:spPr>
          <a:xfrm>
            <a:off x="457200" y="1259114"/>
            <a:ext cx="8229600" cy="4901843"/>
          </a:xfrm>
        </p:spPr>
        <p:txBody>
          <a:bodyPr>
            <a:normAutofit/>
          </a:bodyPr>
          <a:lstStyle/>
          <a:p>
            <a:r>
              <a:rPr lang="en-US" dirty="0" smtClean="0"/>
              <a:t>Tools</a:t>
            </a:r>
          </a:p>
          <a:p>
            <a:pPr lvl="1"/>
            <a:r>
              <a:rPr lang="en-US" dirty="0"/>
              <a:t>Find Joining Table</a:t>
            </a:r>
          </a:p>
          <a:p>
            <a:pPr lvl="1"/>
            <a:r>
              <a:rPr lang="en-US" dirty="0" smtClean="0"/>
              <a:t>Full </a:t>
            </a:r>
            <a:r>
              <a:rPr lang="en-US" dirty="0"/>
              <a:t>screen</a:t>
            </a:r>
          </a:p>
          <a:p>
            <a:pPr lvl="1"/>
            <a:r>
              <a:rPr lang="en-US" dirty="0" smtClean="0"/>
              <a:t>Show </a:t>
            </a:r>
            <a:r>
              <a:rPr lang="en-US" dirty="0"/>
              <a:t>Preview</a:t>
            </a:r>
          </a:p>
          <a:p>
            <a:pPr lvl="1"/>
            <a:r>
              <a:rPr lang="en-US" dirty="0"/>
              <a:t>Number of </a:t>
            </a:r>
            <a:br>
              <a:rPr lang="en-US" dirty="0"/>
            </a:br>
            <a:r>
              <a:rPr lang="en-US" dirty="0" smtClean="0"/>
              <a:t>entries</a:t>
            </a:r>
            <a:endParaRPr lang="en-US" dirty="0"/>
          </a:p>
        </p:txBody>
      </p:sp>
      <p:pic>
        <p:nvPicPr>
          <p:cNvPr id="614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772737" y="1852283"/>
            <a:ext cx="5103662" cy="4021878"/>
          </a:xfrm>
          <a:prstGeom prst="rect">
            <a:avLst/>
          </a:prstGeom>
          <a:noFill/>
          <a:ln>
            <a:noFill/>
          </a:ln>
          <a:effectLst>
            <a:outerShdw blurRad="190500" algn="ctr" rotWithShape="0">
              <a:schemeClr val="tx1">
                <a:alpha val="70000"/>
              </a:scheme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Oval 6"/>
          <p:cNvSpPr/>
          <p:nvPr/>
        </p:nvSpPr>
        <p:spPr>
          <a:xfrm>
            <a:off x="8291511" y="1804987"/>
            <a:ext cx="192024" cy="285751"/>
          </a:xfrm>
          <a:prstGeom prst="ellipse">
            <a:avLst/>
          </a:prstGeom>
          <a:noFill/>
          <a:ln w="28575">
            <a:solidFill>
              <a:schemeClr val="tx2">
                <a:lumMod val="7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8" name="Oval 7"/>
          <p:cNvSpPr/>
          <p:nvPr/>
        </p:nvSpPr>
        <p:spPr>
          <a:xfrm>
            <a:off x="8477251" y="1804986"/>
            <a:ext cx="188120" cy="285751"/>
          </a:xfrm>
          <a:prstGeom prst="ellipse">
            <a:avLst/>
          </a:prstGeom>
          <a:noFill/>
          <a:ln w="28575">
            <a:solidFill>
              <a:schemeClr val="tx2">
                <a:lumMod val="7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9" name="Oval 8"/>
          <p:cNvSpPr/>
          <p:nvPr/>
        </p:nvSpPr>
        <p:spPr>
          <a:xfrm>
            <a:off x="8665370" y="1802141"/>
            <a:ext cx="195263" cy="282354"/>
          </a:xfrm>
          <a:prstGeom prst="ellipse">
            <a:avLst/>
          </a:prstGeom>
          <a:noFill/>
          <a:ln w="28575">
            <a:solidFill>
              <a:schemeClr val="tx2">
                <a:lumMod val="7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1" name="Oval 10"/>
          <p:cNvSpPr/>
          <p:nvPr/>
        </p:nvSpPr>
        <p:spPr>
          <a:xfrm>
            <a:off x="8120063" y="1802142"/>
            <a:ext cx="192882" cy="282354"/>
          </a:xfrm>
          <a:prstGeom prst="ellipse">
            <a:avLst/>
          </a:prstGeom>
          <a:noFill/>
          <a:ln w="28575">
            <a:solidFill>
              <a:schemeClr val="tx2">
                <a:lumMod val="7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2" name="Chevron 11"/>
          <p:cNvSpPr/>
          <p:nvPr/>
        </p:nvSpPr>
        <p:spPr>
          <a:xfrm>
            <a:off x="7772400" y="91981"/>
            <a:ext cx="922288" cy="597877"/>
          </a:xfrm>
          <a:prstGeom prst="chevron">
            <a:avLst>
              <a:gd name="adj" fmla="val 40000"/>
            </a:avLst>
          </a:prstGeom>
          <a:solidFill>
            <a:srgbClr val="C00000"/>
          </a:solidFill>
        </p:spPr>
        <p:style>
          <a:lnRef idx="2">
            <a:schemeClr val="lt1">
              <a:hueOff val="0"/>
              <a:satOff val="0"/>
              <a:lumOff val="0"/>
              <a:alphaOff val="0"/>
            </a:schemeClr>
          </a:lnRef>
          <a:fillRef idx="1">
            <a:scrgbClr r="0" g="0" b="0"/>
          </a:fillRef>
          <a:effectRef idx="0">
            <a:schemeClr val="accent3">
              <a:hueOff val="0"/>
              <a:satOff val="0"/>
              <a:lumOff val="0"/>
              <a:alphaOff val="0"/>
            </a:schemeClr>
          </a:effectRef>
          <a:fontRef idx="minor">
            <a:schemeClr val="lt1"/>
          </a:fontRef>
        </p:style>
        <p:txBody>
          <a:bodyPr/>
          <a:lstStyle/>
          <a:p>
            <a:r>
              <a:rPr lang="en-US" sz="3600" dirty="0">
                <a:latin typeface="Broadway" panose="04040905080B02020502" pitchFamily="82" charset="0"/>
              </a:rPr>
              <a:t>Q</a:t>
            </a:r>
          </a:p>
        </p:txBody>
      </p:sp>
    </p:spTree>
    <p:extLst>
      <p:ext uri="{BB962C8B-B14F-4D97-AF65-F5344CB8AC3E}">
        <p14:creationId xmlns:p14="http://schemas.microsoft.com/office/powerpoint/2010/main" val="56050683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par>
                                <p:cTn id="7" presetID="10" presetClass="entr" presetSubtype="0" fill="hold" grpId="0" nodeType="withEffect">
                                  <p:stCondLst>
                                    <p:cond delay="0"/>
                                  </p:stCondLst>
                                  <p:childTnLst>
                                    <p:set>
                                      <p:cBhvr>
                                        <p:cTn id="8" dur="1" fill="hold">
                                          <p:stCondLst>
                                            <p:cond delay="0"/>
                                          </p:stCondLst>
                                        </p:cTn>
                                        <p:tgtEl>
                                          <p:spTgt spid="11"/>
                                        </p:tgtEl>
                                        <p:attrNameLst>
                                          <p:attrName>style.visibility</p:attrName>
                                        </p:attrNameLst>
                                      </p:cBhvr>
                                      <p:to>
                                        <p:strVal val="visible"/>
                                      </p:to>
                                    </p:set>
                                    <p:animEffect transition="in" filter="fade">
                                      <p:cBhvr>
                                        <p:cTn id="9" dur="500"/>
                                        <p:tgtEl>
                                          <p:spTgt spid="11"/>
                                        </p:tgtEl>
                                      </p:cBhvr>
                                    </p:animEffec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nodeType="clickEffect">
                                  <p:stCondLst>
                                    <p:cond delay="0"/>
                                  </p:stCondLst>
                                  <p:childTnLst>
                                    <p:set>
                                      <p:cBhvr>
                                        <p:cTn id="13" dur="1" fill="hold">
                                          <p:stCondLst>
                                            <p:cond delay="0"/>
                                          </p:stCondLst>
                                        </p:cTn>
                                        <p:tgtEl>
                                          <p:spTgt spid="3">
                                            <p:txEl>
                                              <p:pRg st="2" end="2"/>
                                            </p:txEl>
                                          </p:spTgt>
                                        </p:tgtEl>
                                        <p:attrNameLst>
                                          <p:attrName>style.visibility</p:attrName>
                                        </p:attrNameLst>
                                      </p:cBhvr>
                                      <p:to>
                                        <p:strVal val="visible"/>
                                      </p:to>
                                    </p:set>
                                  </p:childTnLst>
                                </p:cTn>
                              </p:par>
                              <p:par>
                                <p:cTn id="14" presetID="1" presetClass="exit" presetSubtype="0" fill="hold" grpId="1" nodeType="withEffect">
                                  <p:stCondLst>
                                    <p:cond delay="0"/>
                                  </p:stCondLst>
                                  <p:childTnLst>
                                    <p:set>
                                      <p:cBhvr>
                                        <p:cTn id="15" dur="1" fill="hold">
                                          <p:stCondLst>
                                            <p:cond delay="0"/>
                                          </p:stCondLst>
                                        </p:cTn>
                                        <p:tgtEl>
                                          <p:spTgt spid="11"/>
                                        </p:tgtEl>
                                        <p:attrNameLst>
                                          <p:attrName>style.visibility</p:attrName>
                                        </p:attrNameLst>
                                      </p:cBhvr>
                                      <p:to>
                                        <p:strVal val="hidden"/>
                                      </p:to>
                                    </p:set>
                                  </p:childTnLst>
                                </p:cTn>
                              </p:par>
                            </p:childTnLst>
                          </p:cTn>
                        </p:par>
                        <p:par>
                          <p:cTn id="16" fill="hold">
                            <p:stCondLst>
                              <p:cond delay="0"/>
                            </p:stCondLst>
                            <p:childTnLst>
                              <p:par>
                                <p:cTn id="17" presetID="10" presetClass="entr" presetSubtype="0" fill="hold" grpId="0"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500"/>
                                        <p:tgtEl>
                                          <p:spTgt spid="7"/>
                                        </p:tgtEl>
                                      </p:cBhvr>
                                    </p:animEffect>
                                  </p:childTnLst>
                                </p:cTn>
                              </p:par>
                            </p:childTnLst>
                          </p:cTn>
                        </p:par>
                      </p:childTnLst>
                    </p:cTn>
                  </p:par>
                  <p:par>
                    <p:cTn id="20" fill="hold">
                      <p:stCondLst>
                        <p:cond delay="indefinite"/>
                      </p:stCondLst>
                      <p:childTnLst>
                        <p:par>
                          <p:cTn id="21" fill="hold">
                            <p:stCondLst>
                              <p:cond delay="0"/>
                            </p:stCondLst>
                            <p:childTnLst>
                              <p:par>
                                <p:cTn id="22" presetID="1" presetClass="entr" presetSubtype="0" fill="hold" nodeType="clickEffect">
                                  <p:stCondLst>
                                    <p:cond delay="0"/>
                                  </p:stCondLst>
                                  <p:childTnLst>
                                    <p:set>
                                      <p:cBhvr>
                                        <p:cTn id="23" dur="1" fill="hold">
                                          <p:stCondLst>
                                            <p:cond delay="0"/>
                                          </p:stCondLst>
                                        </p:cTn>
                                        <p:tgtEl>
                                          <p:spTgt spid="3">
                                            <p:txEl>
                                              <p:pRg st="3" end="3"/>
                                            </p:txEl>
                                          </p:spTgt>
                                        </p:tgtEl>
                                        <p:attrNameLst>
                                          <p:attrName>style.visibility</p:attrName>
                                        </p:attrNameLst>
                                      </p:cBhvr>
                                      <p:to>
                                        <p:strVal val="visible"/>
                                      </p:to>
                                    </p:set>
                                  </p:childTnLst>
                                </p:cTn>
                              </p:par>
                              <p:par>
                                <p:cTn id="24" presetID="1" presetClass="exit" presetSubtype="0" fill="hold" grpId="1" nodeType="withEffect">
                                  <p:stCondLst>
                                    <p:cond delay="0"/>
                                  </p:stCondLst>
                                  <p:childTnLst>
                                    <p:set>
                                      <p:cBhvr>
                                        <p:cTn id="25" dur="1" fill="hold">
                                          <p:stCondLst>
                                            <p:cond delay="0"/>
                                          </p:stCondLst>
                                        </p:cTn>
                                        <p:tgtEl>
                                          <p:spTgt spid="7"/>
                                        </p:tgtEl>
                                        <p:attrNameLst>
                                          <p:attrName>style.visibility</p:attrName>
                                        </p:attrNameLst>
                                      </p:cBhvr>
                                      <p:to>
                                        <p:strVal val="hidden"/>
                                      </p:to>
                                    </p:set>
                                  </p:childTnLst>
                                </p:cTn>
                              </p:par>
                            </p:childTnLst>
                          </p:cTn>
                        </p:par>
                        <p:par>
                          <p:cTn id="26" fill="hold">
                            <p:stCondLst>
                              <p:cond delay="0"/>
                            </p:stCondLst>
                            <p:childTnLst>
                              <p:par>
                                <p:cTn id="27" presetID="10" presetClass="entr" presetSubtype="0" fill="hold" grpId="0" nodeType="afterEffect">
                                  <p:stCondLst>
                                    <p:cond delay="0"/>
                                  </p:stCondLst>
                                  <p:childTnLst>
                                    <p:set>
                                      <p:cBhvr>
                                        <p:cTn id="28" dur="1" fill="hold">
                                          <p:stCondLst>
                                            <p:cond delay="0"/>
                                          </p:stCondLst>
                                        </p:cTn>
                                        <p:tgtEl>
                                          <p:spTgt spid="8"/>
                                        </p:tgtEl>
                                        <p:attrNameLst>
                                          <p:attrName>style.visibility</p:attrName>
                                        </p:attrNameLst>
                                      </p:cBhvr>
                                      <p:to>
                                        <p:strVal val="visible"/>
                                      </p:to>
                                    </p:set>
                                    <p:animEffect transition="in" filter="fade">
                                      <p:cBhvr>
                                        <p:cTn id="29" dur="500"/>
                                        <p:tgtEl>
                                          <p:spTgt spid="8"/>
                                        </p:tgtEl>
                                      </p:cBhvr>
                                    </p:animEffect>
                                  </p:childTnLst>
                                </p:cTn>
                              </p:par>
                            </p:childTnLst>
                          </p:cTn>
                        </p:par>
                      </p:childTnLst>
                    </p:cTn>
                  </p:par>
                  <p:par>
                    <p:cTn id="30" fill="hold">
                      <p:stCondLst>
                        <p:cond delay="indefinite"/>
                      </p:stCondLst>
                      <p:childTnLst>
                        <p:par>
                          <p:cTn id="31" fill="hold">
                            <p:stCondLst>
                              <p:cond delay="0"/>
                            </p:stCondLst>
                            <p:childTnLst>
                              <p:par>
                                <p:cTn id="32" presetID="1" presetClass="entr" presetSubtype="0" fill="hold" nodeType="clickEffect">
                                  <p:stCondLst>
                                    <p:cond delay="0"/>
                                  </p:stCondLst>
                                  <p:childTnLst>
                                    <p:set>
                                      <p:cBhvr>
                                        <p:cTn id="33" dur="1" fill="hold">
                                          <p:stCondLst>
                                            <p:cond delay="0"/>
                                          </p:stCondLst>
                                        </p:cTn>
                                        <p:tgtEl>
                                          <p:spTgt spid="3">
                                            <p:txEl>
                                              <p:pRg st="4" end="4"/>
                                            </p:txEl>
                                          </p:spTgt>
                                        </p:tgtEl>
                                        <p:attrNameLst>
                                          <p:attrName>style.visibility</p:attrName>
                                        </p:attrNameLst>
                                      </p:cBhvr>
                                      <p:to>
                                        <p:strVal val="visible"/>
                                      </p:to>
                                    </p:set>
                                  </p:childTnLst>
                                </p:cTn>
                              </p:par>
                              <p:par>
                                <p:cTn id="34" presetID="1" presetClass="exit" presetSubtype="0" fill="hold" grpId="1" nodeType="withEffect">
                                  <p:stCondLst>
                                    <p:cond delay="0"/>
                                  </p:stCondLst>
                                  <p:childTnLst>
                                    <p:set>
                                      <p:cBhvr>
                                        <p:cTn id="35" dur="1" fill="hold">
                                          <p:stCondLst>
                                            <p:cond delay="0"/>
                                          </p:stCondLst>
                                        </p:cTn>
                                        <p:tgtEl>
                                          <p:spTgt spid="8"/>
                                        </p:tgtEl>
                                        <p:attrNameLst>
                                          <p:attrName>style.visibility</p:attrName>
                                        </p:attrNameLst>
                                      </p:cBhvr>
                                      <p:to>
                                        <p:strVal val="hidden"/>
                                      </p:to>
                                    </p:set>
                                  </p:childTnLst>
                                </p:cTn>
                              </p:par>
                              <p:par>
                                <p:cTn id="36" presetID="10" presetClass="entr" presetSubtype="0" fill="hold" grpId="0" nodeType="withEffect">
                                  <p:stCondLst>
                                    <p:cond delay="0"/>
                                  </p:stCondLst>
                                  <p:childTnLst>
                                    <p:set>
                                      <p:cBhvr>
                                        <p:cTn id="37" dur="1" fill="hold">
                                          <p:stCondLst>
                                            <p:cond delay="0"/>
                                          </p:stCondLst>
                                        </p:cTn>
                                        <p:tgtEl>
                                          <p:spTgt spid="9"/>
                                        </p:tgtEl>
                                        <p:attrNameLst>
                                          <p:attrName>style.visibility</p:attrName>
                                        </p:attrNameLst>
                                      </p:cBhvr>
                                      <p:to>
                                        <p:strVal val="visible"/>
                                      </p:to>
                                    </p:set>
                                    <p:animEffect transition="in" filter="fade">
                                      <p:cBhvr>
                                        <p:cTn id="38" dur="500"/>
                                        <p:tgtEl>
                                          <p:spTgt spid="9"/>
                                        </p:tgtEl>
                                      </p:cBhvr>
                                    </p:animEffect>
                                  </p:childTnLst>
                                </p:cTn>
                              </p:par>
                              <p:par>
                                <p:cTn id="39" presetID="1" presetClass="exit" presetSubtype="0" fill="hold" grpId="1" nodeType="withEffect">
                                  <p:stCondLst>
                                    <p:cond delay="0"/>
                                  </p:stCondLst>
                                  <p:childTnLst>
                                    <p:set>
                                      <p:cBhvr>
                                        <p:cTn id="40" dur="1" fill="hold">
                                          <p:stCondLst>
                                            <p:cond delay="0"/>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8" grpId="0" animBg="1"/>
      <p:bldP spid="8" grpId="1" animBg="1"/>
      <p:bldP spid="9" grpId="0" animBg="1"/>
      <p:bldP spid="9" grpId="1" animBg="1"/>
      <p:bldP spid="11" grpId="0" animBg="1"/>
      <p:bldP spid="11" grpId="1" animBg="1"/>
    </p:bld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Create, Map and Run</a:t>
            </a:r>
            <a:endParaRPr lang="en-US" b="1" dirty="0">
              <a:solidFill>
                <a:srgbClr val="6BB224"/>
              </a:solidFill>
            </a:endParaRPr>
          </a:p>
        </p:txBody>
      </p:sp>
      <p:pic>
        <p:nvPicPr>
          <p:cNvPr id="5125"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2403" y="3398179"/>
            <a:ext cx="8775480" cy="2618557"/>
          </a:xfrm>
          <a:prstGeom prst="rect">
            <a:avLst/>
          </a:prstGeom>
          <a:noFill/>
          <a:ln>
            <a:noFill/>
          </a:ln>
          <a:effectLst>
            <a:outerShdw blurRad="190500" algn="ctr" rotWithShape="0">
              <a:schemeClr val="tx1">
                <a:alpha val="70000"/>
              </a:scheme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4" name="Oval 13"/>
          <p:cNvSpPr/>
          <p:nvPr/>
        </p:nvSpPr>
        <p:spPr>
          <a:xfrm>
            <a:off x="327805" y="3269410"/>
            <a:ext cx="1354346" cy="1708031"/>
          </a:xfrm>
          <a:prstGeom prst="ellipse">
            <a:avLst/>
          </a:prstGeom>
          <a:noFill/>
          <a:ln w="28575">
            <a:solidFill>
              <a:schemeClr val="tx2">
                <a:lumMod val="7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0" name="Oval 9"/>
          <p:cNvSpPr/>
          <p:nvPr/>
        </p:nvSpPr>
        <p:spPr>
          <a:xfrm>
            <a:off x="3451298" y="3269410"/>
            <a:ext cx="1130184" cy="1438047"/>
          </a:xfrm>
          <a:prstGeom prst="ellipse">
            <a:avLst/>
          </a:prstGeom>
          <a:noFill/>
          <a:ln w="28575">
            <a:solidFill>
              <a:schemeClr val="tx2">
                <a:lumMod val="7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1" name="Oval 10"/>
          <p:cNvSpPr/>
          <p:nvPr/>
        </p:nvSpPr>
        <p:spPr>
          <a:xfrm>
            <a:off x="5978106" y="3269409"/>
            <a:ext cx="1302588" cy="2070342"/>
          </a:xfrm>
          <a:prstGeom prst="ellipse">
            <a:avLst/>
          </a:prstGeom>
          <a:noFill/>
          <a:ln w="28575">
            <a:solidFill>
              <a:schemeClr val="tx2">
                <a:lumMod val="7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2" name="Oval 11"/>
          <p:cNvSpPr/>
          <p:nvPr/>
        </p:nvSpPr>
        <p:spPr>
          <a:xfrm>
            <a:off x="5588000" y="3269409"/>
            <a:ext cx="863600" cy="1438048"/>
          </a:xfrm>
          <a:prstGeom prst="ellipse">
            <a:avLst/>
          </a:prstGeom>
          <a:noFill/>
          <a:ln w="28575">
            <a:solidFill>
              <a:schemeClr val="tx2">
                <a:lumMod val="7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5" name="Chevron 14"/>
          <p:cNvSpPr/>
          <p:nvPr/>
        </p:nvSpPr>
        <p:spPr>
          <a:xfrm>
            <a:off x="7772400" y="91981"/>
            <a:ext cx="922288" cy="597877"/>
          </a:xfrm>
          <a:prstGeom prst="chevron">
            <a:avLst>
              <a:gd name="adj" fmla="val 40000"/>
            </a:avLst>
          </a:prstGeom>
          <a:solidFill>
            <a:srgbClr val="C00000"/>
          </a:solidFill>
        </p:spPr>
        <p:style>
          <a:lnRef idx="2">
            <a:schemeClr val="lt1">
              <a:hueOff val="0"/>
              <a:satOff val="0"/>
              <a:lumOff val="0"/>
              <a:alphaOff val="0"/>
            </a:schemeClr>
          </a:lnRef>
          <a:fillRef idx="1">
            <a:scrgbClr r="0" g="0" b="0"/>
          </a:fillRef>
          <a:effectRef idx="0">
            <a:schemeClr val="accent3">
              <a:hueOff val="0"/>
              <a:satOff val="0"/>
              <a:lumOff val="0"/>
              <a:alphaOff val="0"/>
            </a:schemeClr>
          </a:effectRef>
          <a:fontRef idx="minor">
            <a:schemeClr val="lt1"/>
          </a:fontRef>
        </p:style>
        <p:txBody>
          <a:bodyPr/>
          <a:lstStyle/>
          <a:p>
            <a:r>
              <a:rPr lang="en-US" sz="3600" dirty="0">
                <a:latin typeface="Broadway" panose="04040905080B02020502" pitchFamily="82" charset="0"/>
              </a:rPr>
              <a:t>Q</a:t>
            </a:r>
          </a:p>
        </p:txBody>
      </p:sp>
      <p:sp>
        <p:nvSpPr>
          <p:cNvPr id="3" name="Content Placeholder 2"/>
          <p:cNvSpPr>
            <a:spLocks noGrp="1"/>
          </p:cNvSpPr>
          <p:nvPr>
            <p:ph idx="1"/>
          </p:nvPr>
        </p:nvSpPr>
        <p:spPr/>
        <p:txBody>
          <a:bodyPr numCol="2">
            <a:normAutofit/>
          </a:bodyPr>
          <a:lstStyle/>
          <a:p>
            <a:r>
              <a:rPr lang="en-US" dirty="0" smtClean="0"/>
              <a:t>Setting Criteria</a:t>
            </a:r>
          </a:p>
          <a:p>
            <a:pPr lvl="1"/>
            <a:r>
              <a:rPr lang="en-US" dirty="0" smtClean="0"/>
              <a:t>Output/Selection</a:t>
            </a:r>
          </a:p>
          <a:p>
            <a:pPr lvl="1"/>
            <a:r>
              <a:rPr lang="en-US" dirty="0" smtClean="0"/>
              <a:t>Selection Type</a:t>
            </a:r>
          </a:p>
          <a:p>
            <a:pPr lvl="1"/>
            <a:endParaRPr lang="en-US" dirty="0" smtClean="0"/>
          </a:p>
          <a:p>
            <a:pPr lvl="1"/>
            <a:endParaRPr lang="en-US" dirty="0"/>
          </a:p>
          <a:p>
            <a:pPr lvl="1"/>
            <a:endParaRPr lang="en-US" dirty="0" smtClean="0"/>
          </a:p>
          <a:p>
            <a:pPr lvl="1"/>
            <a:endParaRPr lang="en-US" dirty="0" smtClean="0"/>
          </a:p>
          <a:p>
            <a:pPr lvl="1"/>
            <a:endParaRPr lang="en-US" dirty="0"/>
          </a:p>
          <a:p>
            <a:pPr lvl="1"/>
            <a:endParaRPr lang="en-US" dirty="0" smtClean="0"/>
          </a:p>
          <a:p>
            <a:pPr lvl="1"/>
            <a:endParaRPr lang="en-US" dirty="0"/>
          </a:p>
          <a:p>
            <a:pPr lvl="1"/>
            <a:endParaRPr lang="en-US" dirty="0" smtClean="0"/>
          </a:p>
          <a:p>
            <a:pPr lvl="1"/>
            <a:endParaRPr lang="en-US" dirty="0"/>
          </a:p>
          <a:p>
            <a:pPr lvl="1"/>
            <a:r>
              <a:rPr lang="en-US" dirty="0" smtClean="0"/>
              <a:t>Required</a:t>
            </a:r>
          </a:p>
          <a:p>
            <a:pPr lvl="1"/>
            <a:r>
              <a:rPr lang="en-US" dirty="0" smtClean="0"/>
              <a:t>Lookup Type 		</a:t>
            </a:r>
            <a:endParaRPr lang="en-US" sz="2800" dirty="0" smtClean="0"/>
          </a:p>
        </p:txBody>
      </p:sp>
    </p:spTree>
    <p:extLst>
      <p:ext uri="{BB962C8B-B14F-4D97-AF65-F5344CB8AC3E}">
        <p14:creationId xmlns:p14="http://schemas.microsoft.com/office/powerpoint/2010/main" val="250815617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par>
                                <p:cTn id="7" presetID="10" presetClass="entr" presetSubtype="0" fill="hold" grpId="0" nodeType="withEffect">
                                  <p:stCondLst>
                                    <p:cond delay="0"/>
                                  </p:stCondLst>
                                  <p:childTnLst>
                                    <p:set>
                                      <p:cBhvr>
                                        <p:cTn id="8" dur="1" fill="hold">
                                          <p:stCondLst>
                                            <p:cond delay="0"/>
                                          </p:stCondLst>
                                        </p:cTn>
                                        <p:tgtEl>
                                          <p:spTgt spid="14"/>
                                        </p:tgtEl>
                                        <p:attrNameLst>
                                          <p:attrName>style.visibility</p:attrName>
                                        </p:attrNameLst>
                                      </p:cBhvr>
                                      <p:to>
                                        <p:strVal val="visible"/>
                                      </p:to>
                                    </p:set>
                                    <p:animEffect transition="in" filter="fade">
                                      <p:cBhvr>
                                        <p:cTn id="9" dur="500"/>
                                        <p:tgtEl>
                                          <p:spTgt spid="14"/>
                                        </p:tgtEl>
                                      </p:cBhvr>
                                    </p:animEffec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nodeType="clickEffect">
                                  <p:stCondLst>
                                    <p:cond delay="0"/>
                                  </p:stCondLst>
                                  <p:childTnLst>
                                    <p:set>
                                      <p:cBhvr>
                                        <p:cTn id="13" dur="1" fill="hold">
                                          <p:stCondLst>
                                            <p:cond delay="0"/>
                                          </p:stCondLst>
                                        </p:cTn>
                                        <p:tgtEl>
                                          <p:spTgt spid="3">
                                            <p:txEl>
                                              <p:pRg st="2" end="2"/>
                                            </p:txEl>
                                          </p:spTgt>
                                        </p:tgtEl>
                                        <p:attrNameLst>
                                          <p:attrName>style.visibility</p:attrName>
                                        </p:attrNameLst>
                                      </p:cBhvr>
                                      <p:to>
                                        <p:strVal val="visible"/>
                                      </p:to>
                                    </p:set>
                                  </p:childTnLst>
                                </p:cTn>
                              </p:par>
                              <p:par>
                                <p:cTn id="14" presetID="1" presetClass="exit" presetSubtype="0" fill="hold" grpId="1" nodeType="withEffect">
                                  <p:stCondLst>
                                    <p:cond delay="0"/>
                                  </p:stCondLst>
                                  <p:childTnLst>
                                    <p:set>
                                      <p:cBhvr>
                                        <p:cTn id="15" dur="1" fill="hold">
                                          <p:stCondLst>
                                            <p:cond delay="0"/>
                                          </p:stCondLst>
                                        </p:cTn>
                                        <p:tgtEl>
                                          <p:spTgt spid="14"/>
                                        </p:tgtEl>
                                        <p:attrNameLst>
                                          <p:attrName>style.visibility</p:attrName>
                                        </p:attrNameLst>
                                      </p:cBhvr>
                                      <p:to>
                                        <p:strVal val="hidden"/>
                                      </p:to>
                                    </p:set>
                                  </p:childTnLst>
                                </p:cTn>
                              </p:par>
                              <p:par>
                                <p:cTn id="16" presetID="10" presetClass="entr" presetSubtype="0" fill="hold" grpId="0" nodeType="with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fade">
                                      <p:cBhvr>
                                        <p:cTn id="18" dur="500"/>
                                        <p:tgtEl>
                                          <p:spTgt spid="10"/>
                                        </p:tgtEl>
                                      </p:cBhvr>
                                    </p:animEffec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12" end="12"/>
                                            </p:txEl>
                                          </p:spTgt>
                                        </p:tgtEl>
                                        <p:attrNameLst>
                                          <p:attrName>style.visibility</p:attrName>
                                        </p:attrNameLst>
                                      </p:cBhvr>
                                      <p:to>
                                        <p:strVal val="visible"/>
                                      </p:to>
                                    </p:set>
                                  </p:childTnLst>
                                </p:cTn>
                              </p:par>
                              <p:par>
                                <p:cTn id="23" presetID="1" presetClass="exit" presetSubtype="0" fill="hold" grpId="1" nodeType="withEffect">
                                  <p:stCondLst>
                                    <p:cond delay="0"/>
                                  </p:stCondLst>
                                  <p:childTnLst>
                                    <p:set>
                                      <p:cBhvr>
                                        <p:cTn id="24" dur="1" fill="hold">
                                          <p:stCondLst>
                                            <p:cond delay="0"/>
                                          </p:stCondLst>
                                        </p:cTn>
                                        <p:tgtEl>
                                          <p:spTgt spid="10"/>
                                        </p:tgtEl>
                                        <p:attrNameLst>
                                          <p:attrName>style.visibility</p:attrName>
                                        </p:attrNameLst>
                                      </p:cBhvr>
                                      <p:to>
                                        <p:strVal val="hidden"/>
                                      </p:to>
                                    </p:set>
                                  </p:childTnLst>
                                </p:cTn>
                              </p:par>
                              <p:par>
                                <p:cTn id="25" presetID="10" presetClass="entr" presetSubtype="0" fill="hold" grpId="0" nodeType="with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fade">
                                      <p:cBhvr>
                                        <p:cTn id="27" dur="500"/>
                                        <p:tgtEl>
                                          <p:spTgt spid="12"/>
                                        </p:tgtEl>
                                      </p:cBhvr>
                                    </p:animEffect>
                                  </p:childTnLst>
                                </p:cTn>
                              </p:par>
                            </p:childTnLst>
                          </p:cTn>
                        </p:par>
                      </p:childTnLst>
                    </p:cTn>
                  </p:par>
                  <p:par>
                    <p:cTn id="28" fill="hold">
                      <p:stCondLst>
                        <p:cond delay="indefinite"/>
                      </p:stCondLst>
                      <p:childTnLst>
                        <p:par>
                          <p:cTn id="29" fill="hold">
                            <p:stCondLst>
                              <p:cond delay="0"/>
                            </p:stCondLst>
                            <p:childTnLst>
                              <p:par>
                                <p:cTn id="30" presetID="1" presetClass="entr" presetSubtype="0" fill="hold" nodeType="clickEffect">
                                  <p:stCondLst>
                                    <p:cond delay="0"/>
                                  </p:stCondLst>
                                  <p:childTnLst>
                                    <p:set>
                                      <p:cBhvr>
                                        <p:cTn id="31" dur="1" fill="hold">
                                          <p:stCondLst>
                                            <p:cond delay="0"/>
                                          </p:stCondLst>
                                        </p:cTn>
                                        <p:tgtEl>
                                          <p:spTgt spid="3">
                                            <p:txEl>
                                              <p:pRg st="13" end="13"/>
                                            </p:txEl>
                                          </p:spTgt>
                                        </p:tgtEl>
                                        <p:attrNameLst>
                                          <p:attrName>style.visibility</p:attrName>
                                        </p:attrNameLst>
                                      </p:cBhvr>
                                      <p:to>
                                        <p:strVal val="visible"/>
                                      </p:to>
                                    </p:set>
                                  </p:childTnLst>
                                </p:cTn>
                              </p:par>
                              <p:par>
                                <p:cTn id="32" presetID="1" presetClass="exit" presetSubtype="0" fill="hold" grpId="1" nodeType="withEffect">
                                  <p:stCondLst>
                                    <p:cond delay="0"/>
                                  </p:stCondLst>
                                  <p:childTnLst>
                                    <p:set>
                                      <p:cBhvr>
                                        <p:cTn id="33" dur="1" fill="hold">
                                          <p:stCondLst>
                                            <p:cond delay="0"/>
                                          </p:stCondLst>
                                        </p:cTn>
                                        <p:tgtEl>
                                          <p:spTgt spid="12"/>
                                        </p:tgtEl>
                                        <p:attrNameLst>
                                          <p:attrName>style.visibility</p:attrName>
                                        </p:attrNameLst>
                                      </p:cBhvr>
                                      <p:to>
                                        <p:strVal val="hidden"/>
                                      </p:to>
                                    </p:set>
                                  </p:childTnLst>
                                </p:cTn>
                              </p:par>
                              <p:par>
                                <p:cTn id="34" presetID="10" presetClass="entr" presetSubtype="0" fill="hold" grpId="0" nodeType="withEffect">
                                  <p:stCondLst>
                                    <p:cond delay="0"/>
                                  </p:stCondLst>
                                  <p:childTnLst>
                                    <p:set>
                                      <p:cBhvr>
                                        <p:cTn id="35" dur="1" fill="hold">
                                          <p:stCondLst>
                                            <p:cond delay="0"/>
                                          </p:stCondLst>
                                        </p:cTn>
                                        <p:tgtEl>
                                          <p:spTgt spid="11"/>
                                        </p:tgtEl>
                                        <p:attrNameLst>
                                          <p:attrName>style.visibility</p:attrName>
                                        </p:attrNameLst>
                                      </p:cBhvr>
                                      <p:to>
                                        <p:strVal val="visible"/>
                                      </p:to>
                                    </p:set>
                                    <p:animEffect transition="in" filter="fade">
                                      <p:cBhvr>
                                        <p:cTn id="36"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4" grpId="1" animBg="1"/>
      <p:bldP spid="10" grpId="0" animBg="1"/>
      <p:bldP spid="10" grpId="1" animBg="1"/>
      <p:bldP spid="11" grpId="0" animBg="1"/>
      <p:bldP spid="12" grpId="0" animBg="1"/>
      <p:bldP spid="12" grpId="1" animBg="1"/>
    </p:bld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Create, Map and Run</a:t>
            </a:r>
            <a:endParaRPr lang="en-US" b="1" dirty="0">
              <a:solidFill>
                <a:srgbClr val="6BB224"/>
              </a:solidFill>
            </a:endParaRPr>
          </a:p>
        </p:txBody>
      </p:sp>
      <p:sp>
        <p:nvSpPr>
          <p:cNvPr id="3" name="Content Placeholder 2"/>
          <p:cNvSpPr>
            <a:spLocks noGrp="1"/>
          </p:cNvSpPr>
          <p:nvPr>
            <p:ph idx="1"/>
          </p:nvPr>
        </p:nvSpPr>
        <p:spPr/>
        <p:txBody>
          <a:bodyPr/>
          <a:lstStyle/>
          <a:p>
            <a:r>
              <a:rPr lang="en-US" dirty="0" smtClean="0"/>
              <a:t>Building Where Clauses</a:t>
            </a:r>
          </a:p>
          <a:p>
            <a:pPr lvl="1"/>
            <a:r>
              <a:rPr lang="en-US" dirty="0" smtClean="0"/>
              <a:t>Operator</a:t>
            </a:r>
          </a:p>
          <a:p>
            <a:pPr lvl="1"/>
            <a:r>
              <a:rPr lang="en-US" dirty="0" smtClean="0"/>
              <a:t>Condition</a:t>
            </a:r>
          </a:p>
          <a:p>
            <a:pPr lvl="1"/>
            <a:r>
              <a:rPr lang="en-US" dirty="0" smtClean="0"/>
              <a:t>Dates</a:t>
            </a:r>
          </a:p>
          <a:p>
            <a:pPr lvl="1"/>
            <a:r>
              <a:rPr lang="en-US" dirty="0" smtClean="0"/>
              <a:t>Files</a:t>
            </a:r>
          </a:p>
          <a:p>
            <a:pPr lvl="1"/>
            <a:r>
              <a:rPr lang="en-US" dirty="0" smtClean="0"/>
              <a:t>Select Values</a:t>
            </a:r>
          </a:p>
          <a:p>
            <a:pPr lvl="1"/>
            <a:r>
              <a:rPr lang="en-US" dirty="0" smtClean="0"/>
              <a:t>Wildcards</a:t>
            </a:r>
            <a:endParaRPr lang="en-US" dirty="0"/>
          </a:p>
        </p:txBody>
      </p:sp>
      <p:pic>
        <p:nvPicPr>
          <p:cNvPr id="165890" name="Picture 2"/>
          <p:cNvPicPr>
            <a:picLocks noChangeAspect="1" noChangeArrowheads="1"/>
          </p:cNvPicPr>
          <p:nvPr/>
        </p:nvPicPr>
        <p:blipFill>
          <a:blip r:embed="rId3"/>
          <a:srcRect/>
          <a:stretch>
            <a:fillRect/>
          </a:stretch>
        </p:blipFill>
        <p:spPr bwMode="auto">
          <a:xfrm>
            <a:off x="152400" y="4937760"/>
            <a:ext cx="8915400" cy="853440"/>
          </a:xfrm>
          <a:prstGeom prst="rect">
            <a:avLst/>
          </a:prstGeom>
          <a:ln>
            <a:solidFill>
              <a:srgbClr val="92D050"/>
            </a:solidFill>
          </a:ln>
          <a:effectLst>
            <a:outerShdw blurRad="190500" algn="tl" rotWithShape="0">
              <a:srgbClr val="000000">
                <a:alpha val="70000"/>
              </a:srgbClr>
            </a:outerShdw>
          </a:effectLst>
        </p:spPr>
      </p:pic>
      <p:pic>
        <p:nvPicPr>
          <p:cNvPr id="102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354918" y="1960765"/>
            <a:ext cx="4606224" cy="2882807"/>
          </a:xfrm>
          <a:prstGeom prst="rect">
            <a:avLst/>
          </a:prstGeom>
          <a:noFill/>
          <a:ln>
            <a:noFill/>
          </a:ln>
          <a:effectLst>
            <a:outerShdw blurRad="190500" algn="ctr" rotWithShape="0">
              <a:schemeClr val="tx1">
                <a:alpha val="70000"/>
              </a:scheme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 name="Picture 7" descr="orange-arrow.gif"/>
          <p:cNvPicPr>
            <a:picLocks noChangeAspect="1"/>
          </p:cNvPicPr>
          <p:nvPr/>
        </p:nvPicPr>
        <p:blipFill>
          <a:blip r:embed="rId5">
            <a:duotone>
              <a:prstClr val="black"/>
              <a:schemeClr val="tx2">
                <a:tint val="45000"/>
                <a:satMod val="400000"/>
              </a:schemeClr>
            </a:duotone>
          </a:blip>
          <a:stretch>
            <a:fillRect/>
          </a:stretch>
        </p:blipFill>
        <p:spPr>
          <a:xfrm rot="15680463" flipV="1">
            <a:off x="4962292" y="4116682"/>
            <a:ext cx="1288295" cy="1453779"/>
          </a:xfrm>
          <a:prstGeom prst="rect">
            <a:avLst/>
          </a:prstGeom>
        </p:spPr>
      </p:pic>
      <p:sp>
        <p:nvSpPr>
          <p:cNvPr id="9" name="Chevron 8"/>
          <p:cNvSpPr/>
          <p:nvPr/>
        </p:nvSpPr>
        <p:spPr>
          <a:xfrm>
            <a:off x="7772400" y="91981"/>
            <a:ext cx="922288" cy="597877"/>
          </a:xfrm>
          <a:prstGeom prst="chevron">
            <a:avLst>
              <a:gd name="adj" fmla="val 40000"/>
            </a:avLst>
          </a:prstGeom>
          <a:solidFill>
            <a:srgbClr val="C00000"/>
          </a:solidFill>
        </p:spPr>
        <p:style>
          <a:lnRef idx="2">
            <a:schemeClr val="lt1">
              <a:hueOff val="0"/>
              <a:satOff val="0"/>
              <a:lumOff val="0"/>
              <a:alphaOff val="0"/>
            </a:schemeClr>
          </a:lnRef>
          <a:fillRef idx="1">
            <a:scrgbClr r="0" g="0" b="0"/>
          </a:fillRef>
          <a:effectRef idx="0">
            <a:schemeClr val="accent3">
              <a:hueOff val="0"/>
              <a:satOff val="0"/>
              <a:lumOff val="0"/>
              <a:alphaOff val="0"/>
            </a:schemeClr>
          </a:effectRef>
          <a:fontRef idx="minor">
            <a:schemeClr val="lt1"/>
          </a:fontRef>
        </p:style>
        <p:txBody>
          <a:bodyPr/>
          <a:lstStyle/>
          <a:p>
            <a:r>
              <a:rPr lang="en-US" sz="3600" dirty="0">
                <a:latin typeface="Broadway" panose="04040905080B02020502" pitchFamily="82" charset="0"/>
              </a:rPr>
              <a:t>Q</a:t>
            </a:r>
          </a:p>
        </p:txBody>
      </p:sp>
    </p:spTree>
    <p:extLst>
      <p:ext uri="{BB962C8B-B14F-4D97-AF65-F5344CB8AC3E}">
        <p14:creationId xmlns:p14="http://schemas.microsoft.com/office/powerpoint/2010/main" val="148878904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iterate type="lt">
                                    <p:tmPct val="5000"/>
                                  </p:iterate>
                                  <p:childTnLst>
                                    <p:set>
                                      <p:cBhvr>
                                        <p:cTn id="6" dur="1" fill="hold">
                                          <p:stCondLst>
                                            <p:cond delay="0"/>
                                          </p:stCondLst>
                                        </p:cTn>
                                        <p:tgtEl>
                                          <p:spTgt spid="8"/>
                                        </p:tgtEl>
                                        <p:attrNameLst>
                                          <p:attrName>style.visibility</p:attrName>
                                        </p:attrNameLst>
                                      </p:cBhvr>
                                      <p:to>
                                        <p:strVal val="visible"/>
                                      </p:to>
                                    </p:set>
                                    <p:anim calcmode="lin" valueType="num">
                                      <p:cBhvr>
                                        <p:cTn id="7" dur="1000" fill="hold"/>
                                        <p:tgtEl>
                                          <p:spTgt spid="8"/>
                                        </p:tgtEl>
                                        <p:attrNameLst>
                                          <p:attrName>ppt_w</p:attrName>
                                        </p:attrNameLst>
                                      </p:cBhvr>
                                      <p:tavLst>
                                        <p:tav tm="0">
                                          <p:val>
                                            <p:fltVal val="0"/>
                                          </p:val>
                                        </p:tav>
                                        <p:tav tm="100000">
                                          <p:val>
                                            <p:strVal val="#ppt_w"/>
                                          </p:val>
                                        </p:tav>
                                      </p:tavLst>
                                    </p:anim>
                                    <p:anim calcmode="lin" valueType="num">
                                      <p:cBhvr>
                                        <p:cTn id="8" dur="1000" fill="hold"/>
                                        <p:tgtEl>
                                          <p:spTgt spid="8"/>
                                        </p:tgtEl>
                                        <p:attrNameLst>
                                          <p:attrName>ppt_h</p:attrName>
                                        </p:attrNameLst>
                                      </p:cBhvr>
                                      <p:tavLst>
                                        <p:tav tm="0">
                                          <p:val>
                                            <p:fltVal val="0"/>
                                          </p:val>
                                        </p:tav>
                                        <p:tav tm="100000">
                                          <p:val>
                                            <p:strVal val="#ppt_h"/>
                                          </p:val>
                                        </p:tav>
                                      </p:tavLst>
                                    </p:anim>
                                    <p:anim calcmode="lin" valueType="num">
                                      <p:cBhvr>
                                        <p:cTn id="9" dur="1000" fill="hold"/>
                                        <p:tgtEl>
                                          <p:spTgt spid="8"/>
                                        </p:tgtEl>
                                        <p:attrNameLst>
                                          <p:attrName>style.rotation</p:attrName>
                                        </p:attrNameLst>
                                      </p:cBhvr>
                                      <p:tavLst>
                                        <p:tav tm="0">
                                          <p:val>
                                            <p:fltVal val="90"/>
                                          </p:val>
                                        </p:tav>
                                        <p:tav tm="100000">
                                          <p:val>
                                            <p:fltVal val="0"/>
                                          </p:val>
                                        </p:tav>
                                      </p:tavLst>
                                    </p:anim>
                                    <p:animEffect transition="in" filter="fade">
                                      <p:cBhvr>
                                        <p:cTn id="10" dur="1000"/>
                                        <p:tgtEl>
                                          <p:spTgt spid="8"/>
                                        </p:tgtEl>
                                      </p:cBhvr>
                                    </p:animEffec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Create, Map and Run</a:t>
            </a:r>
            <a:endParaRPr lang="en-US" b="1" dirty="0">
              <a:solidFill>
                <a:srgbClr val="6BB224"/>
              </a:solidFill>
            </a:endParaRPr>
          </a:p>
        </p:txBody>
      </p:sp>
      <p:sp>
        <p:nvSpPr>
          <p:cNvPr id="9" name="Chevron 8"/>
          <p:cNvSpPr/>
          <p:nvPr/>
        </p:nvSpPr>
        <p:spPr>
          <a:xfrm>
            <a:off x="7772400" y="91981"/>
            <a:ext cx="922288" cy="597877"/>
          </a:xfrm>
          <a:prstGeom prst="chevron">
            <a:avLst>
              <a:gd name="adj" fmla="val 40000"/>
            </a:avLst>
          </a:prstGeom>
          <a:solidFill>
            <a:srgbClr val="C00000"/>
          </a:solidFill>
        </p:spPr>
        <p:style>
          <a:lnRef idx="2">
            <a:schemeClr val="lt1">
              <a:hueOff val="0"/>
              <a:satOff val="0"/>
              <a:lumOff val="0"/>
              <a:alphaOff val="0"/>
            </a:schemeClr>
          </a:lnRef>
          <a:fillRef idx="1">
            <a:scrgbClr r="0" g="0" b="0"/>
          </a:fillRef>
          <a:effectRef idx="0">
            <a:schemeClr val="accent3">
              <a:hueOff val="0"/>
              <a:satOff val="0"/>
              <a:lumOff val="0"/>
              <a:alphaOff val="0"/>
            </a:schemeClr>
          </a:effectRef>
          <a:fontRef idx="minor">
            <a:schemeClr val="lt1"/>
          </a:fontRef>
        </p:style>
        <p:txBody>
          <a:bodyPr/>
          <a:lstStyle/>
          <a:p>
            <a:r>
              <a:rPr lang="en-US" sz="3600" dirty="0">
                <a:latin typeface="Broadway" panose="04040905080B02020502" pitchFamily="82" charset="0"/>
              </a:rPr>
              <a:t>Q</a:t>
            </a:r>
          </a:p>
        </p:txBody>
      </p:sp>
      <p:pic>
        <p:nvPicPr>
          <p:cNvPr id="5" name="Picture 4"/>
          <p:cNvPicPr>
            <a:picLocks noChangeAspect="1"/>
          </p:cNvPicPr>
          <p:nvPr/>
        </p:nvPicPr>
        <p:blipFill>
          <a:blip r:embed="rId3"/>
          <a:stretch>
            <a:fillRect/>
          </a:stretch>
        </p:blipFill>
        <p:spPr>
          <a:xfrm>
            <a:off x="788749" y="1106107"/>
            <a:ext cx="7569640" cy="4736196"/>
          </a:xfrm>
          <a:prstGeom prst="rect">
            <a:avLst/>
          </a:prstGeom>
          <a:ln>
            <a:noFill/>
          </a:ln>
          <a:effectLst>
            <a:outerShdw blurRad="292100" dist="139700" dir="2700000" algn="tl" rotWithShape="0">
              <a:srgbClr val="333333">
                <a:alpha val="65000"/>
              </a:srgbClr>
            </a:outerShdw>
          </a:effectLst>
        </p:spPr>
      </p:pic>
      <p:sp>
        <p:nvSpPr>
          <p:cNvPr id="10" name="Rectangle 9"/>
          <p:cNvSpPr/>
          <p:nvPr/>
        </p:nvSpPr>
        <p:spPr>
          <a:xfrm>
            <a:off x="4855335" y="2034862"/>
            <a:ext cx="656823" cy="244698"/>
          </a:xfrm>
          <a:prstGeom prst="rect">
            <a:avLst/>
          </a:prstGeom>
          <a:noFill/>
          <a:ln w="38100">
            <a:solidFill>
              <a:srgbClr val="D4520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938011" y="3332537"/>
            <a:ext cx="3633989" cy="1934922"/>
          </a:xfrm>
          <a:prstGeom prst="rect">
            <a:avLst/>
          </a:prstGeom>
          <a:noFill/>
          <a:ln w="38100">
            <a:solidFill>
              <a:srgbClr val="D4520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4971245" y="3332537"/>
            <a:ext cx="3234744" cy="1934922"/>
          </a:xfrm>
          <a:prstGeom prst="rect">
            <a:avLst/>
          </a:prstGeom>
          <a:noFill/>
          <a:ln w="38100">
            <a:solidFill>
              <a:srgbClr val="D4520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4995029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Create, Map and Run</a:t>
            </a:r>
            <a:endParaRPr lang="en-US" b="1" dirty="0">
              <a:solidFill>
                <a:srgbClr val="6BB224"/>
              </a:solidFill>
            </a:endParaRPr>
          </a:p>
        </p:txBody>
      </p:sp>
      <p:sp>
        <p:nvSpPr>
          <p:cNvPr id="3" name="Content Placeholder 2"/>
          <p:cNvSpPr>
            <a:spLocks noGrp="1"/>
          </p:cNvSpPr>
          <p:nvPr>
            <p:ph idx="1"/>
          </p:nvPr>
        </p:nvSpPr>
        <p:spPr/>
        <p:txBody>
          <a:bodyPr numCol="2">
            <a:normAutofit/>
          </a:bodyPr>
          <a:lstStyle/>
          <a:p>
            <a:r>
              <a:rPr lang="en-US" dirty="0" smtClean="0"/>
              <a:t>Preview</a:t>
            </a:r>
          </a:p>
          <a:p>
            <a:pPr lvl="1"/>
            <a:endParaRPr lang="en-US" dirty="0"/>
          </a:p>
        </p:txBody>
      </p:sp>
      <p:sp>
        <p:nvSpPr>
          <p:cNvPr id="7" name="Chevron 6"/>
          <p:cNvSpPr/>
          <p:nvPr/>
        </p:nvSpPr>
        <p:spPr>
          <a:xfrm>
            <a:off x="7772400" y="91981"/>
            <a:ext cx="922288" cy="597877"/>
          </a:xfrm>
          <a:prstGeom prst="chevron">
            <a:avLst>
              <a:gd name="adj" fmla="val 40000"/>
            </a:avLst>
          </a:prstGeom>
          <a:solidFill>
            <a:srgbClr val="C00000"/>
          </a:solidFill>
        </p:spPr>
        <p:style>
          <a:lnRef idx="2">
            <a:schemeClr val="lt1">
              <a:hueOff val="0"/>
              <a:satOff val="0"/>
              <a:lumOff val="0"/>
              <a:alphaOff val="0"/>
            </a:schemeClr>
          </a:lnRef>
          <a:fillRef idx="1">
            <a:scrgbClr r="0" g="0" b="0"/>
          </a:fillRef>
          <a:effectRef idx="0">
            <a:schemeClr val="accent3">
              <a:hueOff val="0"/>
              <a:satOff val="0"/>
              <a:lumOff val="0"/>
              <a:alphaOff val="0"/>
            </a:schemeClr>
          </a:effectRef>
          <a:fontRef idx="minor">
            <a:schemeClr val="lt1"/>
          </a:fontRef>
        </p:style>
        <p:txBody>
          <a:bodyPr/>
          <a:lstStyle/>
          <a:p>
            <a:r>
              <a:rPr lang="en-US" sz="3600" dirty="0">
                <a:latin typeface="Broadway" panose="04040905080B02020502" pitchFamily="82" charset="0"/>
              </a:rPr>
              <a:t>Q</a:t>
            </a:r>
          </a:p>
        </p:txBody>
      </p:sp>
      <p:pic>
        <p:nvPicPr>
          <p:cNvPr id="4" name="Picture 3"/>
          <p:cNvPicPr>
            <a:picLocks noChangeAspect="1"/>
          </p:cNvPicPr>
          <p:nvPr/>
        </p:nvPicPr>
        <p:blipFill>
          <a:blip r:embed="rId3"/>
          <a:stretch>
            <a:fillRect/>
          </a:stretch>
        </p:blipFill>
        <p:spPr>
          <a:xfrm>
            <a:off x="858134" y="1747215"/>
            <a:ext cx="7458075" cy="4029075"/>
          </a:xfrm>
          <a:prstGeom prst="rect">
            <a:avLst/>
          </a:prstGeom>
          <a:ln>
            <a:noFill/>
          </a:ln>
          <a:effectLst>
            <a:outerShdw blurRad="292100" dist="139700" dir="2700000" algn="tl" rotWithShape="0">
              <a:srgbClr val="333333">
                <a:alpha val="65000"/>
              </a:srgbClr>
            </a:outerShdw>
          </a:effectLst>
        </p:spPr>
      </p:pic>
      <p:sp>
        <p:nvSpPr>
          <p:cNvPr id="8" name="Rectangle 7"/>
          <p:cNvSpPr/>
          <p:nvPr/>
        </p:nvSpPr>
        <p:spPr>
          <a:xfrm>
            <a:off x="3644722" y="2202287"/>
            <a:ext cx="978794" cy="206062"/>
          </a:xfrm>
          <a:prstGeom prst="rect">
            <a:avLst/>
          </a:prstGeom>
          <a:noFill/>
          <a:ln w="38100">
            <a:solidFill>
              <a:srgbClr val="D4520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20413952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stretch>
            <a:fillRect/>
          </a:stretch>
        </p:blipFill>
        <p:spPr>
          <a:xfrm>
            <a:off x="2218083" y="1780273"/>
            <a:ext cx="4991167" cy="4340689"/>
          </a:xfrm>
          <a:prstGeom prst="rect">
            <a:avLst/>
          </a:prstGeom>
          <a:ln>
            <a:noFill/>
          </a:ln>
          <a:effectLst>
            <a:outerShdw blurRad="292100" dist="139700" dir="2700000" algn="tl" rotWithShape="0">
              <a:srgbClr val="333333">
                <a:alpha val="65000"/>
              </a:srgbClr>
            </a:outerShdw>
          </a:effectLst>
        </p:spPr>
      </p:pic>
      <p:sp>
        <p:nvSpPr>
          <p:cNvPr id="2" name="Title 1"/>
          <p:cNvSpPr>
            <a:spLocks noGrp="1"/>
          </p:cNvSpPr>
          <p:nvPr>
            <p:ph type="title"/>
          </p:nvPr>
        </p:nvSpPr>
        <p:spPr/>
        <p:txBody>
          <a:bodyPr/>
          <a:lstStyle/>
          <a:p>
            <a:r>
              <a:rPr lang="en-US" dirty="0"/>
              <a:t>Create, Map and Run</a:t>
            </a:r>
            <a:endParaRPr lang="en-US" b="1" dirty="0">
              <a:solidFill>
                <a:srgbClr val="6BB224"/>
              </a:solidFill>
            </a:endParaRPr>
          </a:p>
        </p:txBody>
      </p:sp>
      <p:sp>
        <p:nvSpPr>
          <p:cNvPr id="3" name="Content Placeholder 2"/>
          <p:cNvSpPr>
            <a:spLocks noGrp="1"/>
          </p:cNvSpPr>
          <p:nvPr>
            <p:ph idx="1"/>
          </p:nvPr>
        </p:nvSpPr>
        <p:spPr/>
        <p:txBody>
          <a:bodyPr numCol="2">
            <a:normAutofit/>
          </a:bodyPr>
          <a:lstStyle/>
          <a:p>
            <a:r>
              <a:rPr lang="en-US" dirty="0" smtClean="0"/>
              <a:t>Preview</a:t>
            </a:r>
          </a:p>
          <a:p>
            <a:pPr lvl="1"/>
            <a:endParaRPr lang="en-US" dirty="0"/>
          </a:p>
        </p:txBody>
      </p:sp>
      <p:sp>
        <p:nvSpPr>
          <p:cNvPr id="7" name="Chevron 6"/>
          <p:cNvSpPr/>
          <p:nvPr/>
        </p:nvSpPr>
        <p:spPr>
          <a:xfrm>
            <a:off x="7772400" y="91981"/>
            <a:ext cx="922288" cy="597877"/>
          </a:xfrm>
          <a:prstGeom prst="chevron">
            <a:avLst>
              <a:gd name="adj" fmla="val 40000"/>
            </a:avLst>
          </a:prstGeom>
          <a:solidFill>
            <a:srgbClr val="C00000"/>
          </a:solidFill>
        </p:spPr>
        <p:style>
          <a:lnRef idx="2">
            <a:schemeClr val="lt1">
              <a:hueOff val="0"/>
              <a:satOff val="0"/>
              <a:lumOff val="0"/>
              <a:alphaOff val="0"/>
            </a:schemeClr>
          </a:lnRef>
          <a:fillRef idx="1">
            <a:scrgbClr r="0" g="0" b="0"/>
          </a:fillRef>
          <a:effectRef idx="0">
            <a:schemeClr val="accent3">
              <a:hueOff val="0"/>
              <a:satOff val="0"/>
              <a:lumOff val="0"/>
              <a:alphaOff val="0"/>
            </a:schemeClr>
          </a:effectRef>
          <a:fontRef idx="minor">
            <a:schemeClr val="lt1"/>
          </a:fontRef>
        </p:style>
        <p:txBody>
          <a:bodyPr/>
          <a:lstStyle/>
          <a:p>
            <a:r>
              <a:rPr lang="en-US" sz="3600" dirty="0">
                <a:latin typeface="Broadway" panose="04040905080B02020502" pitchFamily="82" charset="0"/>
              </a:rPr>
              <a:t>Q</a:t>
            </a:r>
          </a:p>
        </p:txBody>
      </p:sp>
      <p:sp>
        <p:nvSpPr>
          <p:cNvPr id="8" name="Rectangle 7"/>
          <p:cNvSpPr/>
          <p:nvPr/>
        </p:nvSpPr>
        <p:spPr>
          <a:xfrm>
            <a:off x="2871988" y="2897746"/>
            <a:ext cx="2434108" cy="244699"/>
          </a:xfrm>
          <a:prstGeom prst="rect">
            <a:avLst/>
          </a:prstGeom>
          <a:noFill/>
          <a:ln w="38100">
            <a:solidFill>
              <a:srgbClr val="D4520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96086706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Create, Map and Run</a:t>
            </a:r>
            <a:endParaRPr lang="en-US" b="1" dirty="0">
              <a:solidFill>
                <a:srgbClr val="6BB224"/>
              </a:solidFill>
            </a:endParaRPr>
          </a:p>
        </p:txBody>
      </p:sp>
      <p:sp>
        <p:nvSpPr>
          <p:cNvPr id="3" name="Content Placeholder 2"/>
          <p:cNvSpPr>
            <a:spLocks noGrp="1"/>
          </p:cNvSpPr>
          <p:nvPr>
            <p:ph idx="1"/>
          </p:nvPr>
        </p:nvSpPr>
        <p:spPr/>
        <p:txBody>
          <a:bodyPr numCol="2">
            <a:normAutofit/>
          </a:bodyPr>
          <a:lstStyle/>
          <a:p>
            <a:r>
              <a:rPr lang="en-US" dirty="0" smtClean="0"/>
              <a:t>Preview</a:t>
            </a:r>
          </a:p>
          <a:p>
            <a:pPr lvl="1"/>
            <a:endParaRPr lang="en-US" dirty="0"/>
          </a:p>
        </p:txBody>
      </p:sp>
      <p:sp>
        <p:nvSpPr>
          <p:cNvPr id="7" name="Chevron 6"/>
          <p:cNvSpPr/>
          <p:nvPr/>
        </p:nvSpPr>
        <p:spPr>
          <a:xfrm>
            <a:off x="7772400" y="91981"/>
            <a:ext cx="922288" cy="597877"/>
          </a:xfrm>
          <a:prstGeom prst="chevron">
            <a:avLst>
              <a:gd name="adj" fmla="val 40000"/>
            </a:avLst>
          </a:prstGeom>
          <a:solidFill>
            <a:srgbClr val="C00000"/>
          </a:solidFill>
        </p:spPr>
        <p:style>
          <a:lnRef idx="2">
            <a:schemeClr val="lt1">
              <a:hueOff val="0"/>
              <a:satOff val="0"/>
              <a:lumOff val="0"/>
              <a:alphaOff val="0"/>
            </a:schemeClr>
          </a:lnRef>
          <a:fillRef idx="1">
            <a:scrgbClr r="0" g="0" b="0"/>
          </a:fillRef>
          <a:effectRef idx="0">
            <a:schemeClr val="accent3">
              <a:hueOff val="0"/>
              <a:satOff val="0"/>
              <a:lumOff val="0"/>
              <a:alphaOff val="0"/>
            </a:schemeClr>
          </a:effectRef>
          <a:fontRef idx="minor">
            <a:schemeClr val="lt1"/>
          </a:fontRef>
        </p:style>
        <p:txBody>
          <a:bodyPr/>
          <a:lstStyle/>
          <a:p>
            <a:r>
              <a:rPr lang="en-US" sz="3600" dirty="0">
                <a:latin typeface="Broadway" panose="04040905080B02020502" pitchFamily="82" charset="0"/>
              </a:rPr>
              <a:t>Q</a:t>
            </a:r>
          </a:p>
        </p:txBody>
      </p:sp>
      <p:pic>
        <p:nvPicPr>
          <p:cNvPr id="4" name="Picture 3"/>
          <p:cNvPicPr>
            <a:picLocks noChangeAspect="1"/>
          </p:cNvPicPr>
          <p:nvPr/>
        </p:nvPicPr>
        <p:blipFill>
          <a:blip r:embed="rId3"/>
          <a:stretch>
            <a:fillRect/>
          </a:stretch>
        </p:blipFill>
        <p:spPr>
          <a:xfrm>
            <a:off x="858134" y="1747215"/>
            <a:ext cx="7458075" cy="4029075"/>
          </a:xfrm>
          <a:prstGeom prst="rect">
            <a:avLst/>
          </a:prstGeom>
          <a:ln>
            <a:noFill/>
          </a:ln>
          <a:effectLst>
            <a:outerShdw blurRad="292100" dist="139700" dir="2700000" algn="tl" rotWithShape="0">
              <a:srgbClr val="333333">
                <a:alpha val="65000"/>
              </a:srgbClr>
            </a:outerShdw>
          </a:effectLst>
        </p:spPr>
      </p:pic>
      <p:sp>
        <p:nvSpPr>
          <p:cNvPr id="8" name="Rectangle 7"/>
          <p:cNvSpPr/>
          <p:nvPr/>
        </p:nvSpPr>
        <p:spPr>
          <a:xfrm>
            <a:off x="5177307" y="2176530"/>
            <a:ext cx="257578" cy="193183"/>
          </a:xfrm>
          <a:prstGeom prst="rect">
            <a:avLst/>
          </a:prstGeom>
          <a:noFill/>
          <a:ln w="38100">
            <a:solidFill>
              <a:srgbClr val="D4520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31301490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Create, Map and Run</a:t>
            </a:r>
            <a:endParaRPr lang="en-US" b="1" dirty="0">
              <a:solidFill>
                <a:srgbClr val="6BB224"/>
              </a:solidFill>
            </a:endParaRPr>
          </a:p>
        </p:txBody>
      </p:sp>
      <p:sp>
        <p:nvSpPr>
          <p:cNvPr id="3" name="Content Placeholder 2"/>
          <p:cNvSpPr>
            <a:spLocks noGrp="1"/>
          </p:cNvSpPr>
          <p:nvPr>
            <p:ph idx="1"/>
          </p:nvPr>
        </p:nvSpPr>
        <p:spPr/>
        <p:txBody>
          <a:bodyPr numCol="2">
            <a:normAutofit/>
          </a:bodyPr>
          <a:lstStyle/>
          <a:p>
            <a:r>
              <a:rPr lang="en-US" dirty="0" smtClean="0"/>
              <a:t>Preview</a:t>
            </a:r>
          </a:p>
          <a:p>
            <a:pPr lvl="1"/>
            <a:endParaRPr lang="en-US" dirty="0"/>
          </a:p>
        </p:txBody>
      </p:sp>
      <p:sp>
        <p:nvSpPr>
          <p:cNvPr id="7" name="Chevron 6"/>
          <p:cNvSpPr/>
          <p:nvPr/>
        </p:nvSpPr>
        <p:spPr>
          <a:xfrm>
            <a:off x="7772400" y="91981"/>
            <a:ext cx="922288" cy="597877"/>
          </a:xfrm>
          <a:prstGeom prst="chevron">
            <a:avLst>
              <a:gd name="adj" fmla="val 40000"/>
            </a:avLst>
          </a:prstGeom>
          <a:solidFill>
            <a:srgbClr val="C00000"/>
          </a:solidFill>
        </p:spPr>
        <p:style>
          <a:lnRef idx="2">
            <a:schemeClr val="lt1">
              <a:hueOff val="0"/>
              <a:satOff val="0"/>
              <a:lumOff val="0"/>
              <a:alphaOff val="0"/>
            </a:schemeClr>
          </a:lnRef>
          <a:fillRef idx="1">
            <a:scrgbClr r="0" g="0" b="0"/>
          </a:fillRef>
          <a:effectRef idx="0">
            <a:schemeClr val="accent3">
              <a:hueOff val="0"/>
              <a:satOff val="0"/>
              <a:lumOff val="0"/>
              <a:alphaOff val="0"/>
            </a:schemeClr>
          </a:effectRef>
          <a:fontRef idx="minor">
            <a:schemeClr val="lt1"/>
          </a:fontRef>
        </p:style>
        <p:txBody>
          <a:bodyPr/>
          <a:lstStyle/>
          <a:p>
            <a:r>
              <a:rPr lang="en-US" sz="3600" dirty="0">
                <a:latin typeface="Broadway" panose="04040905080B02020502" pitchFamily="82" charset="0"/>
              </a:rPr>
              <a:t>Q</a:t>
            </a:r>
          </a:p>
        </p:txBody>
      </p:sp>
      <p:pic>
        <p:nvPicPr>
          <p:cNvPr id="4" name="Picture 3"/>
          <p:cNvPicPr>
            <a:picLocks noChangeAspect="1"/>
          </p:cNvPicPr>
          <p:nvPr/>
        </p:nvPicPr>
        <p:blipFill>
          <a:blip r:embed="rId3"/>
          <a:stretch>
            <a:fillRect/>
          </a:stretch>
        </p:blipFill>
        <p:spPr>
          <a:xfrm>
            <a:off x="1713561" y="1981468"/>
            <a:ext cx="5720314" cy="3504932"/>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149688114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Introduction</a:t>
            </a:r>
            <a:endParaRPr lang="en-US" dirty="0"/>
          </a:p>
        </p:txBody>
      </p:sp>
      <p:graphicFrame>
        <p:nvGraphicFramePr>
          <p:cNvPr id="9" name="Content Placeholder 8"/>
          <p:cNvGraphicFramePr>
            <a:graphicFrameLocks noGrp="1"/>
          </p:cNvGraphicFramePr>
          <p:nvPr>
            <p:ph idx="1"/>
            <p:extLst>
              <p:ext uri="{D42A27DB-BD31-4B8C-83A1-F6EECF244321}">
                <p14:modId xmlns:p14="http://schemas.microsoft.com/office/powerpoint/2010/main" val="3605268071"/>
              </p:ext>
            </p:extLst>
          </p:nvPr>
        </p:nvGraphicFramePr>
        <p:xfrm>
          <a:off x="479425" y="1217613"/>
          <a:ext cx="8215313" cy="45593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155390320"/>
      </p:ext>
    </p:extLst>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Create, Map and Run</a:t>
            </a:r>
            <a:endParaRPr lang="en-US" b="1" dirty="0">
              <a:solidFill>
                <a:srgbClr val="6BB224"/>
              </a:solidFill>
            </a:endParaRPr>
          </a:p>
        </p:txBody>
      </p:sp>
      <p:sp>
        <p:nvSpPr>
          <p:cNvPr id="3" name="Content Placeholder 2"/>
          <p:cNvSpPr>
            <a:spLocks noGrp="1"/>
          </p:cNvSpPr>
          <p:nvPr>
            <p:ph idx="1"/>
          </p:nvPr>
        </p:nvSpPr>
        <p:spPr/>
        <p:txBody>
          <a:bodyPr numCol="2">
            <a:normAutofit/>
          </a:bodyPr>
          <a:lstStyle/>
          <a:p>
            <a:r>
              <a:rPr lang="en-US" dirty="0" smtClean="0"/>
              <a:t>Preview</a:t>
            </a:r>
          </a:p>
          <a:p>
            <a:pPr lvl="1"/>
            <a:endParaRPr lang="en-US" dirty="0"/>
          </a:p>
        </p:txBody>
      </p:sp>
      <p:pic>
        <p:nvPicPr>
          <p:cNvPr id="1026" name="Picture 2" descr="image00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43370" y="1671943"/>
            <a:ext cx="7087603" cy="4265106"/>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Chevron 6"/>
          <p:cNvSpPr/>
          <p:nvPr/>
        </p:nvSpPr>
        <p:spPr>
          <a:xfrm>
            <a:off x="7772400" y="91981"/>
            <a:ext cx="922288" cy="597877"/>
          </a:xfrm>
          <a:prstGeom prst="chevron">
            <a:avLst>
              <a:gd name="adj" fmla="val 40000"/>
            </a:avLst>
          </a:prstGeom>
          <a:solidFill>
            <a:srgbClr val="C00000"/>
          </a:solidFill>
        </p:spPr>
        <p:style>
          <a:lnRef idx="2">
            <a:schemeClr val="lt1">
              <a:hueOff val="0"/>
              <a:satOff val="0"/>
              <a:lumOff val="0"/>
              <a:alphaOff val="0"/>
            </a:schemeClr>
          </a:lnRef>
          <a:fillRef idx="1">
            <a:scrgbClr r="0" g="0" b="0"/>
          </a:fillRef>
          <a:effectRef idx="0">
            <a:schemeClr val="accent3">
              <a:hueOff val="0"/>
              <a:satOff val="0"/>
              <a:lumOff val="0"/>
              <a:alphaOff val="0"/>
            </a:schemeClr>
          </a:effectRef>
          <a:fontRef idx="minor">
            <a:schemeClr val="lt1"/>
          </a:fontRef>
        </p:style>
        <p:txBody>
          <a:bodyPr/>
          <a:lstStyle/>
          <a:p>
            <a:r>
              <a:rPr lang="en-US" sz="3600" dirty="0">
                <a:latin typeface="Broadway" panose="04040905080B02020502" pitchFamily="82" charset="0"/>
              </a:rPr>
              <a:t>Q</a:t>
            </a:r>
          </a:p>
        </p:txBody>
      </p:sp>
    </p:spTree>
    <p:extLst>
      <p:ext uri="{BB962C8B-B14F-4D97-AF65-F5344CB8AC3E}">
        <p14:creationId xmlns:p14="http://schemas.microsoft.com/office/powerpoint/2010/main" val="231175685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Create, Map and Run</a:t>
            </a:r>
            <a:endParaRPr lang="en-US" b="1" dirty="0">
              <a:solidFill>
                <a:srgbClr val="6BB224"/>
              </a:solidFill>
            </a:endParaRPr>
          </a:p>
        </p:txBody>
      </p:sp>
      <p:sp>
        <p:nvSpPr>
          <p:cNvPr id="3" name="Content Placeholder 2"/>
          <p:cNvSpPr>
            <a:spLocks noGrp="1"/>
          </p:cNvSpPr>
          <p:nvPr>
            <p:ph idx="1"/>
          </p:nvPr>
        </p:nvSpPr>
        <p:spPr/>
        <p:txBody>
          <a:bodyPr numCol="2">
            <a:normAutofit/>
          </a:bodyPr>
          <a:lstStyle/>
          <a:p>
            <a:r>
              <a:rPr lang="en-US" dirty="0" smtClean="0"/>
              <a:t>Mapping</a:t>
            </a:r>
          </a:p>
          <a:p>
            <a:pPr lvl="1"/>
            <a:r>
              <a:rPr lang="en-US" dirty="0" smtClean="0"/>
              <a:t>Output fields</a:t>
            </a:r>
          </a:p>
          <a:p>
            <a:pPr lvl="1"/>
            <a:r>
              <a:rPr lang="en-US" dirty="0" smtClean="0"/>
              <a:t>Drag and Drop</a:t>
            </a:r>
          </a:p>
          <a:p>
            <a:pPr lvl="1"/>
            <a:endParaRPr lang="en-US" dirty="0" smtClean="0"/>
          </a:p>
          <a:p>
            <a:pPr lvl="1"/>
            <a:endParaRPr lang="en-US" dirty="0" smtClean="0"/>
          </a:p>
          <a:p>
            <a:pPr lvl="1"/>
            <a:endParaRPr lang="en-US" dirty="0" smtClean="0"/>
          </a:p>
          <a:p>
            <a:pPr lvl="1"/>
            <a:endParaRPr lang="en-US" dirty="0" smtClean="0"/>
          </a:p>
          <a:p>
            <a:pPr lvl="1"/>
            <a:endParaRPr lang="en-US" dirty="0" smtClean="0"/>
          </a:p>
          <a:p>
            <a:pPr lvl="1"/>
            <a:endParaRPr lang="en-US" dirty="0"/>
          </a:p>
          <a:p>
            <a:pPr lvl="1"/>
            <a:endParaRPr lang="en-US" dirty="0" smtClean="0"/>
          </a:p>
          <a:p>
            <a:pPr lvl="1"/>
            <a:endParaRPr lang="en-US" dirty="0" smtClean="0"/>
          </a:p>
          <a:p>
            <a:pPr lvl="1"/>
            <a:endParaRPr lang="en-US" dirty="0" smtClean="0"/>
          </a:p>
          <a:p>
            <a:pPr lvl="1"/>
            <a:r>
              <a:rPr lang="en-US" dirty="0" smtClean="0"/>
              <a:t>AutoMap</a:t>
            </a:r>
          </a:p>
          <a:p>
            <a:pPr lvl="1"/>
            <a:r>
              <a:rPr lang="en-US" dirty="0" smtClean="0"/>
              <a:t>Excel Expression</a:t>
            </a:r>
          </a:p>
          <a:p>
            <a:pPr lvl="1"/>
            <a:endParaRPr lang="en-US" dirty="0"/>
          </a:p>
        </p:txBody>
      </p:sp>
      <p:pic>
        <p:nvPicPr>
          <p:cNvPr id="163842" name="Picture 2"/>
          <p:cNvPicPr>
            <a:picLocks noChangeAspect="1" noChangeArrowheads="1"/>
          </p:cNvPicPr>
          <p:nvPr/>
        </p:nvPicPr>
        <p:blipFill>
          <a:blip r:embed="rId3"/>
          <a:srcRect/>
          <a:stretch>
            <a:fillRect/>
          </a:stretch>
        </p:blipFill>
        <p:spPr bwMode="auto">
          <a:xfrm>
            <a:off x="1360694" y="2758867"/>
            <a:ext cx="6452956" cy="3159312"/>
          </a:xfrm>
          <a:prstGeom prst="rect">
            <a:avLst/>
          </a:prstGeom>
          <a:ln>
            <a:solidFill>
              <a:srgbClr val="92D050"/>
            </a:solidFill>
          </a:ln>
          <a:effectLst>
            <a:outerShdw blurRad="190500" algn="tl" rotWithShape="0">
              <a:srgbClr val="000000">
                <a:alpha val="70000"/>
              </a:srgbClr>
            </a:outerShdw>
          </a:effectLst>
        </p:spPr>
      </p:pic>
      <p:sp>
        <p:nvSpPr>
          <p:cNvPr id="7" name="Chevron 6"/>
          <p:cNvSpPr/>
          <p:nvPr/>
        </p:nvSpPr>
        <p:spPr>
          <a:xfrm>
            <a:off x="7772400" y="91981"/>
            <a:ext cx="922288" cy="597877"/>
          </a:xfrm>
          <a:prstGeom prst="chevron">
            <a:avLst>
              <a:gd name="adj" fmla="val 40000"/>
            </a:avLst>
          </a:prstGeom>
          <a:solidFill>
            <a:srgbClr val="C00000"/>
          </a:solidFill>
        </p:spPr>
        <p:style>
          <a:lnRef idx="2">
            <a:schemeClr val="lt1">
              <a:hueOff val="0"/>
              <a:satOff val="0"/>
              <a:lumOff val="0"/>
              <a:alphaOff val="0"/>
            </a:schemeClr>
          </a:lnRef>
          <a:fillRef idx="1">
            <a:scrgbClr r="0" g="0" b="0"/>
          </a:fillRef>
          <a:effectRef idx="0">
            <a:schemeClr val="accent3">
              <a:hueOff val="0"/>
              <a:satOff val="0"/>
              <a:lumOff val="0"/>
              <a:alphaOff val="0"/>
            </a:schemeClr>
          </a:effectRef>
          <a:fontRef idx="minor">
            <a:schemeClr val="lt1"/>
          </a:fontRef>
        </p:style>
        <p:txBody>
          <a:bodyPr/>
          <a:lstStyle/>
          <a:p>
            <a:r>
              <a:rPr lang="en-US" sz="3600" dirty="0">
                <a:latin typeface="Broadway" panose="04040905080B02020502" pitchFamily="82" charset="0"/>
              </a:rPr>
              <a:t>Q</a:t>
            </a:r>
          </a:p>
        </p:txBody>
      </p:sp>
    </p:spTree>
    <p:extLst>
      <p:ext uri="{BB962C8B-B14F-4D97-AF65-F5344CB8AC3E}">
        <p14:creationId xmlns:p14="http://schemas.microsoft.com/office/powerpoint/2010/main" val="416885107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2" end="1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13" end="1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Create, Map and Run</a:t>
            </a:r>
            <a:endParaRPr lang="en-US" b="1" dirty="0">
              <a:solidFill>
                <a:srgbClr val="6BB224"/>
              </a:solidFill>
            </a:endParaRPr>
          </a:p>
        </p:txBody>
      </p:sp>
      <p:sp>
        <p:nvSpPr>
          <p:cNvPr id="7" name="Chevron 6"/>
          <p:cNvSpPr/>
          <p:nvPr/>
        </p:nvSpPr>
        <p:spPr>
          <a:xfrm>
            <a:off x="7772400" y="91981"/>
            <a:ext cx="922288" cy="597877"/>
          </a:xfrm>
          <a:prstGeom prst="chevron">
            <a:avLst>
              <a:gd name="adj" fmla="val 40000"/>
            </a:avLst>
          </a:prstGeom>
          <a:solidFill>
            <a:srgbClr val="C00000"/>
          </a:solidFill>
        </p:spPr>
        <p:style>
          <a:lnRef idx="2">
            <a:schemeClr val="lt1">
              <a:hueOff val="0"/>
              <a:satOff val="0"/>
              <a:lumOff val="0"/>
              <a:alphaOff val="0"/>
            </a:schemeClr>
          </a:lnRef>
          <a:fillRef idx="1">
            <a:scrgbClr r="0" g="0" b="0"/>
          </a:fillRef>
          <a:effectRef idx="0">
            <a:schemeClr val="accent3">
              <a:hueOff val="0"/>
              <a:satOff val="0"/>
              <a:lumOff val="0"/>
              <a:alphaOff val="0"/>
            </a:schemeClr>
          </a:effectRef>
          <a:fontRef idx="minor">
            <a:schemeClr val="lt1"/>
          </a:fontRef>
        </p:style>
        <p:txBody>
          <a:bodyPr/>
          <a:lstStyle/>
          <a:p>
            <a:r>
              <a:rPr lang="en-US" sz="3600" dirty="0">
                <a:latin typeface="Broadway" panose="04040905080B02020502" pitchFamily="82" charset="0"/>
              </a:rPr>
              <a:t>Q</a:t>
            </a:r>
          </a:p>
        </p:txBody>
      </p:sp>
      <p:pic>
        <p:nvPicPr>
          <p:cNvPr id="6" name="Picture 5"/>
          <p:cNvPicPr>
            <a:picLocks noChangeAspect="1"/>
          </p:cNvPicPr>
          <p:nvPr/>
        </p:nvPicPr>
        <p:blipFill>
          <a:blip r:embed="rId3"/>
          <a:stretch>
            <a:fillRect/>
          </a:stretch>
        </p:blipFill>
        <p:spPr>
          <a:xfrm>
            <a:off x="240414" y="2230507"/>
            <a:ext cx="8693516" cy="1440346"/>
          </a:xfrm>
          <a:prstGeom prst="rect">
            <a:avLst/>
          </a:prstGeom>
          <a:ln>
            <a:noFill/>
          </a:ln>
          <a:effectLst>
            <a:outerShdw blurRad="292100" dist="139700" dir="2700000" algn="tl" rotWithShape="0">
              <a:srgbClr val="333333">
                <a:alpha val="65000"/>
              </a:srgbClr>
            </a:outerShdw>
          </a:effectLst>
        </p:spPr>
      </p:pic>
      <p:sp>
        <p:nvSpPr>
          <p:cNvPr id="9" name="Content Placeholder 2"/>
          <p:cNvSpPr>
            <a:spLocks noGrp="1"/>
          </p:cNvSpPr>
          <p:nvPr>
            <p:ph idx="1"/>
          </p:nvPr>
        </p:nvSpPr>
        <p:spPr>
          <a:xfrm>
            <a:off x="479656" y="1218222"/>
            <a:ext cx="8215032" cy="4558068"/>
          </a:xfrm>
        </p:spPr>
        <p:txBody>
          <a:bodyPr numCol="2">
            <a:normAutofit/>
          </a:bodyPr>
          <a:lstStyle/>
          <a:p>
            <a:r>
              <a:rPr lang="en-US" dirty="0" smtClean="0"/>
              <a:t>Mapping</a:t>
            </a:r>
          </a:p>
          <a:p>
            <a:pPr lvl="1"/>
            <a:r>
              <a:rPr lang="en-US" dirty="0" smtClean="0"/>
              <a:t>Excel Expression</a:t>
            </a:r>
          </a:p>
          <a:p>
            <a:pPr lvl="1"/>
            <a:endParaRPr lang="en-US" dirty="0"/>
          </a:p>
        </p:txBody>
      </p:sp>
    </p:spTree>
    <p:extLst>
      <p:ext uri="{BB962C8B-B14F-4D97-AF65-F5344CB8AC3E}">
        <p14:creationId xmlns:p14="http://schemas.microsoft.com/office/powerpoint/2010/main" val="333717057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Create, Map and Run</a:t>
            </a:r>
            <a:endParaRPr lang="en-US" b="1" dirty="0">
              <a:solidFill>
                <a:srgbClr val="6BB224"/>
              </a:solidFill>
            </a:endParaRPr>
          </a:p>
        </p:txBody>
      </p:sp>
      <p:sp>
        <p:nvSpPr>
          <p:cNvPr id="3" name="Content Placeholder 2"/>
          <p:cNvSpPr>
            <a:spLocks noGrp="1"/>
          </p:cNvSpPr>
          <p:nvPr>
            <p:ph idx="1"/>
          </p:nvPr>
        </p:nvSpPr>
        <p:spPr/>
        <p:txBody>
          <a:bodyPr/>
          <a:lstStyle/>
          <a:p>
            <a:r>
              <a:rPr lang="en-US" dirty="0" smtClean="0"/>
              <a:t>Run Settings</a:t>
            </a:r>
          </a:p>
          <a:p>
            <a:r>
              <a:rPr lang="en-US" dirty="0" smtClean="0"/>
              <a:t>Run Options</a:t>
            </a:r>
          </a:p>
          <a:p>
            <a:pPr lvl="1"/>
            <a:r>
              <a:rPr lang="en-US" dirty="0" smtClean="0"/>
              <a:t>Run Now</a:t>
            </a:r>
          </a:p>
          <a:p>
            <a:pPr lvl="1"/>
            <a:r>
              <a:rPr lang="en-US" dirty="0" smtClean="0"/>
              <a:t>Run Later</a:t>
            </a:r>
          </a:p>
          <a:p>
            <a:pPr lvl="2"/>
            <a:r>
              <a:rPr lang="en-US" dirty="0" smtClean="0"/>
              <a:t>ALF</a:t>
            </a:r>
          </a:p>
          <a:p>
            <a:pPr lvl="2"/>
            <a:r>
              <a:rPr lang="en-US" dirty="0" smtClean="0"/>
              <a:t>Email                                                                   Notification</a:t>
            </a:r>
            <a:endParaRPr lang="en-US" dirty="0"/>
          </a:p>
        </p:txBody>
      </p:sp>
      <p:pic>
        <p:nvPicPr>
          <p:cNvPr id="5"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18213" y="2391187"/>
            <a:ext cx="5781675" cy="2914650"/>
          </a:xfrm>
          <a:prstGeom prst="rect">
            <a:avLst/>
          </a:prstGeom>
          <a:noFill/>
          <a:ln>
            <a:noFill/>
          </a:ln>
          <a:effectLst>
            <a:outerShdw blurRad="190500" algn="ctr" rotWithShape="0">
              <a:schemeClr val="tx1">
                <a:alpha val="70000"/>
              </a:scheme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Chevron 6"/>
          <p:cNvSpPr/>
          <p:nvPr/>
        </p:nvSpPr>
        <p:spPr>
          <a:xfrm>
            <a:off x="7772400" y="91981"/>
            <a:ext cx="922288" cy="597877"/>
          </a:xfrm>
          <a:prstGeom prst="chevron">
            <a:avLst>
              <a:gd name="adj" fmla="val 40000"/>
            </a:avLst>
          </a:prstGeom>
          <a:solidFill>
            <a:srgbClr val="C00000"/>
          </a:solidFill>
        </p:spPr>
        <p:style>
          <a:lnRef idx="2">
            <a:schemeClr val="lt1">
              <a:hueOff val="0"/>
              <a:satOff val="0"/>
              <a:lumOff val="0"/>
              <a:alphaOff val="0"/>
            </a:schemeClr>
          </a:lnRef>
          <a:fillRef idx="1">
            <a:scrgbClr r="0" g="0" b="0"/>
          </a:fillRef>
          <a:effectRef idx="0">
            <a:schemeClr val="accent3">
              <a:hueOff val="0"/>
              <a:satOff val="0"/>
              <a:lumOff val="0"/>
              <a:alphaOff val="0"/>
            </a:schemeClr>
          </a:effectRef>
          <a:fontRef idx="minor">
            <a:schemeClr val="lt1"/>
          </a:fontRef>
        </p:style>
        <p:txBody>
          <a:bodyPr/>
          <a:lstStyle/>
          <a:p>
            <a:r>
              <a:rPr lang="en-US" sz="3600" dirty="0">
                <a:latin typeface="Broadway" panose="04040905080B02020502" pitchFamily="82" charset="0"/>
              </a:rPr>
              <a:t>Q</a:t>
            </a:r>
          </a:p>
        </p:txBody>
      </p:sp>
    </p:spTree>
    <p:extLst>
      <p:ext uri="{BB962C8B-B14F-4D97-AF65-F5344CB8AC3E}">
        <p14:creationId xmlns:p14="http://schemas.microsoft.com/office/powerpoint/2010/main" val="248988738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par>
                          <p:cTn id="15" fill="hold">
                            <p:stCondLst>
                              <p:cond delay="0"/>
                            </p:stCondLst>
                            <p:childTnLst>
                              <p:par>
                                <p:cTn id="16" presetID="10" presetClass="entr" presetSubtype="0" fill="hold" nodeType="afterEffect">
                                  <p:stCondLst>
                                    <p:cond delay="0"/>
                                  </p:stCondLst>
                                  <p:childTnLst>
                                    <p:set>
                                      <p:cBhvr>
                                        <p:cTn id="17" dur="1" fill="hold">
                                          <p:stCondLst>
                                            <p:cond delay="0"/>
                                          </p:stCondLst>
                                        </p:cTn>
                                        <p:tgtEl>
                                          <p:spTgt spid="3">
                                            <p:txEl>
                                              <p:pRg st="4" end="4"/>
                                            </p:txEl>
                                          </p:spTgt>
                                        </p:tgtEl>
                                        <p:attrNameLst>
                                          <p:attrName>style.visibility</p:attrName>
                                        </p:attrNameLst>
                                      </p:cBhvr>
                                      <p:to>
                                        <p:strVal val="visible"/>
                                      </p:to>
                                    </p:set>
                                    <p:animEffect transition="in" filter="fade">
                                      <p:cBhvr>
                                        <p:cTn id="18" dur="500"/>
                                        <p:tgtEl>
                                          <p:spTgt spid="3">
                                            <p:txEl>
                                              <p:pRg st="4" end="4"/>
                                            </p:txEl>
                                          </p:spTgt>
                                        </p:tgtEl>
                                      </p:cBhvr>
                                    </p:animEffect>
                                  </p:childTnLst>
                                </p:cTn>
                              </p:par>
                            </p:childTnLst>
                          </p:cTn>
                        </p:par>
                        <p:par>
                          <p:cTn id="19" fill="hold">
                            <p:stCondLst>
                              <p:cond delay="500"/>
                            </p:stCondLst>
                            <p:childTnLst>
                              <p:par>
                                <p:cTn id="20" presetID="10" presetClass="entr" presetSubtype="0" fill="hold" nodeType="afterEffect">
                                  <p:stCondLst>
                                    <p:cond delay="0"/>
                                  </p:stCondLst>
                                  <p:childTnLst>
                                    <p:set>
                                      <p:cBhvr>
                                        <p:cTn id="21" dur="1" fill="hold">
                                          <p:stCondLst>
                                            <p:cond delay="0"/>
                                          </p:stCondLst>
                                        </p:cTn>
                                        <p:tgtEl>
                                          <p:spTgt spid="3">
                                            <p:txEl>
                                              <p:pRg st="5" end="5"/>
                                            </p:txEl>
                                          </p:spTgt>
                                        </p:tgtEl>
                                        <p:attrNameLst>
                                          <p:attrName>style.visibility</p:attrName>
                                        </p:attrNameLst>
                                      </p:cBhvr>
                                      <p:to>
                                        <p:strVal val="visible"/>
                                      </p:to>
                                    </p:set>
                                    <p:animEffect transition="in" filter="fade">
                                      <p:cBhvr>
                                        <p:cTn id="22"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68023" y="1912641"/>
            <a:ext cx="4238718" cy="3474720"/>
          </a:xfrm>
          <a:prstGeom prst="rect">
            <a:avLst/>
          </a:prstGeom>
          <a:noFill/>
          <a:ln>
            <a:noFill/>
          </a:ln>
          <a:effectLst>
            <a:outerShdw blurRad="190500" algn="ctr" rotWithShape="0">
              <a:schemeClr val="tx1">
                <a:alpha val="70000"/>
              </a:scheme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itle 1"/>
          <p:cNvSpPr>
            <a:spLocks noGrp="1"/>
          </p:cNvSpPr>
          <p:nvPr>
            <p:ph type="title"/>
          </p:nvPr>
        </p:nvSpPr>
        <p:spPr/>
        <p:txBody>
          <a:bodyPr/>
          <a:lstStyle/>
          <a:p>
            <a:r>
              <a:rPr lang="en-US" dirty="0"/>
              <a:t>Create, Map and Run</a:t>
            </a:r>
            <a:endParaRPr lang="en-US" b="1" dirty="0"/>
          </a:p>
        </p:txBody>
      </p:sp>
      <p:sp>
        <p:nvSpPr>
          <p:cNvPr id="3" name="Content Placeholder 2"/>
          <p:cNvSpPr>
            <a:spLocks noGrp="1"/>
          </p:cNvSpPr>
          <p:nvPr>
            <p:ph idx="1"/>
          </p:nvPr>
        </p:nvSpPr>
        <p:spPr>
          <a:xfrm>
            <a:off x="457200" y="1259114"/>
            <a:ext cx="8229600" cy="4931824"/>
          </a:xfrm>
        </p:spPr>
        <p:txBody>
          <a:bodyPr>
            <a:normAutofit/>
          </a:bodyPr>
          <a:lstStyle/>
          <a:p>
            <a:r>
              <a:rPr lang="en-US" dirty="0" smtClean="0"/>
              <a:t>Complete the </a:t>
            </a:r>
            <a:r>
              <a:rPr lang="en-US" dirty="0" err="1" smtClean="0"/>
              <a:t>RunTime</a:t>
            </a:r>
            <a:r>
              <a:rPr lang="en-US" dirty="0" smtClean="0"/>
              <a:t> Criteria screen</a:t>
            </a:r>
          </a:p>
          <a:p>
            <a:r>
              <a:rPr lang="en-US" dirty="0" smtClean="0"/>
              <a:t>Run Later &gt; Run</a:t>
            </a:r>
          </a:p>
          <a:p>
            <a:r>
              <a:rPr lang="en-US" dirty="0" smtClean="0"/>
              <a:t>Complete Wizard</a:t>
            </a:r>
          </a:p>
          <a:p>
            <a:endParaRPr lang="en-US" dirty="0" smtClean="0"/>
          </a:p>
        </p:txBody>
      </p:sp>
      <p:sp>
        <p:nvSpPr>
          <p:cNvPr id="9" name="Oval 8"/>
          <p:cNvSpPr/>
          <p:nvPr/>
        </p:nvSpPr>
        <p:spPr>
          <a:xfrm>
            <a:off x="4838699" y="3757612"/>
            <a:ext cx="538817" cy="338137"/>
          </a:xfrm>
          <a:prstGeom prst="ellipse">
            <a:avLst/>
          </a:prstGeom>
          <a:noFill/>
          <a:ln w="28575">
            <a:solidFill>
              <a:schemeClr val="accent6">
                <a:lumMod val="7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0" name="Oval 9"/>
          <p:cNvSpPr/>
          <p:nvPr/>
        </p:nvSpPr>
        <p:spPr>
          <a:xfrm>
            <a:off x="7715250" y="5032419"/>
            <a:ext cx="742950" cy="354942"/>
          </a:xfrm>
          <a:prstGeom prst="ellipse">
            <a:avLst/>
          </a:prstGeom>
          <a:noFill/>
          <a:ln w="28575">
            <a:solidFill>
              <a:schemeClr val="accent6">
                <a:lumMod val="7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pic>
        <p:nvPicPr>
          <p:cNvPr id="1029"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798216" y="2304408"/>
            <a:ext cx="3548515" cy="128016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473435" y="3036201"/>
            <a:ext cx="3904082" cy="3200400"/>
          </a:xfrm>
          <a:prstGeom prst="rect">
            <a:avLst/>
          </a:prstGeom>
          <a:noFill/>
          <a:ln>
            <a:noFill/>
          </a:ln>
          <a:effectLst>
            <a:outerShdw blurRad="190500" algn="ctr" rotWithShape="0">
              <a:schemeClr val="tx1">
                <a:alpha val="70000"/>
              </a:scheme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2" name="Oval 11"/>
          <p:cNvSpPr/>
          <p:nvPr/>
        </p:nvSpPr>
        <p:spPr>
          <a:xfrm>
            <a:off x="4291012" y="5915025"/>
            <a:ext cx="690563" cy="321576"/>
          </a:xfrm>
          <a:prstGeom prst="ellipse">
            <a:avLst/>
          </a:prstGeom>
          <a:noFill/>
          <a:ln w="28575">
            <a:solidFill>
              <a:schemeClr val="accent6">
                <a:lumMod val="7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1" name="Chevron 10"/>
          <p:cNvSpPr/>
          <p:nvPr/>
        </p:nvSpPr>
        <p:spPr>
          <a:xfrm>
            <a:off x="7772400" y="91981"/>
            <a:ext cx="922288" cy="597877"/>
          </a:xfrm>
          <a:prstGeom prst="chevron">
            <a:avLst>
              <a:gd name="adj" fmla="val 40000"/>
            </a:avLst>
          </a:prstGeom>
          <a:solidFill>
            <a:srgbClr val="C00000"/>
          </a:solidFill>
        </p:spPr>
        <p:style>
          <a:lnRef idx="2">
            <a:schemeClr val="lt1">
              <a:hueOff val="0"/>
              <a:satOff val="0"/>
              <a:lumOff val="0"/>
              <a:alphaOff val="0"/>
            </a:schemeClr>
          </a:lnRef>
          <a:fillRef idx="1">
            <a:scrgbClr r="0" g="0" b="0"/>
          </a:fillRef>
          <a:effectRef idx="0">
            <a:schemeClr val="accent3">
              <a:hueOff val="0"/>
              <a:satOff val="0"/>
              <a:lumOff val="0"/>
              <a:alphaOff val="0"/>
            </a:schemeClr>
          </a:effectRef>
          <a:fontRef idx="minor">
            <a:schemeClr val="lt1"/>
          </a:fontRef>
        </p:style>
        <p:txBody>
          <a:bodyPr/>
          <a:lstStyle/>
          <a:p>
            <a:r>
              <a:rPr lang="en-US" sz="3600" dirty="0">
                <a:latin typeface="Broadway" panose="04040905080B02020502" pitchFamily="82" charset="0"/>
              </a:rPr>
              <a:t>Q</a:t>
            </a:r>
          </a:p>
        </p:txBody>
      </p:sp>
    </p:spTree>
    <p:extLst>
      <p:ext uri="{BB962C8B-B14F-4D97-AF65-F5344CB8AC3E}">
        <p14:creationId xmlns:p14="http://schemas.microsoft.com/office/powerpoint/2010/main" val="10899118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par>
                          <p:cTn id="11" fill="hold">
                            <p:stCondLst>
                              <p:cond delay="0"/>
                            </p:stCondLst>
                            <p:childTnLst>
                              <p:par>
                                <p:cTn id="12" presetID="10" presetClass="entr" presetSubtype="0" fill="hold" nodeType="afterEffect">
                                  <p:stCondLst>
                                    <p:cond delay="0"/>
                                  </p:stCondLst>
                                  <p:childTnLst>
                                    <p:set>
                                      <p:cBhvr>
                                        <p:cTn id="13" dur="1" fill="hold">
                                          <p:stCondLst>
                                            <p:cond delay="0"/>
                                          </p:stCondLst>
                                        </p:cTn>
                                        <p:tgtEl>
                                          <p:spTgt spid="1026"/>
                                        </p:tgtEl>
                                        <p:attrNameLst>
                                          <p:attrName>style.visibility</p:attrName>
                                        </p:attrNameLst>
                                      </p:cBhvr>
                                      <p:to>
                                        <p:strVal val="visible"/>
                                      </p:to>
                                    </p:set>
                                    <p:animEffect transition="in" filter="fade">
                                      <p:cBhvr>
                                        <p:cTn id="14" dur="500"/>
                                        <p:tgtEl>
                                          <p:spTgt spid="1026"/>
                                        </p:tgtEl>
                                      </p:cBhvr>
                                    </p:animEffect>
                                  </p:childTnLst>
                                </p:cTn>
                              </p:par>
                            </p:childTnLst>
                          </p:cTn>
                        </p:par>
                        <p:par>
                          <p:cTn id="15" fill="hold">
                            <p:stCondLst>
                              <p:cond delay="500"/>
                            </p:stCondLst>
                            <p:childTnLst>
                              <p:par>
                                <p:cTn id="16" presetID="10" presetClass="entr" presetSubtype="0" fill="hold" grpId="0" nodeType="after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fade">
                                      <p:cBhvr>
                                        <p:cTn id="18" dur="1000"/>
                                        <p:tgtEl>
                                          <p:spTgt spid="9"/>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1029"/>
                                        </p:tgtEl>
                                        <p:attrNameLst>
                                          <p:attrName>style.visibility</p:attrName>
                                        </p:attrNameLst>
                                      </p:cBhvr>
                                      <p:to>
                                        <p:strVal val="visible"/>
                                      </p:to>
                                    </p:set>
                                    <p:animEffect transition="in" filter="fade">
                                      <p:cBhvr>
                                        <p:cTn id="23" dur="500"/>
                                        <p:tgtEl>
                                          <p:spTgt spid="1029"/>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grpId="0" nodeType="click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fade">
                                      <p:cBhvr>
                                        <p:cTn id="28" dur="500"/>
                                        <p:tgtEl>
                                          <p:spTgt spid="10"/>
                                        </p:tgtEl>
                                      </p:cBhvr>
                                    </p:animEffect>
                                  </p:childTnLst>
                                </p:cTn>
                              </p:par>
                            </p:childTnLst>
                          </p:cTn>
                        </p:par>
                        <p:par>
                          <p:cTn id="29" fill="hold">
                            <p:stCondLst>
                              <p:cond delay="500"/>
                            </p:stCondLst>
                            <p:childTnLst>
                              <p:par>
                                <p:cTn id="30" presetID="10" presetClass="entr" presetSubtype="0" fill="hold" nodeType="afterEffect">
                                  <p:stCondLst>
                                    <p:cond delay="0"/>
                                  </p:stCondLst>
                                  <p:childTnLst>
                                    <p:set>
                                      <p:cBhvr>
                                        <p:cTn id="31" dur="1" fill="hold">
                                          <p:stCondLst>
                                            <p:cond delay="0"/>
                                          </p:stCondLst>
                                        </p:cTn>
                                        <p:tgtEl>
                                          <p:spTgt spid="6"/>
                                        </p:tgtEl>
                                        <p:attrNameLst>
                                          <p:attrName>style.visibility</p:attrName>
                                        </p:attrNameLst>
                                      </p:cBhvr>
                                      <p:to>
                                        <p:strVal val="visible"/>
                                      </p:to>
                                    </p:set>
                                    <p:animEffect transition="in" filter="fade">
                                      <p:cBhvr>
                                        <p:cTn id="32" dur="500"/>
                                        <p:tgtEl>
                                          <p:spTgt spid="6"/>
                                        </p:tgtEl>
                                      </p:cBhvr>
                                    </p:animEffect>
                                  </p:childTnLst>
                                </p:cTn>
                              </p:par>
                            </p:childTnLst>
                          </p:cTn>
                        </p:par>
                        <p:par>
                          <p:cTn id="33" fill="hold">
                            <p:stCondLst>
                              <p:cond delay="1000"/>
                            </p:stCondLst>
                            <p:childTnLst>
                              <p:par>
                                <p:cTn id="34" presetID="10" presetClass="entr" presetSubtype="0" fill="hold" grpId="0" nodeType="afterEffect">
                                  <p:stCondLst>
                                    <p:cond delay="0"/>
                                  </p:stCondLst>
                                  <p:childTnLst>
                                    <p:set>
                                      <p:cBhvr>
                                        <p:cTn id="35" dur="1" fill="hold">
                                          <p:stCondLst>
                                            <p:cond delay="0"/>
                                          </p:stCondLst>
                                        </p:cTn>
                                        <p:tgtEl>
                                          <p:spTgt spid="12"/>
                                        </p:tgtEl>
                                        <p:attrNameLst>
                                          <p:attrName>style.visibility</p:attrName>
                                        </p:attrNameLst>
                                      </p:cBhvr>
                                      <p:to>
                                        <p:strVal val="visible"/>
                                      </p:to>
                                    </p:set>
                                    <p:animEffect transition="in" filter="fade">
                                      <p:cBhvr>
                                        <p:cTn id="36" dur="1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2" grpId="0" animBg="1"/>
    </p:bld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5960" y="3578836"/>
            <a:ext cx="8537720" cy="1683773"/>
          </a:xfrm>
          <a:prstGeom prst="rect">
            <a:avLst/>
          </a:prstGeom>
          <a:noFill/>
          <a:ln>
            <a:noFill/>
          </a:ln>
          <a:effectLst>
            <a:outerShdw blurRad="190500" algn="ctr" rotWithShape="0">
              <a:schemeClr val="tx1">
                <a:alpha val="70000"/>
              </a:scheme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911718" y="1938278"/>
            <a:ext cx="1819275" cy="695325"/>
          </a:xfrm>
          <a:prstGeom prst="rect">
            <a:avLst/>
          </a:prstGeom>
          <a:noFill/>
          <a:ln>
            <a:noFill/>
          </a:ln>
          <a:effectLst>
            <a:outerShdw blurRad="190500" algn="ctr" rotWithShape="0">
              <a:schemeClr val="tx1">
                <a:alpha val="70000"/>
              </a:scheme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itle 1"/>
          <p:cNvSpPr>
            <a:spLocks noGrp="1"/>
          </p:cNvSpPr>
          <p:nvPr>
            <p:ph type="title"/>
          </p:nvPr>
        </p:nvSpPr>
        <p:spPr/>
        <p:txBody>
          <a:bodyPr/>
          <a:lstStyle/>
          <a:p>
            <a:r>
              <a:rPr lang="en-US" dirty="0"/>
              <a:t>Create, Map and Run</a:t>
            </a:r>
            <a:endParaRPr lang="en-US" b="1" dirty="0"/>
          </a:p>
        </p:txBody>
      </p:sp>
      <p:sp>
        <p:nvSpPr>
          <p:cNvPr id="3" name="Content Placeholder 2"/>
          <p:cNvSpPr>
            <a:spLocks noGrp="1"/>
          </p:cNvSpPr>
          <p:nvPr>
            <p:ph idx="1"/>
          </p:nvPr>
        </p:nvSpPr>
        <p:spPr>
          <a:xfrm>
            <a:off x="457200" y="1259114"/>
            <a:ext cx="8229600" cy="4931824"/>
          </a:xfrm>
        </p:spPr>
        <p:txBody>
          <a:bodyPr>
            <a:normAutofit/>
          </a:bodyPr>
          <a:lstStyle/>
          <a:p>
            <a:r>
              <a:rPr lang="en-US" dirty="0" smtClean="0"/>
              <a:t>Review scheduled jobs</a:t>
            </a:r>
          </a:p>
          <a:p>
            <a:pPr lvl="1"/>
            <a:r>
              <a:rPr lang="en-US" dirty="0" smtClean="0"/>
              <a:t>Tools &gt; Scheduler</a:t>
            </a:r>
          </a:p>
          <a:p>
            <a:pPr lvl="2"/>
            <a:r>
              <a:rPr lang="en-US" dirty="0" smtClean="0"/>
              <a:t>2 Views</a:t>
            </a:r>
          </a:p>
          <a:p>
            <a:endParaRPr lang="en-US" dirty="0" smtClean="0"/>
          </a:p>
        </p:txBody>
      </p:sp>
      <p:sp>
        <p:nvSpPr>
          <p:cNvPr id="10" name="Oval 9"/>
          <p:cNvSpPr/>
          <p:nvPr/>
        </p:nvSpPr>
        <p:spPr>
          <a:xfrm>
            <a:off x="7447798" y="3788569"/>
            <a:ext cx="1335882" cy="497541"/>
          </a:xfrm>
          <a:prstGeom prst="ellipse">
            <a:avLst/>
          </a:prstGeom>
          <a:noFill/>
          <a:ln w="28575">
            <a:solidFill>
              <a:schemeClr val="accent6">
                <a:lumMod val="7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pic>
        <p:nvPicPr>
          <p:cNvPr id="11" name="Picture 10" descr="orange-arrow.gif"/>
          <p:cNvPicPr>
            <a:picLocks noChangeAspect="1"/>
          </p:cNvPicPr>
          <p:nvPr/>
        </p:nvPicPr>
        <p:blipFill>
          <a:blip r:embed="rId5"/>
          <a:stretch>
            <a:fillRect/>
          </a:stretch>
        </p:blipFill>
        <p:spPr>
          <a:xfrm rot="14997120" flipH="1">
            <a:off x="4915501" y="2469879"/>
            <a:ext cx="1123549" cy="1404435"/>
          </a:xfrm>
          <a:prstGeom prst="rect">
            <a:avLst/>
          </a:prstGeom>
        </p:spPr>
      </p:pic>
      <p:sp>
        <p:nvSpPr>
          <p:cNvPr id="12" name="Oval 11"/>
          <p:cNvSpPr/>
          <p:nvPr/>
        </p:nvSpPr>
        <p:spPr>
          <a:xfrm>
            <a:off x="5870784" y="2193016"/>
            <a:ext cx="401604" cy="421245"/>
          </a:xfrm>
          <a:prstGeom prst="ellipse">
            <a:avLst/>
          </a:prstGeom>
          <a:noFill/>
          <a:ln w="28575">
            <a:solidFill>
              <a:schemeClr val="accent6">
                <a:lumMod val="7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prstClr val="white"/>
              </a:solidFill>
            </a:endParaRPr>
          </a:p>
        </p:txBody>
      </p:sp>
      <p:sp>
        <p:nvSpPr>
          <p:cNvPr id="13" name="Chevron 12"/>
          <p:cNvSpPr/>
          <p:nvPr/>
        </p:nvSpPr>
        <p:spPr>
          <a:xfrm>
            <a:off x="7772400" y="91981"/>
            <a:ext cx="922288" cy="597877"/>
          </a:xfrm>
          <a:prstGeom prst="chevron">
            <a:avLst>
              <a:gd name="adj" fmla="val 40000"/>
            </a:avLst>
          </a:prstGeom>
          <a:solidFill>
            <a:srgbClr val="C00000"/>
          </a:solidFill>
        </p:spPr>
        <p:style>
          <a:lnRef idx="2">
            <a:schemeClr val="lt1">
              <a:hueOff val="0"/>
              <a:satOff val="0"/>
              <a:lumOff val="0"/>
              <a:alphaOff val="0"/>
            </a:schemeClr>
          </a:lnRef>
          <a:fillRef idx="1">
            <a:scrgbClr r="0" g="0" b="0"/>
          </a:fillRef>
          <a:effectRef idx="0">
            <a:schemeClr val="accent3">
              <a:hueOff val="0"/>
              <a:satOff val="0"/>
              <a:lumOff val="0"/>
              <a:alphaOff val="0"/>
            </a:schemeClr>
          </a:effectRef>
          <a:fontRef idx="minor">
            <a:schemeClr val="lt1"/>
          </a:fontRef>
        </p:style>
        <p:txBody>
          <a:bodyPr/>
          <a:lstStyle/>
          <a:p>
            <a:r>
              <a:rPr lang="en-US" sz="3600" dirty="0">
                <a:latin typeface="Broadway" panose="04040905080B02020502" pitchFamily="82" charset="0"/>
              </a:rPr>
              <a:t>Q</a:t>
            </a:r>
          </a:p>
        </p:txBody>
      </p:sp>
    </p:spTree>
    <p:extLst>
      <p:ext uri="{BB962C8B-B14F-4D97-AF65-F5344CB8AC3E}">
        <p14:creationId xmlns:p14="http://schemas.microsoft.com/office/powerpoint/2010/main" val="13055237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par>
                          <p:cTn id="7" fill="hold">
                            <p:stCondLst>
                              <p:cond delay="0"/>
                            </p:stCondLst>
                            <p:childTnLst>
                              <p:par>
                                <p:cTn id="8" presetID="10" presetClass="entr" presetSubtype="0" fill="hold" nodeType="afterEffect">
                                  <p:stCondLst>
                                    <p:cond delay="0"/>
                                  </p:stCondLst>
                                  <p:childTnLst>
                                    <p:set>
                                      <p:cBhvr>
                                        <p:cTn id="9" dur="1" fill="hold">
                                          <p:stCondLst>
                                            <p:cond delay="0"/>
                                          </p:stCondLst>
                                        </p:cTn>
                                        <p:tgtEl>
                                          <p:spTgt spid="2050"/>
                                        </p:tgtEl>
                                        <p:attrNameLst>
                                          <p:attrName>style.visibility</p:attrName>
                                        </p:attrNameLst>
                                      </p:cBhvr>
                                      <p:to>
                                        <p:strVal val="visible"/>
                                      </p:to>
                                    </p:set>
                                    <p:animEffect transition="in" filter="fade">
                                      <p:cBhvr>
                                        <p:cTn id="10" dur="500"/>
                                        <p:tgtEl>
                                          <p:spTgt spid="2050"/>
                                        </p:tgtEl>
                                      </p:cBhvr>
                                    </p:animEffect>
                                  </p:childTnLst>
                                </p:cTn>
                              </p:par>
                            </p:childTnLst>
                          </p:cTn>
                        </p:par>
                        <p:par>
                          <p:cTn id="11" fill="hold">
                            <p:stCondLst>
                              <p:cond delay="500"/>
                            </p:stCondLst>
                            <p:childTnLst>
                              <p:par>
                                <p:cTn id="12" presetID="10" presetClass="entr" presetSubtype="0" fill="hold" grpId="0" nodeType="afterEffect">
                                  <p:stCondLst>
                                    <p:cond delay="0"/>
                                  </p:stCondLst>
                                  <p:childTnLst>
                                    <p:set>
                                      <p:cBhvr>
                                        <p:cTn id="13" dur="1" fill="hold">
                                          <p:stCondLst>
                                            <p:cond delay="0"/>
                                          </p:stCondLst>
                                        </p:cTn>
                                        <p:tgtEl>
                                          <p:spTgt spid="12"/>
                                        </p:tgtEl>
                                        <p:attrNameLst>
                                          <p:attrName>style.visibility</p:attrName>
                                        </p:attrNameLst>
                                      </p:cBhvr>
                                      <p:to>
                                        <p:strVal val="visible"/>
                                      </p:to>
                                    </p:set>
                                    <p:animEffect transition="in" filter="fade">
                                      <p:cBhvr>
                                        <p:cTn id="14" dur="500"/>
                                        <p:tgtEl>
                                          <p:spTgt spid="12"/>
                                        </p:tgtEl>
                                      </p:cBhvr>
                                    </p:animEffect>
                                  </p:childTnLst>
                                </p:cTn>
                              </p:par>
                            </p:childTnLst>
                          </p:cTn>
                        </p:par>
                        <p:par>
                          <p:cTn id="15" fill="hold">
                            <p:stCondLst>
                              <p:cond delay="1000"/>
                            </p:stCondLst>
                            <p:childTnLst>
                              <p:par>
                                <p:cTn id="16" presetID="31" presetClass="entr" presetSubtype="0" fill="hold" nodeType="afterEffect">
                                  <p:stCondLst>
                                    <p:cond delay="0"/>
                                  </p:stCondLst>
                                  <p:childTnLst>
                                    <p:set>
                                      <p:cBhvr>
                                        <p:cTn id="17" dur="1" fill="hold">
                                          <p:stCondLst>
                                            <p:cond delay="0"/>
                                          </p:stCondLst>
                                        </p:cTn>
                                        <p:tgtEl>
                                          <p:spTgt spid="11"/>
                                        </p:tgtEl>
                                        <p:attrNameLst>
                                          <p:attrName>style.visibility</p:attrName>
                                        </p:attrNameLst>
                                      </p:cBhvr>
                                      <p:to>
                                        <p:strVal val="visible"/>
                                      </p:to>
                                    </p:set>
                                    <p:anim calcmode="lin" valueType="num">
                                      <p:cBhvr>
                                        <p:cTn id="18" dur="1000" fill="hold"/>
                                        <p:tgtEl>
                                          <p:spTgt spid="11"/>
                                        </p:tgtEl>
                                        <p:attrNameLst>
                                          <p:attrName>ppt_w</p:attrName>
                                        </p:attrNameLst>
                                      </p:cBhvr>
                                      <p:tavLst>
                                        <p:tav tm="0">
                                          <p:val>
                                            <p:fltVal val="0"/>
                                          </p:val>
                                        </p:tav>
                                        <p:tav tm="100000">
                                          <p:val>
                                            <p:strVal val="#ppt_w"/>
                                          </p:val>
                                        </p:tav>
                                      </p:tavLst>
                                    </p:anim>
                                    <p:anim calcmode="lin" valueType="num">
                                      <p:cBhvr>
                                        <p:cTn id="19" dur="1000" fill="hold"/>
                                        <p:tgtEl>
                                          <p:spTgt spid="11"/>
                                        </p:tgtEl>
                                        <p:attrNameLst>
                                          <p:attrName>ppt_h</p:attrName>
                                        </p:attrNameLst>
                                      </p:cBhvr>
                                      <p:tavLst>
                                        <p:tav tm="0">
                                          <p:val>
                                            <p:fltVal val="0"/>
                                          </p:val>
                                        </p:tav>
                                        <p:tav tm="100000">
                                          <p:val>
                                            <p:strVal val="#ppt_h"/>
                                          </p:val>
                                        </p:tav>
                                      </p:tavLst>
                                    </p:anim>
                                    <p:anim calcmode="lin" valueType="num">
                                      <p:cBhvr>
                                        <p:cTn id="20" dur="1000" fill="hold"/>
                                        <p:tgtEl>
                                          <p:spTgt spid="11"/>
                                        </p:tgtEl>
                                        <p:attrNameLst>
                                          <p:attrName>style.rotation</p:attrName>
                                        </p:attrNameLst>
                                      </p:cBhvr>
                                      <p:tavLst>
                                        <p:tav tm="0">
                                          <p:val>
                                            <p:fltVal val="90"/>
                                          </p:val>
                                        </p:tav>
                                        <p:tav tm="100000">
                                          <p:val>
                                            <p:fltVal val="0"/>
                                          </p:val>
                                        </p:tav>
                                      </p:tavLst>
                                    </p:anim>
                                    <p:animEffect transition="in" filter="fade">
                                      <p:cBhvr>
                                        <p:cTn id="21" dur="1000"/>
                                        <p:tgtEl>
                                          <p:spTgt spid="11"/>
                                        </p:tgtEl>
                                      </p:cBhvr>
                                    </p:animEffect>
                                  </p:childTnLst>
                                </p:cTn>
                              </p:par>
                            </p:childTnLst>
                          </p:cTn>
                        </p:par>
                        <p:par>
                          <p:cTn id="22" fill="hold">
                            <p:stCondLst>
                              <p:cond delay="2000"/>
                            </p:stCondLst>
                            <p:childTnLst>
                              <p:par>
                                <p:cTn id="23" presetID="10" presetClass="entr" presetSubtype="0" fill="hold" nodeType="afterEffect">
                                  <p:stCondLst>
                                    <p:cond delay="0"/>
                                  </p:stCondLst>
                                  <p:childTnLst>
                                    <p:set>
                                      <p:cBhvr>
                                        <p:cTn id="24" dur="1" fill="hold">
                                          <p:stCondLst>
                                            <p:cond delay="0"/>
                                          </p:stCondLst>
                                        </p:cTn>
                                        <p:tgtEl>
                                          <p:spTgt spid="2051"/>
                                        </p:tgtEl>
                                        <p:attrNameLst>
                                          <p:attrName>style.visibility</p:attrName>
                                        </p:attrNameLst>
                                      </p:cBhvr>
                                      <p:to>
                                        <p:strVal val="visible"/>
                                      </p:to>
                                    </p:set>
                                    <p:animEffect transition="in" filter="fade">
                                      <p:cBhvr>
                                        <p:cTn id="25" dur="500"/>
                                        <p:tgtEl>
                                          <p:spTgt spid="2051"/>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nodeType="clickEffect">
                                  <p:stCondLst>
                                    <p:cond delay="0"/>
                                  </p:stCondLst>
                                  <p:childTnLst>
                                    <p:set>
                                      <p:cBhvr>
                                        <p:cTn id="29" dur="1" fill="hold">
                                          <p:stCondLst>
                                            <p:cond delay="0"/>
                                          </p:stCondLst>
                                        </p:cTn>
                                        <p:tgtEl>
                                          <p:spTgt spid="3">
                                            <p:txEl>
                                              <p:pRg st="2" end="2"/>
                                            </p:txEl>
                                          </p:spTgt>
                                        </p:tgtEl>
                                        <p:attrNameLst>
                                          <p:attrName>style.visibility</p:attrName>
                                        </p:attrNameLst>
                                      </p:cBhvr>
                                      <p:to>
                                        <p:strVal val="visible"/>
                                      </p:to>
                                    </p:set>
                                    <p:animEffect transition="in" filter="fade">
                                      <p:cBhvr>
                                        <p:cTn id="30" dur="500"/>
                                        <p:tgtEl>
                                          <p:spTgt spid="3">
                                            <p:txEl>
                                              <p:pRg st="2" end="2"/>
                                            </p:txEl>
                                          </p:spTgt>
                                        </p:tgtEl>
                                      </p:cBhvr>
                                    </p:animEffect>
                                  </p:childTnLst>
                                </p:cTn>
                              </p:par>
                            </p:childTnLst>
                          </p:cTn>
                        </p:par>
                        <p:par>
                          <p:cTn id="31" fill="hold">
                            <p:stCondLst>
                              <p:cond delay="500"/>
                            </p:stCondLst>
                            <p:childTnLst>
                              <p:par>
                                <p:cTn id="32" presetID="10" presetClass="entr" presetSubtype="0" fill="hold" grpId="0" nodeType="afterEffect">
                                  <p:stCondLst>
                                    <p:cond delay="0"/>
                                  </p:stCondLst>
                                  <p:childTnLst>
                                    <p:set>
                                      <p:cBhvr>
                                        <p:cTn id="33" dur="1" fill="hold">
                                          <p:stCondLst>
                                            <p:cond delay="0"/>
                                          </p:stCondLst>
                                        </p:cTn>
                                        <p:tgtEl>
                                          <p:spTgt spid="10"/>
                                        </p:tgtEl>
                                        <p:attrNameLst>
                                          <p:attrName>style.visibility</p:attrName>
                                        </p:attrNameLst>
                                      </p:cBhvr>
                                      <p:to>
                                        <p:strVal val="visible"/>
                                      </p:to>
                                    </p:set>
                                    <p:animEffect transition="in" filter="fade">
                                      <p:cBhvr>
                                        <p:cTn id="34"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2" grpId="0" animBg="1"/>
    </p:bld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Create, Map and Run</a:t>
            </a:r>
            <a:endParaRPr lang="en-US" b="1" dirty="0">
              <a:solidFill>
                <a:srgbClr val="6BB224"/>
              </a:solidFill>
            </a:endParaRPr>
          </a:p>
        </p:txBody>
      </p:sp>
      <p:sp>
        <p:nvSpPr>
          <p:cNvPr id="3" name="Content Placeholder 2"/>
          <p:cNvSpPr>
            <a:spLocks noGrp="1"/>
          </p:cNvSpPr>
          <p:nvPr>
            <p:ph idx="1"/>
          </p:nvPr>
        </p:nvSpPr>
        <p:spPr/>
        <p:txBody>
          <a:bodyPr>
            <a:normAutofit/>
          </a:bodyPr>
          <a:lstStyle/>
          <a:p>
            <a:r>
              <a:rPr lang="en-US" dirty="0" smtClean="0"/>
              <a:t>Advanced Run Options</a:t>
            </a:r>
          </a:p>
          <a:p>
            <a:pPr lvl="1"/>
            <a:r>
              <a:rPr lang="en-US" dirty="0" smtClean="0"/>
              <a:t>Data chunk value</a:t>
            </a:r>
          </a:p>
          <a:p>
            <a:pPr lvl="1"/>
            <a:endParaRPr lang="en-US" dirty="0" smtClean="0"/>
          </a:p>
          <a:p>
            <a:pPr lvl="1"/>
            <a:r>
              <a:rPr lang="en-US" dirty="0" smtClean="0"/>
              <a:t>Write trace of run</a:t>
            </a:r>
          </a:p>
          <a:p>
            <a:pPr lvl="1"/>
            <a:endParaRPr lang="en-US" dirty="0" smtClean="0"/>
          </a:p>
          <a:p>
            <a:pPr lvl="1"/>
            <a:r>
              <a:rPr lang="en-US" dirty="0" smtClean="0"/>
              <a:t>Result File Options</a:t>
            </a:r>
          </a:p>
          <a:p>
            <a:pPr lvl="1"/>
            <a:endParaRPr lang="en-US" dirty="0" smtClean="0"/>
          </a:p>
          <a:p>
            <a:pPr lvl="1"/>
            <a:r>
              <a:rPr lang="en-US" dirty="0" smtClean="0"/>
              <a:t>Data Writing Options</a:t>
            </a:r>
          </a:p>
          <a:p>
            <a:endParaRPr lang="en-US" dirty="0" smtClean="0"/>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67603" y="1315279"/>
            <a:ext cx="2987630" cy="4363954"/>
          </a:xfrm>
          <a:prstGeom prst="rect">
            <a:avLst/>
          </a:prstGeom>
          <a:noFill/>
          <a:ln>
            <a:noFill/>
          </a:ln>
          <a:effectLst>
            <a:outerShdw blurRad="190500" algn="ctr" rotWithShape="0">
              <a:schemeClr val="tx1">
                <a:alpha val="70000"/>
              </a:scheme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Chevron 6"/>
          <p:cNvSpPr/>
          <p:nvPr/>
        </p:nvSpPr>
        <p:spPr>
          <a:xfrm>
            <a:off x="7772400" y="91981"/>
            <a:ext cx="922288" cy="597877"/>
          </a:xfrm>
          <a:prstGeom prst="chevron">
            <a:avLst>
              <a:gd name="adj" fmla="val 40000"/>
            </a:avLst>
          </a:prstGeom>
          <a:solidFill>
            <a:srgbClr val="C00000"/>
          </a:solidFill>
        </p:spPr>
        <p:style>
          <a:lnRef idx="2">
            <a:schemeClr val="lt1">
              <a:hueOff val="0"/>
              <a:satOff val="0"/>
              <a:lumOff val="0"/>
              <a:alphaOff val="0"/>
            </a:schemeClr>
          </a:lnRef>
          <a:fillRef idx="1">
            <a:scrgbClr r="0" g="0" b="0"/>
          </a:fillRef>
          <a:effectRef idx="0">
            <a:schemeClr val="accent3">
              <a:hueOff val="0"/>
              <a:satOff val="0"/>
              <a:lumOff val="0"/>
              <a:alphaOff val="0"/>
            </a:schemeClr>
          </a:effectRef>
          <a:fontRef idx="minor">
            <a:schemeClr val="lt1"/>
          </a:fontRef>
        </p:style>
        <p:txBody>
          <a:bodyPr/>
          <a:lstStyle/>
          <a:p>
            <a:r>
              <a:rPr lang="en-US" sz="3600" dirty="0">
                <a:latin typeface="Broadway" panose="04040905080B02020502" pitchFamily="82" charset="0"/>
              </a:rPr>
              <a:t>Q</a:t>
            </a:r>
          </a:p>
        </p:txBody>
      </p:sp>
    </p:spTree>
    <p:extLst>
      <p:ext uri="{BB962C8B-B14F-4D97-AF65-F5344CB8AC3E}">
        <p14:creationId xmlns:p14="http://schemas.microsoft.com/office/powerpoint/2010/main" val="223038173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Create, Map and Run</a:t>
            </a:r>
          </a:p>
        </p:txBody>
      </p:sp>
      <p:sp>
        <p:nvSpPr>
          <p:cNvPr id="7" name="Content Placeholder 6"/>
          <p:cNvSpPr>
            <a:spLocks noGrp="1"/>
          </p:cNvSpPr>
          <p:nvPr>
            <p:ph idx="1"/>
          </p:nvPr>
        </p:nvSpPr>
        <p:spPr>
          <a:xfrm>
            <a:off x="457200" y="1259114"/>
            <a:ext cx="8229600" cy="4844506"/>
          </a:xfrm>
        </p:spPr>
        <p:txBody>
          <a:bodyPr>
            <a:normAutofit/>
          </a:bodyPr>
          <a:lstStyle/>
          <a:p>
            <a:r>
              <a:rPr lang="en-US" dirty="0"/>
              <a:t>Advanced Run Options</a:t>
            </a:r>
          </a:p>
          <a:p>
            <a:pPr lvl="1"/>
            <a:r>
              <a:rPr lang="en-US" dirty="0" smtClean="0"/>
              <a:t>Linking Scripts</a:t>
            </a:r>
          </a:p>
          <a:p>
            <a:pPr lvl="2"/>
            <a:r>
              <a:rPr lang="en-US" dirty="0"/>
              <a:t>Locate first script in “chain”</a:t>
            </a:r>
          </a:p>
          <a:p>
            <a:pPr lvl="2"/>
            <a:r>
              <a:rPr lang="en-US" dirty="0" smtClean="0"/>
              <a:t>Search from next script</a:t>
            </a:r>
          </a:p>
          <a:p>
            <a:pPr lvl="2"/>
            <a:r>
              <a:rPr lang="en-US" dirty="0" smtClean="0"/>
              <a:t>Data File Carry Settings</a:t>
            </a:r>
          </a:p>
          <a:p>
            <a:pPr lvl="3"/>
            <a:r>
              <a:rPr lang="en-US" dirty="0" smtClean="0"/>
              <a:t>File</a:t>
            </a:r>
          </a:p>
          <a:p>
            <a:pPr lvl="3"/>
            <a:r>
              <a:rPr lang="en-US" dirty="0" smtClean="0"/>
              <a:t>Sheet</a:t>
            </a:r>
          </a:p>
          <a:p>
            <a:pPr lvl="3"/>
            <a:r>
              <a:rPr lang="en-US" dirty="0" smtClean="0"/>
              <a:t>Start and End Row</a:t>
            </a:r>
          </a:p>
          <a:p>
            <a:pPr lvl="2"/>
            <a:endParaRPr lang="en-US" dirty="0" smtClean="0"/>
          </a:p>
          <a:p>
            <a:pPr lvl="1"/>
            <a:r>
              <a:rPr lang="en-US" dirty="0" smtClean="0"/>
              <a:t>Continue adding scripts as needed</a:t>
            </a:r>
            <a:endParaRPr lang="en-US" dirty="0"/>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31597" y="1366645"/>
            <a:ext cx="3262215" cy="2700588"/>
          </a:xfrm>
          <a:prstGeom prst="rect">
            <a:avLst/>
          </a:prstGeom>
          <a:noFill/>
          <a:ln>
            <a:noFill/>
          </a:ln>
          <a:effectLst>
            <a:outerShdw blurRad="190500" algn="ctr" rotWithShape="0">
              <a:schemeClr val="tx1">
                <a:alpha val="70000"/>
              </a:scheme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 name="Oval 7"/>
          <p:cNvSpPr/>
          <p:nvPr/>
        </p:nvSpPr>
        <p:spPr>
          <a:xfrm>
            <a:off x="7935969" y="3063600"/>
            <a:ext cx="354503" cy="426169"/>
          </a:xfrm>
          <a:prstGeom prst="ellipse">
            <a:avLst/>
          </a:prstGeom>
          <a:noFill/>
          <a:ln w="28575">
            <a:solidFill>
              <a:schemeClr val="tx2">
                <a:lumMod val="7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9" name="Chevron 8"/>
          <p:cNvSpPr/>
          <p:nvPr/>
        </p:nvSpPr>
        <p:spPr>
          <a:xfrm>
            <a:off x="7772400" y="91981"/>
            <a:ext cx="922288" cy="597877"/>
          </a:xfrm>
          <a:prstGeom prst="chevron">
            <a:avLst>
              <a:gd name="adj" fmla="val 40000"/>
            </a:avLst>
          </a:prstGeom>
          <a:solidFill>
            <a:srgbClr val="C00000"/>
          </a:solidFill>
        </p:spPr>
        <p:style>
          <a:lnRef idx="2">
            <a:schemeClr val="lt1">
              <a:hueOff val="0"/>
              <a:satOff val="0"/>
              <a:lumOff val="0"/>
              <a:alphaOff val="0"/>
            </a:schemeClr>
          </a:lnRef>
          <a:fillRef idx="1">
            <a:scrgbClr r="0" g="0" b="0"/>
          </a:fillRef>
          <a:effectRef idx="0">
            <a:schemeClr val="accent3">
              <a:hueOff val="0"/>
              <a:satOff val="0"/>
              <a:lumOff val="0"/>
              <a:alphaOff val="0"/>
            </a:schemeClr>
          </a:effectRef>
          <a:fontRef idx="minor">
            <a:schemeClr val="lt1"/>
          </a:fontRef>
        </p:style>
        <p:txBody>
          <a:bodyPr/>
          <a:lstStyle/>
          <a:p>
            <a:r>
              <a:rPr lang="en-US" sz="3600" dirty="0">
                <a:latin typeface="Broadway" panose="04040905080B02020502" pitchFamily="82" charset="0"/>
              </a:rPr>
              <a:t>Q</a:t>
            </a:r>
          </a:p>
        </p:txBody>
      </p:sp>
    </p:spTree>
    <p:extLst>
      <p:ext uri="{BB962C8B-B14F-4D97-AF65-F5344CB8AC3E}">
        <p14:creationId xmlns:p14="http://schemas.microsoft.com/office/powerpoint/2010/main" val="1394930158"/>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1" end="1"/>
                                            </p:txEl>
                                          </p:spTgt>
                                        </p:tgtEl>
                                        <p:attrNameLst>
                                          <p:attrName>style.visibility</p:attrName>
                                        </p:attrNameLst>
                                      </p:cBhvr>
                                      <p:to>
                                        <p:strVal val="visible"/>
                                      </p:to>
                                    </p:set>
                                  </p:childTnLst>
                                </p:cTn>
                              </p:par>
                            </p:childTnLst>
                          </p:cTn>
                        </p:par>
                        <p:par>
                          <p:cTn id="7" fill="hold">
                            <p:stCondLst>
                              <p:cond delay="0"/>
                            </p:stCondLst>
                            <p:childTnLst>
                              <p:par>
                                <p:cTn id="8" presetID="10" presetClass="entr" presetSubtype="0" fill="hold" nodeType="afterEffect">
                                  <p:stCondLst>
                                    <p:cond delay="0"/>
                                  </p:stCondLst>
                                  <p:childTnLst>
                                    <p:set>
                                      <p:cBhvr>
                                        <p:cTn id="9" dur="1" fill="hold">
                                          <p:stCondLst>
                                            <p:cond delay="0"/>
                                          </p:stCondLst>
                                        </p:cTn>
                                        <p:tgtEl>
                                          <p:spTgt spid="7">
                                            <p:txEl>
                                              <p:pRg st="2" end="2"/>
                                            </p:txEl>
                                          </p:spTgt>
                                        </p:tgtEl>
                                        <p:attrNameLst>
                                          <p:attrName>style.visibility</p:attrName>
                                        </p:attrNameLst>
                                      </p:cBhvr>
                                      <p:to>
                                        <p:strVal val="visible"/>
                                      </p:to>
                                    </p:set>
                                    <p:animEffect transition="in" filter="fade">
                                      <p:cBhvr>
                                        <p:cTn id="10" dur="500"/>
                                        <p:tgtEl>
                                          <p:spTgt spid="7">
                                            <p:txEl>
                                              <p:pRg st="2" end="2"/>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7">
                                            <p:txEl>
                                              <p:pRg st="3" end="3"/>
                                            </p:txEl>
                                          </p:spTgt>
                                        </p:tgtEl>
                                        <p:attrNameLst>
                                          <p:attrName>style.visibility</p:attrName>
                                        </p:attrNameLst>
                                      </p:cBhvr>
                                      <p:to>
                                        <p:strVal val="visible"/>
                                      </p:to>
                                    </p:set>
                                    <p:animEffect transition="in" filter="fade">
                                      <p:cBhvr>
                                        <p:cTn id="15" dur="500"/>
                                        <p:tgtEl>
                                          <p:spTgt spid="7">
                                            <p:txEl>
                                              <p:pRg st="3" end="3"/>
                                            </p:txEl>
                                          </p:spTgt>
                                        </p:tgtEl>
                                      </p:cBhvr>
                                    </p:animEffect>
                                  </p:childTnLst>
                                </p:cTn>
                              </p:par>
                            </p:childTnLst>
                          </p:cTn>
                        </p:par>
                        <p:par>
                          <p:cTn id="16" fill="hold">
                            <p:stCondLst>
                              <p:cond delay="500"/>
                            </p:stCondLst>
                            <p:childTnLst>
                              <p:par>
                                <p:cTn id="17" presetID="10" presetClass="entr" presetSubtype="0" fill="hold" grpId="0"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500"/>
                                        <p:tgtEl>
                                          <p:spTgt spid="8"/>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nodeType="clickEffect">
                                  <p:stCondLst>
                                    <p:cond delay="0"/>
                                  </p:stCondLst>
                                  <p:childTnLst>
                                    <p:set>
                                      <p:cBhvr>
                                        <p:cTn id="23" dur="1" fill="hold">
                                          <p:stCondLst>
                                            <p:cond delay="0"/>
                                          </p:stCondLst>
                                        </p:cTn>
                                        <p:tgtEl>
                                          <p:spTgt spid="7">
                                            <p:txEl>
                                              <p:pRg st="4" end="4"/>
                                            </p:txEl>
                                          </p:spTgt>
                                        </p:tgtEl>
                                        <p:attrNameLst>
                                          <p:attrName>style.visibility</p:attrName>
                                        </p:attrNameLst>
                                      </p:cBhvr>
                                      <p:to>
                                        <p:strVal val="visible"/>
                                      </p:to>
                                    </p:set>
                                    <p:animEffect transition="in" filter="fade">
                                      <p:cBhvr>
                                        <p:cTn id="24" dur="500"/>
                                        <p:tgtEl>
                                          <p:spTgt spid="7">
                                            <p:txEl>
                                              <p:pRg st="4" end="4"/>
                                            </p:txEl>
                                          </p:spTgt>
                                        </p:tgtEl>
                                      </p:cBhvr>
                                    </p:animEffect>
                                  </p:childTnLst>
                                </p:cTn>
                              </p:par>
                            </p:childTnLst>
                          </p:cTn>
                        </p:par>
                        <p:par>
                          <p:cTn id="25" fill="hold">
                            <p:stCondLst>
                              <p:cond delay="500"/>
                            </p:stCondLst>
                            <p:childTnLst>
                              <p:par>
                                <p:cTn id="26" presetID="10" presetClass="entr" presetSubtype="0" fill="hold" nodeType="afterEffect">
                                  <p:stCondLst>
                                    <p:cond delay="0"/>
                                  </p:stCondLst>
                                  <p:childTnLst>
                                    <p:set>
                                      <p:cBhvr>
                                        <p:cTn id="27" dur="1" fill="hold">
                                          <p:stCondLst>
                                            <p:cond delay="0"/>
                                          </p:stCondLst>
                                        </p:cTn>
                                        <p:tgtEl>
                                          <p:spTgt spid="7">
                                            <p:txEl>
                                              <p:pRg st="5" end="5"/>
                                            </p:txEl>
                                          </p:spTgt>
                                        </p:tgtEl>
                                        <p:attrNameLst>
                                          <p:attrName>style.visibility</p:attrName>
                                        </p:attrNameLst>
                                      </p:cBhvr>
                                      <p:to>
                                        <p:strVal val="visible"/>
                                      </p:to>
                                    </p:set>
                                    <p:animEffect transition="in" filter="fade">
                                      <p:cBhvr>
                                        <p:cTn id="28" dur="500"/>
                                        <p:tgtEl>
                                          <p:spTgt spid="7">
                                            <p:txEl>
                                              <p:pRg st="5" end="5"/>
                                            </p:txEl>
                                          </p:spTgt>
                                        </p:tgtEl>
                                      </p:cBhvr>
                                    </p:animEffect>
                                  </p:childTnLst>
                                </p:cTn>
                              </p:par>
                            </p:childTnLst>
                          </p:cTn>
                        </p:par>
                        <p:par>
                          <p:cTn id="29" fill="hold">
                            <p:stCondLst>
                              <p:cond delay="1000"/>
                            </p:stCondLst>
                            <p:childTnLst>
                              <p:par>
                                <p:cTn id="30" presetID="10" presetClass="entr" presetSubtype="0" fill="hold" nodeType="afterEffect">
                                  <p:stCondLst>
                                    <p:cond delay="0"/>
                                  </p:stCondLst>
                                  <p:childTnLst>
                                    <p:set>
                                      <p:cBhvr>
                                        <p:cTn id="31" dur="1" fill="hold">
                                          <p:stCondLst>
                                            <p:cond delay="0"/>
                                          </p:stCondLst>
                                        </p:cTn>
                                        <p:tgtEl>
                                          <p:spTgt spid="7">
                                            <p:txEl>
                                              <p:pRg st="6" end="6"/>
                                            </p:txEl>
                                          </p:spTgt>
                                        </p:tgtEl>
                                        <p:attrNameLst>
                                          <p:attrName>style.visibility</p:attrName>
                                        </p:attrNameLst>
                                      </p:cBhvr>
                                      <p:to>
                                        <p:strVal val="visible"/>
                                      </p:to>
                                    </p:set>
                                    <p:animEffect transition="in" filter="fade">
                                      <p:cBhvr>
                                        <p:cTn id="32" dur="500"/>
                                        <p:tgtEl>
                                          <p:spTgt spid="7">
                                            <p:txEl>
                                              <p:pRg st="6" end="6"/>
                                            </p:txEl>
                                          </p:spTgt>
                                        </p:tgtEl>
                                      </p:cBhvr>
                                    </p:animEffect>
                                  </p:childTnLst>
                                </p:cTn>
                              </p:par>
                              <p:par>
                                <p:cTn id="33" presetID="10" presetClass="entr" presetSubtype="0" fill="hold" nodeType="withEffect">
                                  <p:stCondLst>
                                    <p:cond delay="0"/>
                                  </p:stCondLst>
                                  <p:childTnLst>
                                    <p:set>
                                      <p:cBhvr>
                                        <p:cTn id="34" dur="1" fill="hold">
                                          <p:stCondLst>
                                            <p:cond delay="0"/>
                                          </p:stCondLst>
                                        </p:cTn>
                                        <p:tgtEl>
                                          <p:spTgt spid="7">
                                            <p:txEl>
                                              <p:pRg st="7" end="7"/>
                                            </p:txEl>
                                          </p:spTgt>
                                        </p:tgtEl>
                                        <p:attrNameLst>
                                          <p:attrName>style.visibility</p:attrName>
                                        </p:attrNameLst>
                                      </p:cBhvr>
                                      <p:to>
                                        <p:strVal val="visible"/>
                                      </p:to>
                                    </p:set>
                                    <p:animEffect transition="in" filter="fade">
                                      <p:cBhvr>
                                        <p:cTn id="35" dur="500"/>
                                        <p:tgtEl>
                                          <p:spTgt spid="7">
                                            <p:txEl>
                                              <p:pRg st="7" end="7"/>
                                            </p:txEl>
                                          </p:spTgt>
                                        </p:tgtEl>
                                      </p:cBhvr>
                                    </p:animEffect>
                                  </p:childTnLst>
                                </p:cTn>
                              </p:par>
                            </p:childTnLst>
                          </p:cTn>
                        </p:par>
                      </p:childTnLst>
                    </p:cTn>
                  </p:par>
                  <p:par>
                    <p:cTn id="36" fill="hold">
                      <p:stCondLst>
                        <p:cond delay="indefinite"/>
                      </p:stCondLst>
                      <p:childTnLst>
                        <p:par>
                          <p:cTn id="37" fill="hold">
                            <p:stCondLst>
                              <p:cond delay="0"/>
                            </p:stCondLst>
                            <p:childTnLst>
                              <p:par>
                                <p:cTn id="38" presetID="1" presetClass="entr" presetSubtype="0" fill="hold" nodeType="clickEffect">
                                  <p:stCondLst>
                                    <p:cond delay="0"/>
                                  </p:stCondLst>
                                  <p:childTnLst>
                                    <p:set>
                                      <p:cBhvr>
                                        <p:cTn id="39" dur="1" fill="hold">
                                          <p:stCondLst>
                                            <p:cond delay="0"/>
                                          </p:stCondLst>
                                        </p:cTn>
                                        <p:tgtEl>
                                          <p:spTgt spid="7">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RUNNERLinkedQueries">
            <a:hlinkClick r:id="" action="ppaction://media"/>
          </p:cNvPr>
          <p:cNvPicPr>
            <a:picLocks noGrp="1" noChangeAspect="1"/>
          </p:cNvPicPr>
          <p:nvPr>
            <p:ph idx="1"/>
            <a:videoFile r:link="rId2"/>
            <p:extLst>
              <p:ext uri="{DAA4B4D4-6D71-4841-9C94-3DE7FCFB9230}">
                <p14:media xmlns:p14="http://schemas.microsoft.com/office/powerpoint/2010/main" r:embed="rId1"/>
              </p:ext>
            </p:extLst>
          </p:nvPr>
        </p:nvPicPr>
        <p:blipFill>
          <a:blip r:embed="rId5"/>
          <a:stretch>
            <a:fillRect/>
          </a:stretch>
        </p:blipFill>
        <p:spPr>
          <a:xfrm>
            <a:off x="479425" y="1308100"/>
            <a:ext cx="8215313" cy="4376738"/>
          </a:xfrm>
        </p:spPr>
      </p:pic>
      <p:sp>
        <p:nvSpPr>
          <p:cNvPr id="2" name="Title 1"/>
          <p:cNvSpPr>
            <a:spLocks noGrp="1"/>
          </p:cNvSpPr>
          <p:nvPr>
            <p:ph type="title"/>
          </p:nvPr>
        </p:nvSpPr>
        <p:spPr/>
        <p:txBody>
          <a:bodyPr/>
          <a:lstStyle/>
          <a:p>
            <a:r>
              <a:rPr lang="en-US" dirty="0"/>
              <a:t>Create, Map and Run</a:t>
            </a:r>
          </a:p>
        </p:txBody>
      </p:sp>
      <p:sp>
        <p:nvSpPr>
          <p:cNvPr id="9" name="Chevron 8"/>
          <p:cNvSpPr/>
          <p:nvPr/>
        </p:nvSpPr>
        <p:spPr>
          <a:xfrm>
            <a:off x="7772400" y="91981"/>
            <a:ext cx="922288" cy="597877"/>
          </a:xfrm>
          <a:prstGeom prst="chevron">
            <a:avLst>
              <a:gd name="adj" fmla="val 40000"/>
            </a:avLst>
          </a:prstGeom>
          <a:solidFill>
            <a:srgbClr val="C00000"/>
          </a:solidFill>
        </p:spPr>
        <p:style>
          <a:lnRef idx="2">
            <a:schemeClr val="lt1">
              <a:hueOff val="0"/>
              <a:satOff val="0"/>
              <a:lumOff val="0"/>
              <a:alphaOff val="0"/>
            </a:schemeClr>
          </a:lnRef>
          <a:fillRef idx="1">
            <a:scrgbClr r="0" g="0" b="0"/>
          </a:fillRef>
          <a:effectRef idx="0">
            <a:schemeClr val="accent3">
              <a:hueOff val="0"/>
              <a:satOff val="0"/>
              <a:lumOff val="0"/>
              <a:alphaOff val="0"/>
            </a:schemeClr>
          </a:effectRef>
          <a:fontRef idx="minor">
            <a:schemeClr val="lt1"/>
          </a:fontRef>
        </p:style>
        <p:txBody>
          <a:bodyPr/>
          <a:lstStyle/>
          <a:p>
            <a:r>
              <a:rPr lang="en-US" sz="3600" dirty="0">
                <a:latin typeface="Broadway" panose="04040905080B02020502" pitchFamily="82" charset="0"/>
              </a:rPr>
              <a:t>Q</a:t>
            </a:r>
          </a:p>
        </p:txBody>
      </p:sp>
    </p:spTree>
    <p:extLst>
      <p:ext uri="{BB962C8B-B14F-4D97-AF65-F5344CB8AC3E}">
        <p14:creationId xmlns:p14="http://schemas.microsoft.com/office/powerpoint/2010/main" val="2444146485"/>
      </p:ext>
    </p:extLst>
  </p:cSld>
  <p:clrMapOvr>
    <a:masterClrMapping/>
  </p:clrMapOvr>
  <p:transition/>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4"/>
                                        </p:tgtEl>
                                      </p:cBhvr>
                                    </p:cmd>
                                  </p:childTnLst>
                                </p:cTn>
                              </p:par>
                            </p:childTnLst>
                          </p:cTn>
                        </p:par>
                      </p:childTnLst>
                    </p:cTn>
                  </p:par>
                </p:childTnLst>
              </p:cTn>
              <p:nextCondLst>
                <p:cond evt="onClick" delay="0">
                  <p:tgtEl>
                    <p:spTgt spid="4"/>
                  </p:tgtEl>
                </p:cond>
              </p:nextCondLst>
            </p:seq>
            <p:video>
              <p:cMediaNode vol="80000">
                <p:cTn id="7" fill="hold" display="0">
                  <p:stCondLst>
                    <p:cond delay="indefinite"/>
                  </p:stCondLst>
                </p:cTn>
                <p:tgtEl>
                  <p:spTgt spid="4"/>
                </p:tgtEl>
              </p:cMediaNode>
            </p:video>
          </p:childTnLst>
        </p:cTn>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Record</a:t>
            </a:r>
            <a:r>
              <a:rPr lang="en-US" b="1" dirty="0" smtClean="0">
                <a:solidFill>
                  <a:srgbClr val="6BB224"/>
                </a:solidFill>
              </a:rPr>
              <a:t> </a:t>
            </a:r>
            <a:r>
              <a:rPr lang="en-US" dirty="0"/>
              <a:t>a Query</a:t>
            </a:r>
          </a:p>
        </p:txBody>
      </p:sp>
      <p:sp>
        <p:nvSpPr>
          <p:cNvPr id="3" name="Content Placeholder 2"/>
          <p:cNvSpPr>
            <a:spLocks noGrp="1"/>
          </p:cNvSpPr>
          <p:nvPr>
            <p:ph idx="1"/>
          </p:nvPr>
        </p:nvSpPr>
        <p:spPr/>
        <p:txBody>
          <a:bodyPr/>
          <a:lstStyle/>
          <a:p>
            <a:r>
              <a:rPr lang="en-US" dirty="0" smtClean="0"/>
              <a:t>Record an SAP Transaction Code</a:t>
            </a:r>
            <a:endParaRPr lang="en-US" dirty="0"/>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75472" y="2050615"/>
            <a:ext cx="5553075" cy="3962400"/>
          </a:xfrm>
          <a:prstGeom prst="rect">
            <a:avLst/>
          </a:prstGeom>
          <a:noFill/>
          <a:ln>
            <a:noFill/>
          </a:ln>
          <a:effectLst>
            <a:outerShdw blurRad="190500" algn="ctr" rotWithShape="0">
              <a:schemeClr val="tx1">
                <a:alpha val="70000"/>
              </a:scheme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Chevron 5"/>
          <p:cNvSpPr/>
          <p:nvPr/>
        </p:nvSpPr>
        <p:spPr>
          <a:xfrm>
            <a:off x="7772400" y="91981"/>
            <a:ext cx="922288" cy="597877"/>
          </a:xfrm>
          <a:prstGeom prst="chevron">
            <a:avLst>
              <a:gd name="adj" fmla="val 40000"/>
            </a:avLst>
          </a:prstGeom>
          <a:solidFill>
            <a:srgbClr val="C00000"/>
          </a:solidFill>
        </p:spPr>
        <p:style>
          <a:lnRef idx="2">
            <a:schemeClr val="lt1">
              <a:hueOff val="0"/>
              <a:satOff val="0"/>
              <a:lumOff val="0"/>
              <a:alphaOff val="0"/>
            </a:schemeClr>
          </a:lnRef>
          <a:fillRef idx="1">
            <a:scrgbClr r="0" g="0" b="0"/>
          </a:fillRef>
          <a:effectRef idx="0">
            <a:schemeClr val="accent3">
              <a:hueOff val="0"/>
              <a:satOff val="0"/>
              <a:lumOff val="0"/>
              <a:alphaOff val="0"/>
            </a:schemeClr>
          </a:effectRef>
          <a:fontRef idx="minor">
            <a:schemeClr val="lt1"/>
          </a:fontRef>
        </p:style>
        <p:txBody>
          <a:bodyPr/>
          <a:lstStyle/>
          <a:p>
            <a:r>
              <a:rPr lang="en-US" sz="3600" dirty="0">
                <a:latin typeface="Broadway" panose="04040905080B02020502" pitchFamily="82" charset="0"/>
              </a:rPr>
              <a:t>Q</a:t>
            </a:r>
          </a:p>
        </p:txBody>
      </p:sp>
    </p:spTree>
    <p:extLst>
      <p:ext uri="{BB962C8B-B14F-4D97-AF65-F5344CB8AC3E}">
        <p14:creationId xmlns:p14="http://schemas.microsoft.com/office/powerpoint/2010/main" val="1058720782"/>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WUG-2014-PPT-Template" id="{45EF11AB-548E-4998-B8F4-DD83CB021371}" vid="{380777B3-62DC-49FA-BC66-5F0583372E88}"/>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WUG-2014-PPT-Template</Template>
  <TotalTime>2147</TotalTime>
  <Words>14560</Words>
  <Application>Microsoft Office PowerPoint</Application>
  <PresentationFormat>On-screen Show (4:3)</PresentationFormat>
  <Paragraphs>3670</Paragraphs>
  <Slides>137</Slides>
  <Notes>125</Notes>
  <HiddenSlides>0</HiddenSlides>
  <MMClips>18</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137</vt:i4>
      </vt:variant>
    </vt:vector>
  </HeadingPairs>
  <TitlesOfParts>
    <vt:vector size="146" baseType="lpstr">
      <vt:lpstr>Adobe Gothic Std B</vt:lpstr>
      <vt:lpstr>Arial</vt:lpstr>
      <vt:lpstr>Broadway</vt:lpstr>
      <vt:lpstr>Calibri</vt:lpstr>
      <vt:lpstr>Calibri Light</vt:lpstr>
      <vt:lpstr>Rockwell</vt:lpstr>
      <vt:lpstr>Segoe UI</vt:lpstr>
      <vt:lpstr>Verdana</vt:lpstr>
      <vt:lpstr>Office Theme</vt:lpstr>
      <vt:lpstr>Extreme Studio:  Taking Transaction, Query and Direct to the next level! </vt:lpstr>
      <vt:lpstr>Introduction</vt:lpstr>
      <vt:lpstr>Introduction – Who’s Here?</vt:lpstr>
      <vt:lpstr>Introduction</vt:lpstr>
      <vt:lpstr>Introduction</vt:lpstr>
      <vt:lpstr>Who is Extreme?</vt:lpstr>
      <vt:lpstr>What is Extreme?</vt:lpstr>
      <vt:lpstr>Introduction</vt:lpstr>
      <vt:lpstr>Introduction</vt:lpstr>
      <vt:lpstr>How have you learned about Transaction?</vt:lpstr>
      <vt:lpstr>What Transaction topics are you most interested in?</vt:lpstr>
      <vt:lpstr>Extreme Brushy Goes Skateboarding </vt:lpstr>
      <vt:lpstr>Transaction Overview</vt:lpstr>
      <vt:lpstr>Recording Modes</vt:lpstr>
      <vt:lpstr>Recording Modes</vt:lpstr>
      <vt:lpstr>Advanced Run Options</vt:lpstr>
      <vt:lpstr>Advanced Run Options</vt:lpstr>
      <vt:lpstr>Advanced Run Options</vt:lpstr>
      <vt:lpstr>Advanced Run Options</vt:lpstr>
      <vt:lpstr>Mapping – Expert Tab</vt:lpstr>
      <vt:lpstr>Mapping – Expert Tab</vt:lpstr>
      <vt:lpstr>Mapping – Expert Tab</vt:lpstr>
      <vt:lpstr>Mapping – Expert Tab</vt:lpstr>
      <vt:lpstr>Mapping – Expert Tab</vt:lpstr>
      <vt:lpstr>Mapping – Expert Tab</vt:lpstr>
      <vt:lpstr>Look Up Values</vt:lpstr>
      <vt:lpstr>SAP Overview</vt:lpstr>
      <vt:lpstr>Manual Additions to the Mapper Continued</vt:lpstr>
      <vt:lpstr>Manual Additions to the Mapper Continued</vt:lpstr>
      <vt:lpstr>Manual Additions to the Mapper</vt:lpstr>
      <vt:lpstr>Attaching a File</vt:lpstr>
      <vt:lpstr>Attaching a File</vt:lpstr>
      <vt:lpstr>Long Text</vt:lpstr>
      <vt:lpstr>Long Text</vt:lpstr>
      <vt:lpstr>Long Text</vt:lpstr>
      <vt:lpstr>Long Text</vt:lpstr>
      <vt:lpstr>Long Text Record/Map/Run</vt:lpstr>
      <vt:lpstr>Multi-Line Item Transactions</vt:lpstr>
      <vt:lpstr>Multi-Line Item Transactions</vt:lpstr>
      <vt:lpstr>Multi-Line Item Transactions</vt:lpstr>
      <vt:lpstr>Multi-Line Item Transactions</vt:lpstr>
      <vt:lpstr>Multi-Sheet Loops</vt:lpstr>
      <vt:lpstr>Multi-Sheet Loops</vt:lpstr>
      <vt:lpstr>Multi-Sheet Loops</vt:lpstr>
      <vt:lpstr>Cell Based Mapping</vt:lpstr>
      <vt:lpstr>Cell Based Loops</vt:lpstr>
      <vt:lpstr>Cell Based Loops</vt:lpstr>
      <vt:lpstr>Cell Based Loops</vt:lpstr>
      <vt:lpstr>Cell Based Loops</vt:lpstr>
      <vt:lpstr>Index Based Loop</vt:lpstr>
      <vt:lpstr>Index Based Loop</vt:lpstr>
      <vt:lpstr>Condition Statements</vt:lpstr>
      <vt:lpstr>Condition Statements</vt:lpstr>
      <vt:lpstr>Condition Statements</vt:lpstr>
      <vt:lpstr>Condition Statements</vt:lpstr>
      <vt:lpstr>Condition Statements</vt:lpstr>
      <vt:lpstr>Loop with IF on Index Field</vt:lpstr>
      <vt:lpstr>Loop with IF on Index Field</vt:lpstr>
      <vt:lpstr>Loop with IF on Index Field - Find All</vt:lpstr>
      <vt:lpstr>Loop with IF on Index Field - Find All</vt:lpstr>
      <vt:lpstr>GUI Scripting</vt:lpstr>
      <vt:lpstr>Script Commands</vt:lpstr>
      <vt:lpstr>Script Commands</vt:lpstr>
      <vt:lpstr>Script Commands</vt:lpstr>
      <vt:lpstr>Script Commands</vt:lpstr>
      <vt:lpstr>Script Commands</vt:lpstr>
      <vt:lpstr>Script Commands</vt:lpstr>
      <vt:lpstr>Tips for Success</vt:lpstr>
      <vt:lpstr>How have you learned about Query?</vt:lpstr>
      <vt:lpstr>What Query topics are you most interested in?</vt:lpstr>
      <vt:lpstr>Extreme Brushy Goes Skydiving </vt:lpstr>
      <vt:lpstr>Query Introduction</vt:lpstr>
      <vt:lpstr>Query Introduction</vt:lpstr>
      <vt:lpstr>Query Essentials</vt:lpstr>
      <vt:lpstr>Create, Map and Run</vt:lpstr>
      <vt:lpstr>Create, Map and Run</vt:lpstr>
      <vt:lpstr>Create, Map and Run</vt:lpstr>
      <vt:lpstr>Create, Map and Run</vt:lpstr>
      <vt:lpstr>Create, Map and Run</vt:lpstr>
      <vt:lpstr>Create, Map and Run</vt:lpstr>
      <vt:lpstr>Create, Map and Run</vt:lpstr>
      <vt:lpstr>Create, Map and Run</vt:lpstr>
      <vt:lpstr>Create, Map and Run</vt:lpstr>
      <vt:lpstr>Create, Map and Run</vt:lpstr>
      <vt:lpstr>Create, Map and Run</vt:lpstr>
      <vt:lpstr>Create, Map and Run</vt:lpstr>
      <vt:lpstr>Create, Map and Run</vt:lpstr>
      <vt:lpstr>Create, Map and Run</vt:lpstr>
      <vt:lpstr>Create, Map and Run</vt:lpstr>
      <vt:lpstr>Create, Map and Run</vt:lpstr>
      <vt:lpstr>Create, Map and Run</vt:lpstr>
      <vt:lpstr>Create, Map and Run</vt:lpstr>
      <vt:lpstr>Create, Map and Run</vt:lpstr>
      <vt:lpstr>Create, Map and Run</vt:lpstr>
      <vt:lpstr>Create, Map and Run</vt:lpstr>
      <vt:lpstr>Create, Map and Run</vt:lpstr>
      <vt:lpstr>Create, Map and Run</vt:lpstr>
      <vt:lpstr>Create, Map and Run</vt:lpstr>
      <vt:lpstr>Record a Query</vt:lpstr>
      <vt:lpstr>Record a Query</vt:lpstr>
      <vt:lpstr>Alternate Data Sources</vt:lpstr>
      <vt:lpstr>Alternate Data Sources</vt:lpstr>
      <vt:lpstr>Alternate Data Sources</vt:lpstr>
      <vt:lpstr>Alternate Data Sources</vt:lpstr>
      <vt:lpstr>Alternate Data Sources</vt:lpstr>
      <vt:lpstr>Alternate Data Sources</vt:lpstr>
      <vt:lpstr>Additional Information</vt:lpstr>
      <vt:lpstr>Roundtrip</vt:lpstr>
      <vt:lpstr>Additional Information </vt:lpstr>
      <vt:lpstr>How have you learned about Direct?</vt:lpstr>
      <vt:lpstr>Extreme Brushy is Banished to the Phantom Zone in Outer Space with General Zod</vt:lpstr>
      <vt:lpstr>Direct Introduction</vt:lpstr>
      <vt:lpstr>SAP Overview</vt:lpstr>
      <vt:lpstr>SAP Overview</vt:lpstr>
      <vt:lpstr>Direct Essentials</vt:lpstr>
      <vt:lpstr>Direct Essentials</vt:lpstr>
      <vt:lpstr>Direct Essentials</vt:lpstr>
      <vt:lpstr>Direct Essentials</vt:lpstr>
      <vt:lpstr>Direct Essentials</vt:lpstr>
      <vt:lpstr>Direct Essentials</vt:lpstr>
      <vt:lpstr>Direct Essentials</vt:lpstr>
      <vt:lpstr>Direct Essentials</vt:lpstr>
      <vt:lpstr>Direct Essentials</vt:lpstr>
      <vt:lpstr>Creating a Transaction Script</vt:lpstr>
      <vt:lpstr>Creating a Transaction Script</vt:lpstr>
      <vt:lpstr>Creating a Transaction Script</vt:lpstr>
      <vt:lpstr>Creating a Transaction Script</vt:lpstr>
      <vt:lpstr>Creating a Transaction Script</vt:lpstr>
      <vt:lpstr>Runner Tips</vt:lpstr>
      <vt:lpstr>Runner Tips</vt:lpstr>
      <vt:lpstr>Runner Tips</vt:lpstr>
      <vt:lpstr>Tips for Success</vt:lpstr>
      <vt:lpstr>How to Get Help</vt:lpstr>
      <vt:lpstr>How to Get Help</vt:lpstr>
      <vt:lpstr>How to Get Help</vt:lpstr>
      <vt:lpstr>Other Resources</vt:lpstr>
      <vt:lpstr>Questions?</vt:lpstr>
    </vt:vector>
  </TitlesOfParts>
  <Company>Winshuttle</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Session  Title</dc:title>
  <dc:creator>Marc Rouhana</dc:creator>
  <cp:lastModifiedBy>Doug Stepina</cp:lastModifiedBy>
  <cp:revision>114</cp:revision>
  <dcterms:created xsi:type="dcterms:W3CDTF">2014-09-04T20:46:47Z</dcterms:created>
  <dcterms:modified xsi:type="dcterms:W3CDTF">2014-10-27T05:12:23Z</dcterms:modified>
</cp:coreProperties>
</file>